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7" r:id="rId1"/>
  </p:sldMasterIdLst>
  <p:notesMasterIdLst>
    <p:notesMasterId r:id="rId89"/>
  </p:notesMasterIdLst>
  <p:sldIdLst>
    <p:sldId id="256" r:id="rId2"/>
    <p:sldId id="257" r:id="rId3"/>
    <p:sldId id="259" r:id="rId4"/>
    <p:sldId id="258" r:id="rId5"/>
    <p:sldId id="260" r:id="rId6"/>
    <p:sldId id="261" r:id="rId7"/>
    <p:sldId id="262" r:id="rId8"/>
    <p:sldId id="263" r:id="rId9"/>
    <p:sldId id="265" r:id="rId10"/>
    <p:sldId id="266" r:id="rId11"/>
    <p:sldId id="267" r:id="rId12"/>
    <p:sldId id="268" r:id="rId13"/>
    <p:sldId id="269" r:id="rId14"/>
    <p:sldId id="270" r:id="rId15"/>
    <p:sldId id="271" r:id="rId16"/>
    <p:sldId id="272" r:id="rId17"/>
    <p:sldId id="274" r:id="rId18"/>
    <p:sldId id="275" r:id="rId19"/>
    <p:sldId id="276" r:id="rId20"/>
    <p:sldId id="277" r:id="rId21"/>
    <p:sldId id="278" r:id="rId22"/>
    <p:sldId id="279" r:id="rId23"/>
    <p:sldId id="280" r:id="rId24"/>
    <p:sldId id="281" r:id="rId25"/>
    <p:sldId id="282" r:id="rId26"/>
    <p:sldId id="283" r:id="rId27"/>
    <p:sldId id="284" r:id="rId28"/>
    <p:sldId id="273" r:id="rId29"/>
    <p:sldId id="285" r:id="rId30"/>
    <p:sldId id="286" r:id="rId31"/>
    <p:sldId id="287" r:id="rId32"/>
    <p:sldId id="288" r:id="rId33"/>
    <p:sldId id="289" r:id="rId34"/>
    <p:sldId id="290" r:id="rId35"/>
    <p:sldId id="291" r:id="rId36"/>
    <p:sldId id="292" r:id="rId37"/>
    <p:sldId id="293" r:id="rId38"/>
    <p:sldId id="294" r:id="rId39"/>
    <p:sldId id="296" r:id="rId40"/>
    <p:sldId id="295"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297"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5" r:id="rId75"/>
    <p:sldId id="330" r:id="rId76"/>
    <p:sldId id="331" r:id="rId77"/>
    <p:sldId id="332" r:id="rId78"/>
    <p:sldId id="333" r:id="rId79"/>
    <p:sldId id="334" r:id="rId80"/>
    <p:sldId id="336" r:id="rId81"/>
    <p:sldId id="337" r:id="rId82"/>
    <p:sldId id="338" r:id="rId83"/>
    <p:sldId id="339" r:id="rId84"/>
    <p:sldId id="340" r:id="rId85"/>
    <p:sldId id="341" r:id="rId86"/>
    <p:sldId id="342" r:id="rId87"/>
    <p:sldId id="343"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262864-F85F-A740-84BE-8277F70DADA5}" v="46" dt="2024-05-01T21:47:57.8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934"/>
    <p:restoredTop sz="94694"/>
  </p:normalViewPr>
  <p:slideViewPr>
    <p:cSldViewPr snapToGrid="0">
      <p:cViewPr varScale="1">
        <p:scale>
          <a:sx n="121" d="100"/>
          <a:sy n="121" d="100"/>
        </p:scale>
        <p:origin x="116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3B32DC-F497-6047-A910-422299439331}" type="datetimeFigureOut">
              <a:rPr lang="en-US" smtClean="0"/>
              <a:t>5/10/24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C3E299-9BFB-E04E-8FDE-EA164C214489}" type="slidenum">
              <a:rPr lang="en-US" smtClean="0"/>
              <a:t>‹#›</a:t>
            </a:fld>
            <a:endParaRPr lang="en-US"/>
          </a:p>
        </p:txBody>
      </p:sp>
    </p:spTree>
    <p:extLst>
      <p:ext uri="{BB962C8B-B14F-4D97-AF65-F5344CB8AC3E}">
        <p14:creationId xmlns:p14="http://schemas.microsoft.com/office/powerpoint/2010/main" val="847047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Considering that we can traverse collection types differently in some languages, how do we extract that out and do it consistently?</a:t>
            </a:r>
          </a:p>
        </p:txBody>
      </p:sp>
      <p:sp>
        <p:nvSpPr>
          <p:cNvPr id="4" name="Slide Number Placeholder 3"/>
          <p:cNvSpPr>
            <a:spLocks noGrp="1"/>
          </p:cNvSpPr>
          <p:nvPr>
            <p:ph type="sldNum" sz="quarter" idx="5"/>
          </p:nvPr>
        </p:nvSpPr>
        <p:spPr/>
        <p:txBody>
          <a:bodyPr/>
          <a:lstStyle/>
          <a:p>
            <a:fld id="{30C3E299-9BFB-E04E-8FDE-EA164C214489}" type="slidenum">
              <a:rPr lang="en-US" smtClean="0"/>
              <a:t>29</a:t>
            </a:fld>
            <a:endParaRPr lang="en-US"/>
          </a:p>
        </p:txBody>
      </p:sp>
    </p:spTree>
    <p:extLst>
      <p:ext uri="{BB962C8B-B14F-4D97-AF65-F5344CB8AC3E}">
        <p14:creationId xmlns:p14="http://schemas.microsoft.com/office/powerpoint/2010/main" val="3929566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write foreach because we’re using arrays but it might not work for other collections. This requires our client code </a:t>
            </a:r>
            <a:r>
              <a:rPr lang="en-US" dirty="0" err="1"/>
              <a:t>ie</a:t>
            </a:r>
            <a:r>
              <a:rPr lang="en-US" dirty="0"/>
              <a:t>(wherever we’re writing this) to be responsible for how we traverse a collection. Alternatively, if we use the iterator pattern, we can abstract that away and use Enumerator. That way, whether stocks is a dictionary, or array, or anything else, we’ll be able to traverse it and the classes we create become responsible for how they are </a:t>
            </a:r>
            <a:r>
              <a:rPr lang="en-US" dirty="0" err="1"/>
              <a:t>internaly</a:t>
            </a:r>
            <a:r>
              <a:rPr lang="en-US" dirty="0"/>
              <a:t> traversed. </a:t>
            </a:r>
          </a:p>
        </p:txBody>
      </p:sp>
      <p:sp>
        <p:nvSpPr>
          <p:cNvPr id="4" name="Slide Number Placeholder 3"/>
          <p:cNvSpPr>
            <a:spLocks noGrp="1"/>
          </p:cNvSpPr>
          <p:nvPr>
            <p:ph type="sldNum" sz="quarter" idx="5"/>
          </p:nvPr>
        </p:nvSpPr>
        <p:spPr/>
        <p:txBody>
          <a:bodyPr/>
          <a:lstStyle/>
          <a:p>
            <a:fld id="{30C3E299-9BFB-E04E-8FDE-EA164C214489}" type="slidenum">
              <a:rPr lang="en-US" smtClean="0"/>
              <a:t>31</a:t>
            </a:fld>
            <a:endParaRPr lang="en-US"/>
          </a:p>
        </p:txBody>
      </p:sp>
    </p:spTree>
    <p:extLst>
      <p:ext uri="{BB962C8B-B14F-4D97-AF65-F5344CB8AC3E}">
        <p14:creationId xmlns:p14="http://schemas.microsoft.com/office/powerpoint/2010/main" val="3447286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we have multiple planes in the airspace. Each movement the plane makes, we need to consider the impact to other planes. Since they all have different safe following distances, they will have to know about each other and notify each other. The code logic becomes too much so we can introduce a central mediator to coordinate all of this. </a:t>
            </a:r>
          </a:p>
        </p:txBody>
      </p:sp>
      <p:sp>
        <p:nvSpPr>
          <p:cNvPr id="4" name="Slide Number Placeholder 3"/>
          <p:cNvSpPr>
            <a:spLocks noGrp="1"/>
          </p:cNvSpPr>
          <p:nvPr>
            <p:ph type="sldNum" sz="quarter" idx="5"/>
          </p:nvPr>
        </p:nvSpPr>
        <p:spPr/>
        <p:txBody>
          <a:bodyPr/>
          <a:lstStyle/>
          <a:p>
            <a:fld id="{30C3E299-9BFB-E04E-8FDE-EA164C214489}" type="slidenum">
              <a:rPr lang="en-US" smtClean="0"/>
              <a:t>40</a:t>
            </a:fld>
            <a:endParaRPr lang="en-US"/>
          </a:p>
        </p:txBody>
      </p:sp>
    </p:spTree>
    <p:extLst>
      <p:ext uri="{BB962C8B-B14F-4D97-AF65-F5344CB8AC3E}">
        <p14:creationId xmlns:p14="http://schemas.microsoft.com/office/powerpoint/2010/main" val="2786521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dirty="0"/>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11EAACC7-3B3F-47D1-959A-EF58926E955E}" type="datetimeFigureOut">
              <a:rPr lang="en-US" smtClean="0"/>
              <a:t>5/10/24</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524548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11EAACC7-3B3F-47D1-959A-EF58926E955E}" type="datetimeFigureOut">
              <a:rPr lang="en-US" smtClean="0"/>
              <a:t>5/10/24</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953157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11EAACC7-3B3F-47D1-959A-EF58926E955E}" type="datetimeFigureOut">
              <a:rPr lang="en-US" smtClean="0"/>
              <a:t>5/10/24</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6668583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97780" y="559951"/>
            <a:ext cx="7338907" cy="774636"/>
          </a:xfrm>
          <a:prstGeom prst="rect">
            <a:avLst/>
          </a:prstGeom>
        </p:spPr>
        <p:txBody>
          <a:bodyPr wrap="square" lIns="0" tIns="0" rIns="0" bIns="0">
            <a:spAutoFit/>
          </a:bodyPr>
          <a:lstStyle>
            <a:lvl1pPr>
              <a:defRPr sz="5593" b="0" i="0">
                <a:solidFill>
                  <a:schemeClr val="tx1"/>
                </a:solidFill>
                <a:latin typeface="Trebuchet MS"/>
                <a:cs typeface="Trebuchet MS"/>
              </a:defRPr>
            </a:lvl1pPr>
          </a:lstStyle>
          <a:p>
            <a:endParaRPr/>
          </a:p>
        </p:txBody>
      </p:sp>
      <p:sp>
        <p:nvSpPr>
          <p:cNvPr id="3" name="Holder 3"/>
          <p:cNvSpPr>
            <a:spLocks noGrp="1"/>
          </p:cNvSpPr>
          <p:nvPr>
            <p:ph type="subTitle" idx="4"/>
          </p:nvPr>
        </p:nvSpPr>
        <p:spPr>
          <a:xfrm>
            <a:off x="1828800" y="3840480"/>
            <a:ext cx="8534400" cy="368884"/>
          </a:xfrm>
          <a:prstGeom prst="rect">
            <a:avLst/>
          </a:prstGeom>
        </p:spPr>
        <p:txBody>
          <a:bodyPr wrap="square" lIns="0" tIns="0" rIns="0" bIns="0">
            <a:spAutoFit/>
          </a:bodyPr>
          <a:lstStyle>
            <a:lvl1pPr>
              <a:defRPr sz="2397"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5/10/24</a:t>
            </a:fld>
            <a:endParaRPr lang="en-US"/>
          </a:p>
        </p:txBody>
      </p:sp>
      <p:sp>
        <p:nvSpPr>
          <p:cNvPr id="6" name="Holder 6"/>
          <p:cNvSpPr>
            <a:spLocks noGrp="1"/>
          </p:cNvSpPr>
          <p:nvPr>
            <p:ph type="sldNum" sz="quarter" idx="7"/>
          </p:nvPr>
        </p:nvSpPr>
        <p:spPr/>
        <p:txBody>
          <a:bodyPr lIns="0" tIns="0" rIns="0" bIns="0"/>
          <a:lstStyle>
            <a:lvl1pPr>
              <a:defRPr sz="1731" b="0" i="0">
                <a:solidFill>
                  <a:schemeClr val="tx1"/>
                </a:solidFill>
                <a:latin typeface="Times New Roman"/>
                <a:cs typeface="Times New Roman"/>
              </a:defRPr>
            </a:lvl1pPr>
          </a:lstStyle>
          <a:p>
            <a:pPr marL="241850">
              <a:lnSpc>
                <a:spcPts val="2024"/>
              </a:lnSpc>
            </a:pPr>
            <a:fld id="{81D60167-4931-47E6-BA6A-407CBD079E47}" type="slidenum">
              <a:rPr lang="en-ZA" spc="-67" smtClean="0"/>
              <a:pPr marL="241850">
                <a:lnSpc>
                  <a:spcPts val="2024"/>
                </a:lnSpc>
              </a:pPr>
              <a:t>‹#›</a:t>
            </a:fld>
            <a:endParaRPr lang="en-ZA" spc="-67" dirty="0"/>
          </a:p>
        </p:txBody>
      </p:sp>
    </p:spTree>
    <p:extLst>
      <p:ext uri="{BB962C8B-B14F-4D97-AF65-F5344CB8AC3E}">
        <p14:creationId xmlns:p14="http://schemas.microsoft.com/office/powerpoint/2010/main" val="2517691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11EAACC7-3B3F-47D1-959A-EF58926E955E}" type="datetimeFigureOut">
              <a:rPr lang="en-US" smtClean="0"/>
              <a:t>5/10/24</a:t>
            </a:fld>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513142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11EAACC7-3B3F-47D1-959A-EF58926E955E}" type="datetimeFigureOut">
              <a:rPr lang="en-US" smtClean="0"/>
              <a:t>5/10/24</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274402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11EAACC7-3B3F-47D1-959A-EF58926E955E}" type="datetimeFigureOut">
              <a:rPr lang="en-US" smtClean="0"/>
              <a:t>5/10/24</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21509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11EAACC7-3B3F-47D1-959A-EF58926E955E}" type="datetimeFigureOut">
              <a:rPr lang="en-US" smtClean="0"/>
              <a:t>5/10/24</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839371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11EAACC7-3B3F-47D1-959A-EF58926E955E}" type="datetimeFigureOut">
              <a:rPr lang="en-US" smtClean="0"/>
              <a:t>5/10/24</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31934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11EAACC7-3B3F-47D1-959A-EF58926E955E}" type="datetimeFigureOut">
              <a:rPr lang="en-US" smtClean="0"/>
              <a:t>5/10/24</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571511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11EAACC7-3B3F-47D1-959A-EF58926E955E}" type="datetimeFigureOut">
              <a:rPr lang="en-US" smtClean="0"/>
              <a:t>5/10/24</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181265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11EAACC7-3B3F-47D1-959A-EF58926E955E}" type="datetimeFigureOut">
              <a:rPr lang="en-US" smtClean="0"/>
              <a:t>5/10/24</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989887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11EAACC7-3B3F-47D1-959A-EF58926E955E}" type="datetimeFigureOut">
              <a:rPr lang="en-US" smtClean="0"/>
              <a:t>5/10/24</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dirty="0"/>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a:t>
            </a:fld>
            <a:endParaRPr lang="en-US"/>
          </a:p>
        </p:txBody>
      </p:sp>
    </p:spTree>
    <p:extLst>
      <p:ext uri="{BB962C8B-B14F-4D97-AF65-F5344CB8AC3E}">
        <p14:creationId xmlns:p14="http://schemas.microsoft.com/office/powerpoint/2010/main" val="397145552"/>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6" r:id="rId6"/>
    <p:sldLayoutId id="2147483831" r:id="rId7"/>
    <p:sldLayoutId id="2147483832" r:id="rId8"/>
    <p:sldLayoutId id="2147483833" r:id="rId9"/>
    <p:sldLayoutId id="2147483835" r:id="rId10"/>
    <p:sldLayoutId id="2147483834" r:id="rId11"/>
    <p:sldLayoutId id="2147483838" r:id="rId12"/>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0" name="Rectangle 159">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B2A4E6-D80D-BD13-776D-EDB3ED0C20E1}"/>
              </a:ext>
            </a:extLst>
          </p:cNvPr>
          <p:cNvSpPr>
            <a:spLocks noGrp="1"/>
          </p:cNvSpPr>
          <p:nvPr>
            <p:ph type="ctrTitle"/>
          </p:nvPr>
        </p:nvSpPr>
        <p:spPr>
          <a:xfrm>
            <a:off x="1015488" y="533400"/>
            <a:ext cx="4493885" cy="3614271"/>
          </a:xfrm>
        </p:spPr>
        <p:txBody>
          <a:bodyPr>
            <a:normAutofit/>
          </a:bodyPr>
          <a:lstStyle/>
          <a:p>
            <a:pPr algn="l"/>
            <a:r>
              <a:rPr lang="en-US" sz="5400"/>
              <a:t>Design Patterns</a:t>
            </a:r>
          </a:p>
        </p:txBody>
      </p:sp>
      <p:sp>
        <p:nvSpPr>
          <p:cNvPr id="3" name="Subtitle 2">
            <a:extLst>
              <a:ext uri="{FF2B5EF4-FFF2-40B4-BE49-F238E27FC236}">
                <a16:creationId xmlns:a16="http://schemas.microsoft.com/office/drawing/2014/main" id="{6166604F-2E74-301C-551B-7433678E0064}"/>
              </a:ext>
            </a:extLst>
          </p:cNvPr>
          <p:cNvSpPr>
            <a:spLocks noGrp="1"/>
          </p:cNvSpPr>
          <p:nvPr>
            <p:ph type="subTitle" idx="1"/>
          </p:nvPr>
        </p:nvSpPr>
        <p:spPr>
          <a:xfrm>
            <a:off x="1015489" y="4386729"/>
            <a:ext cx="4194222" cy="1937871"/>
          </a:xfrm>
        </p:spPr>
        <p:txBody>
          <a:bodyPr>
            <a:normAutofit/>
          </a:bodyPr>
          <a:lstStyle/>
          <a:p>
            <a:pPr algn="l"/>
            <a:r>
              <a:rPr lang="en-US"/>
              <a:t>Part 3</a:t>
            </a:r>
          </a:p>
          <a:p>
            <a:pPr algn="l"/>
            <a:r>
              <a:rPr lang="en-US"/>
              <a:t>Lucky Nkosi</a:t>
            </a:r>
          </a:p>
        </p:txBody>
      </p:sp>
      <p:cxnSp>
        <p:nvCxnSpPr>
          <p:cNvPr id="162" name="Straight Connector 161">
            <a:extLst>
              <a:ext uri="{FF2B5EF4-FFF2-40B4-BE49-F238E27FC236}">
                <a16:creationId xmlns:a16="http://schemas.microsoft.com/office/drawing/2014/main" id="{B42E889C-BF1F-40B2-86C2-92153DB7E6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8034" y="0"/>
            <a:ext cx="6553966" cy="35426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851108" y="4783369"/>
            <a:ext cx="5340893" cy="20746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21640" y="0"/>
            <a:ext cx="1268175"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Network connection abstract against a white background">
            <a:extLst>
              <a:ext uri="{FF2B5EF4-FFF2-40B4-BE49-F238E27FC236}">
                <a16:creationId xmlns:a16="http://schemas.microsoft.com/office/drawing/2014/main" id="{EB22DDD1-3C4D-930C-EFD3-92F8A8A998E8}"/>
              </a:ext>
            </a:extLst>
          </p:cNvPr>
          <p:cNvPicPr>
            <a:picLocks noChangeAspect="1"/>
          </p:cNvPicPr>
          <p:nvPr/>
        </p:nvPicPr>
        <p:blipFill rotWithShape="1">
          <a:blip r:embed="rId2"/>
          <a:srcRect r="40365" b="-1"/>
          <a:stretch/>
        </p:blipFill>
        <p:spPr>
          <a:xfrm>
            <a:off x="6170631" y="533400"/>
            <a:ext cx="5173853" cy="5791200"/>
          </a:xfrm>
          <a:prstGeom prst="rect">
            <a:avLst/>
          </a:prstGeom>
        </p:spPr>
      </p:pic>
    </p:spTree>
    <p:extLst>
      <p:ext uri="{BB962C8B-B14F-4D97-AF65-F5344CB8AC3E}">
        <p14:creationId xmlns:p14="http://schemas.microsoft.com/office/powerpoint/2010/main" val="855025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2582" y="570534"/>
            <a:ext cx="7574316" cy="694186"/>
          </a:xfrm>
          <a:prstGeom prst="rect">
            <a:avLst/>
          </a:prstGeom>
        </p:spPr>
        <p:txBody>
          <a:bodyPr vert="horz" wrap="square" lIns="0" tIns="16912" rIns="0" bIns="0" rtlCol="0" anchor="ctr">
            <a:spAutoFit/>
          </a:bodyPr>
          <a:lstStyle/>
          <a:p>
            <a:pPr marL="16913">
              <a:lnSpc>
                <a:spcPct val="100000"/>
              </a:lnSpc>
              <a:spcBef>
                <a:spcPts val="133"/>
              </a:spcBef>
            </a:pPr>
            <a:r>
              <a:rPr dirty="0"/>
              <a:t>Chain</a:t>
            </a:r>
            <a:r>
              <a:rPr spc="40" dirty="0"/>
              <a:t> </a:t>
            </a:r>
            <a:r>
              <a:rPr dirty="0"/>
              <a:t>of</a:t>
            </a:r>
            <a:r>
              <a:rPr spc="40" dirty="0"/>
              <a:t> </a:t>
            </a:r>
            <a:r>
              <a:rPr spc="-13" dirty="0"/>
              <a:t>Responsibility</a:t>
            </a:r>
          </a:p>
        </p:txBody>
      </p:sp>
      <p:sp>
        <p:nvSpPr>
          <p:cNvPr id="3" name="object 3"/>
          <p:cNvSpPr txBox="1"/>
          <p:nvPr/>
        </p:nvSpPr>
        <p:spPr>
          <a:xfrm>
            <a:off x="922582"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98237" y="1652383"/>
            <a:ext cx="5414521" cy="4287990"/>
          </a:xfrm>
          <a:prstGeom prst="rect">
            <a:avLst/>
          </a:prstGeom>
        </p:spPr>
        <p:txBody>
          <a:bodyPr vert="horz" wrap="square" lIns="0" tIns="16912" rIns="0" bIns="0" rtlCol="0">
            <a:spAutoFit/>
          </a:bodyPr>
          <a:lstStyle/>
          <a:p>
            <a:pPr marL="16913" marR="879455">
              <a:spcBef>
                <a:spcPts val="133"/>
              </a:spcBef>
            </a:pPr>
            <a:r>
              <a:rPr sz="2397" dirty="0">
                <a:latin typeface="Arial"/>
                <a:cs typeface="Arial"/>
              </a:rPr>
              <a:t>Handler</a:t>
            </a:r>
            <a:r>
              <a:rPr sz="2397" spc="-47" dirty="0">
                <a:latin typeface="Arial"/>
                <a:cs typeface="Arial"/>
              </a:rPr>
              <a:t> </a:t>
            </a:r>
            <a:r>
              <a:rPr sz="2397" dirty="0">
                <a:latin typeface="Arial"/>
                <a:cs typeface="Arial"/>
              </a:rPr>
              <a:t>–</a:t>
            </a:r>
            <a:r>
              <a:rPr sz="2397" spc="-47" dirty="0">
                <a:latin typeface="Arial"/>
                <a:cs typeface="Arial"/>
              </a:rPr>
              <a:t> </a:t>
            </a:r>
            <a:r>
              <a:rPr sz="2397" dirty="0">
                <a:latin typeface="Arial"/>
                <a:cs typeface="Arial"/>
              </a:rPr>
              <a:t>defines</a:t>
            </a:r>
            <a:r>
              <a:rPr sz="2397" spc="-33" dirty="0">
                <a:latin typeface="Arial"/>
                <a:cs typeface="Arial"/>
              </a:rPr>
              <a:t> </a:t>
            </a:r>
            <a:r>
              <a:rPr sz="2397" dirty="0">
                <a:latin typeface="Arial"/>
                <a:cs typeface="Arial"/>
              </a:rPr>
              <a:t>an</a:t>
            </a:r>
            <a:r>
              <a:rPr sz="2397" spc="-40" dirty="0">
                <a:latin typeface="Arial"/>
                <a:cs typeface="Arial"/>
              </a:rPr>
              <a:t> </a:t>
            </a:r>
            <a:r>
              <a:rPr sz="2397" dirty="0">
                <a:latin typeface="Arial"/>
                <a:cs typeface="Arial"/>
              </a:rPr>
              <a:t>interface</a:t>
            </a:r>
            <a:r>
              <a:rPr sz="2397" spc="-47" dirty="0">
                <a:latin typeface="Arial"/>
                <a:cs typeface="Arial"/>
              </a:rPr>
              <a:t> </a:t>
            </a:r>
            <a:r>
              <a:rPr sz="2397" spc="-33" dirty="0">
                <a:latin typeface="Arial"/>
                <a:cs typeface="Arial"/>
              </a:rPr>
              <a:t>for </a:t>
            </a:r>
            <a:r>
              <a:rPr sz="2397" dirty="0">
                <a:latin typeface="Arial"/>
                <a:cs typeface="Arial"/>
              </a:rPr>
              <a:t>handling</a:t>
            </a:r>
            <a:r>
              <a:rPr sz="2397" spc="-60" dirty="0">
                <a:latin typeface="Arial"/>
                <a:cs typeface="Arial"/>
              </a:rPr>
              <a:t> </a:t>
            </a:r>
            <a:r>
              <a:rPr sz="2397" dirty="0">
                <a:latin typeface="Arial"/>
                <a:cs typeface="Arial"/>
              </a:rPr>
              <a:t>requests</a:t>
            </a:r>
            <a:r>
              <a:rPr sz="2397" spc="-60" dirty="0">
                <a:latin typeface="Arial"/>
                <a:cs typeface="Arial"/>
              </a:rPr>
              <a:t> </a:t>
            </a:r>
            <a:r>
              <a:rPr sz="2397" dirty="0">
                <a:latin typeface="Arial"/>
                <a:cs typeface="Arial"/>
              </a:rPr>
              <a:t>and</a:t>
            </a:r>
            <a:r>
              <a:rPr sz="2397" spc="-53" dirty="0">
                <a:latin typeface="Arial"/>
                <a:cs typeface="Arial"/>
              </a:rPr>
              <a:t> </a:t>
            </a:r>
            <a:r>
              <a:rPr sz="2397" dirty="0">
                <a:latin typeface="Arial"/>
                <a:cs typeface="Arial"/>
              </a:rPr>
              <a:t>specifies</a:t>
            </a:r>
            <a:r>
              <a:rPr sz="2397" spc="-47" dirty="0">
                <a:latin typeface="Arial"/>
                <a:cs typeface="Arial"/>
              </a:rPr>
              <a:t> </a:t>
            </a:r>
            <a:r>
              <a:rPr sz="2397" spc="-67" dirty="0">
                <a:latin typeface="Arial"/>
                <a:cs typeface="Arial"/>
              </a:rPr>
              <a:t>a </a:t>
            </a:r>
            <a:r>
              <a:rPr sz="2397" dirty="0">
                <a:latin typeface="Arial"/>
                <a:cs typeface="Arial"/>
              </a:rPr>
              <a:t>compositional</a:t>
            </a:r>
            <a:r>
              <a:rPr sz="2397" spc="-93" dirty="0">
                <a:latin typeface="Arial"/>
                <a:cs typeface="Arial"/>
              </a:rPr>
              <a:t> </a:t>
            </a:r>
            <a:r>
              <a:rPr sz="2397" dirty="0">
                <a:latin typeface="Arial"/>
                <a:cs typeface="Arial"/>
              </a:rPr>
              <a:t>relationship</a:t>
            </a:r>
            <a:r>
              <a:rPr sz="2397" spc="-87" dirty="0">
                <a:latin typeface="Arial"/>
                <a:cs typeface="Arial"/>
              </a:rPr>
              <a:t> </a:t>
            </a:r>
            <a:r>
              <a:rPr sz="2397" dirty="0">
                <a:latin typeface="Arial"/>
                <a:cs typeface="Arial"/>
              </a:rPr>
              <a:t>with</a:t>
            </a:r>
            <a:r>
              <a:rPr sz="2397" spc="-87" dirty="0">
                <a:latin typeface="Arial"/>
                <a:cs typeface="Arial"/>
              </a:rPr>
              <a:t> </a:t>
            </a:r>
            <a:r>
              <a:rPr sz="2397" spc="-67" dirty="0">
                <a:latin typeface="Arial"/>
                <a:cs typeface="Arial"/>
              </a:rPr>
              <a:t>a </a:t>
            </a:r>
            <a:r>
              <a:rPr sz="2397" spc="-13" dirty="0">
                <a:latin typeface="Arial"/>
                <a:cs typeface="Arial"/>
              </a:rPr>
              <a:t>Handler,</a:t>
            </a:r>
            <a:r>
              <a:rPr sz="2397" spc="-40" dirty="0">
                <a:latin typeface="Arial"/>
                <a:cs typeface="Arial"/>
              </a:rPr>
              <a:t> </a:t>
            </a:r>
            <a:r>
              <a:rPr sz="2397" dirty="0">
                <a:latin typeface="Arial"/>
                <a:cs typeface="Arial"/>
              </a:rPr>
              <a:t>via</a:t>
            </a:r>
            <a:r>
              <a:rPr sz="2397" spc="-53" dirty="0">
                <a:latin typeface="Arial"/>
                <a:cs typeface="Arial"/>
              </a:rPr>
              <a:t> </a:t>
            </a:r>
            <a:r>
              <a:rPr sz="2397" dirty="0">
                <a:latin typeface="Arial"/>
                <a:cs typeface="Arial"/>
              </a:rPr>
              <a:t>a</a:t>
            </a:r>
            <a:r>
              <a:rPr sz="2397" spc="-47" dirty="0">
                <a:latin typeface="Arial"/>
                <a:cs typeface="Arial"/>
              </a:rPr>
              <a:t> </a:t>
            </a:r>
            <a:r>
              <a:rPr sz="2397" dirty="0">
                <a:latin typeface="Arial"/>
                <a:cs typeface="Arial"/>
              </a:rPr>
              <a:t>successor</a:t>
            </a:r>
            <a:r>
              <a:rPr sz="2397" spc="-40" dirty="0">
                <a:latin typeface="Arial"/>
                <a:cs typeface="Arial"/>
              </a:rPr>
              <a:t> </a:t>
            </a:r>
            <a:r>
              <a:rPr sz="2397" spc="-13" dirty="0">
                <a:latin typeface="Arial"/>
                <a:cs typeface="Arial"/>
              </a:rPr>
              <a:t>attribute</a:t>
            </a:r>
            <a:endParaRPr sz="2397" dirty="0">
              <a:latin typeface="Arial"/>
              <a:cs typeface="Arial"/>
            </a:endParaRPr>
          </a:p>
          <a:p>
            <a:pPr marL="16913" marR="6765">
              <a:lnSpc>
                <a:spcPct val="109700"/>
              </a:lnSpc>
              <a:spcBef>
                <a:spcPts val="266"/>
              </a:spcBef>
            </a:pPr>
            <a:r>
              <a:rPr sz="2397" dirty="0">
                <a:latin typeface="Arial"/>
                <a:cs typeface="Arial"/>
              </a:rPr>
              <a:t>BaseHandler</a:t>
            </a:r>
            <a:r>
              <a:rPr sz="2397" spc="-60" dirty="0">
                <a:latin typeface="Arial"/>
                <a:cs typeface="Arial"/>
              </a:rPr>
              <a:t> </a:t>
            </a:r>
            <a:r>
              <a:rPr sz="2397" dirty="0">
                <a:latin typeface="Arial"/>
                <a:cs typeface="Arial"/>
              </a:rPr>
              <a:t>–</a:t>
            </a:r>
            <a:r>
              <a:rPr sz="2397" spc="-60" dirty="0">
                <a:latin typeface="Arial"/>
                <a:cs typeface="Arial"/>
              </a:rPr>
              <a:t> </a:t>
            </a:r>
            <a:r>
              <a:rPr sz="2397" dirty="0">
                <a:latin typeface="Arial"/>
                <a:cs typeface="Arial"/>
              </a:rPr>
              <a:t>optional</a:t>
            </a:r>
            <a:r>
              <a:rPr sz="2397" spc="-53" dirty="0">
                <a:latin typeface="Arial"/>
                <a:cs typeface="Arial"/>
              </a:rPr>
              <a:t> </a:t>
            </a:r>
            <a:r>
              <a:rPr sz="2397" dirty="0">
                <a:latin typeface="Arial"/>
                <a:cs typeface="Arial"/>
              </a:rPr>
              <a:t>class</a:t>
            </a:r>
            <a:r>
              <a:rPr sz="2397" spc="-47" dirty="0">
                <a:latin typeface="Arial"/>
                <a:cs typeface="Arial"/>
              </a:rPr>
              <a:t> </a:t>
            </a:r>
            <a:r>
              <a:rPr sz="2397" spc="-33" dirty="0">
                <a:latin typeface="Arial"/>
                <a:cs typeface="Arial"/>
              </a:rPr>
              <a:t>for </a:t>
            </a:r>
            <a:r>
              <a:rPr sz="2397" dirty="0">
                <a:latin typeface="Arial"/>
                <a:cs typeface="Arial"/>
              </a:rPr>
              <a:t>defining</a:t>
            </a:r>
            <a:r>
              <a:rPr sz="2397" spc="-87" dirty="0">
                <a:latin typeface="Arial"/>
                <a:cs typeface="Arial"/>
              </a:rPr>
              <a:t> </a:t>
            </a:r>
            <a:r>
              <a:rPr sz="2397" dirty="0">
                <a:latin typeface="Arial"/>
                <a:cs typeface="Arial"/>
              </a:rPr>
              <a:t>boilerplate</a:t>
            </a:r>
            <a:r>
              <a:rPr sz="2397" spc="-80" dirty="0">
                <a:latin typeface="Arial"/>
                <a:cs typeface="Arial"/>
              </a:rPr>
              <a:t> </a:t>
            </a:r>
            <a:r>
              <a:rPr sz="2397" dirty="0">
                <a:latin typeface="Arial"/>
                <a:cs typeface="Arial"/>
              </a:rPr>
              <a:t>Handler</a:t>
            </a:r>
            <a:r>
              <a:rPr sz="2397" spc="-80" dirty="0">
                <a:latin typeface="Arial"/>
                <a:cs typeface="Arial"/>
              </a:rPr>
              <a:t> </a:t>
            </a:r>
            <a:r>
              <a:rPr sz="2397" spc="-13" dirty="0">
                <a:latin typeface="Arial"/>
                <a:cs typeface="Arial"/>
              </a:rPr>
              <a:t>functionality </a:t>
            </a:r>
            <a:r>
              <a:rPr sz="2397" dirty="0">
                <a:latin typeface="Arial"/>
                <a:cs typeface="Arial"/>
              </a:rPr>
              <a:t>ConcreteHandler</a:t>
            </a:r>
            <a:r>
              <a:rPr sz="2397" spc="-87" dirty="0">
                <a:latin typeface="Arial"/>
                <a:cs typeface="Arial"/>
              </a:rPr>
              <a:t> </a:t>
            </a:r>
            <a:r>
              <a:rPr sz="2397" dirty="0">
                <a:latin typeface="Arial"/>
                <a:cs typeface="Arial"/>
              </a:rPr>
              <a:t>–</a:t>
            </a:r>
            <a:r>
              <a:rPr sz="2397" spc="-67" dirty="0">
                <a:latin typeface="Arial"/>
                <a:cs typeface="Arial"/>
              </a:rPr>
              <a:t> </a:t>
            </a:r>
            <a:r>
              <a:rPr sz="2397" dirty="0">
                <a:latin typeface="Arial"/>
                <a:cs typeface="Arial"/>
              </a:rPr>
              <a:t>implements</a:t>
            </a:r>
            <a:r>
              <a:rPr sz="2397" spc="-80" dirty="0">
                <a:latin typeface="Arial"/>
                <a:cs typeface="Arial"/>
              </a:rPr>
              <a:t> </a:t>
            </a:r>
            <a:r>
              <a:rPr sz="2397" spc="-33" dirty="0">
                <a:latin typeface="Arial"/>
                <a:cs typeface="Arial"/>
              </a:rPr>
              <a:t>the</a:t>
            </a:r>
            <a:endParaRPr sz="2397" dirty="0">
              <a:latin typeface="Arial"/>
              <a:cs typeface="Arial"/>
            </a:endParaRPr>
          </a:p>
          <a:p>
            <a:pPr marL="16913" marR="70187"/>
            <a:r>
              <a:rPr sz="2397" dirty="0">
                <a:latin typeface="Arial"/>
                <a:cs typeface="Arial"/>
              </a:rPr>
              <a:t>Handler</a:t>
            </a:r>
            <a:r>
              <a:rPr sz="2397" spc="-67" dirty="0">
                <a:latin typeface="Arial"/>
                <a:cs typeface="Arial"/>
              </a:rPr>
              <a:t> </a:t>
            </a:r>
            <a:r>
              <a:rPr sz="2397" dirty="0">
                <a:latin typeface="Arial"/>
                <a:cs typeface="Arial"/>
              </a:rPr>
              <a:t>interface,</a:t>
            </a:r>
            <a:r>
              <a:rPr sz="2397" spc="-60" dirty="0">
                <a:latin typeface="Arial"/>
                <a:cs typeface="Arial"/>
              </a:rPr>
              <a:t> </a:t>
            </a:r>
            <a:r>
              <a:rPr sz="2397" dirty="0">
                <a:latin typeface="Arial"/>
                <a:cs typeface="Arial"/>
              </a:rPr>
              <a:t>can</a:t>
            </a:r>
            <a:r>
              <a:rPr sz="2397" spc="-67" dirty="0">
                <a:latin typeface="Arial"/>
                <a:cs typeface="Arial"/>
              </a:rPr>
              <a:t> </a:t>
            </a:r>
            <a:r>
              <a:rPr sz="2397" dirty="0">
                <a:latin typeface="Arial"/>
                <a:cs typeface="Arial"/>
              </a:rPr>
              <a:t>forward</a:t>
            </a:r>
            <a:r>
              <a:rPr sz="2397" spc="-53" dirty="0">
                <a:latin typeface="Arial"/>
                <a:cs typeface="Arial"/>
              </a:rPr>
              <a:t> </a:t>
            </a:r>
            <a:r>
              <a:rPr sz="2397" spc="-13" dirty="0">
                <a:latin typeface="Arial"/>
                <a:cs typeface="Arial"/>
              </a:rPr>
              <a:t>requests </a:t>
            </a:r>
            <a:r>
              <a:rPr sz="2397" dirty="0">
                <a:latin typeface="Arial"/>
                <a:cs typeface="Arial"/>
              </a:rPr>
              <a:t>to</a:t>
            </a:r>
            <a:r>
              <a:rPr sz="2397" spc="-20" dirty="0">
                <a:latin typeface="Arial"/>
                <a:cs typeface="Arial"/>
              </a:rPr>
              <a:t> </a:t>
            </a:r>
            <a:r>
              <a:rPr sz="2397" dirty="0">
                <a:latin typeface="Arial"/>
                <a:cs typeface="Arial"/>
              </a:rPr>
              <a:t>its</a:t>
            </a:r>
            <a:r>
              <a:rPr sz="2397" spc="13" dirty="0">
                <a:latin typeface="Arial"/>
                <a:cs typeface="Arial"/>
              </a:rPr>
              <a:t> </a:t>
            </a:r>
            <a:r>
              <a:rPr sz="2397" spc="-13" dirty="0">
                <a:latin typeface="Arial"/>
                <a:cs typeface="Arial"/>
              </a:rPr>
              <a:t>successor</a:t>
            </a:r>
            <a:endParaRPr sz="2397" dirty="0">
              <a:latin typeface="Arial"/>
              <a:cs typeface="Arial"/>
            </a:endParaRPr>
          </a:p>
          <a:p>
            <a:pPr marL="16913" marR="1048581">
              <a:spcBef>
                <a:spcPts val="545"/>
              </a:spcBef>
            </a:pPr>
            <a:r>
              <a:rPr sz="2397" dirty="0">
                <a:latin typeface="Arial"/>
                <a:cs typeface="Arial"/>
              </a:rPr>
              <a:t>Client</a:t>
            </a:r>
            <a:r>
              <a:rPr sz="2397" spc="-40" dirty="0">
                <a:latin typeface="Arial"/>
                <a:cs typeface="Arial"/>
              </a:rPr>
              <a:t> </a:t>
            </a:r>
            <a:r>
              <a:rPr sz="2397" dirty="0">
                <a:latin typeface="Arial"/>
                <a:cs typeface="Arial"/>
              </a:rPr>
              <a:t>–</a:t>
            </a:r>
            <a:r>
              <a:rPr sz="2397" spc="-47" dirty="0">
                <a:latin typeface="Arial"/>
                <a:cs typeface="Arial"/>
              </a:rPr>
              <a:t> </a:t>
            </a:r>
            <a:r>
              <a:rPr sz="2397" dirty="0">
                <a:latin typeface="Arial"/>
                <a:cs typeface="Arial"/>
              </a:rPr>
              <a:t>initiates</a:t>
            </a:r>
            <a:r>
              <a:rPr sz="2397" spc="-33" dirty="0">
                <a:latin typeface="Arial"/>
                <a:cs typeface="Arial"/>
              </a:rPr>
              <a:t> </a:t>
            </a:r>
            <a:r>
              <a:rPr sz="2397" dirty="0">
                <a:latin typeface="Arial"/>
                <a:cs typeface="Arial"/>
              </a:rPr>
              <a:t>the</a:t>
            </a:r>
            <a:r>
              <a:rPr sz="2397" spc="-47" dirty="0">
                <a:latin typeface="Arial"/>
                <a:cs typeface="Arial"/>
              </a:rPr>
              <a:t> </a:t>
            </a:r>
            <a:r>
              <a:rPr sz="2397" dirty="0">
                <a:latin typeface="Arial"/>
                <a:cs typeface="Arial"/>
              </a:rPr>
              <a:t>request</a:t>
            </a:r>
            <a:r>
              <a:rPr sz="2397" spc="-33" dirty="0">
                <a:latin typeface="Arial"/>
                <a:cs typeface="Arial"/>
              </a:rPr>
              <a:t> </a:t>
            </a:r>
            <a:r>
              <a:rPr sz="2397" dirty="0">
                <a:latin typeface="Arial"/>
                <a:cs typeface="Arial"/>
              </a:rPr>
              <a:t>to</a:t>
            </a:r>
            <a:r>
              <a:rPr sz="2397" spc="-47" dirty="0">
                <a:latin typeface="Arial"/>
                <a:cs typeface="Arial"/>
              </a:rPr>
              <a:t> </a:t>
            </a:r>
            <a:r>
              <a:rPr sz="2397" spc="-67" dirty="0">
                <a:latin typeface="Arial"/>
                <a:cs typeface="Arial"/>
              </a:rPr>
              <a:t>a </a:t>
            </a:r>
            <a:r>
              <a:rPr sz="2397" dirty="0">
                <a:latin typeface="Arial"/>
                <a:cs typeface="Arial"/>
              </a:rPr>
              <a:t>ConcreteHandler</a:t>
            </a:r>
            <a:r>
              <a:rPr sz="2397" spc="-67" dirty="0">
                <a:latin typeface="Arial"/>
                <a:cs typeface="Arial"/>
              </a:rPr>
              <a:t> </a:t>
            </a:r>
            <a:r>
              <a:rPr sz="2397" dirty="0">
                <a:latin typeface="Arial"/>
                <a:cs typeface="Arial"/>
              </a:rPr>
              <a:t>on</a:t>
            </a:r>
            <a:r>
              <a:rPr sz="2397" spc="-60" dirty="0">
                <a:latin typeface="Arial"/>
                <a:cs typeface="Arial"/>
              </a:rPr>
              <a:t> </a:t>
            </a:r>
            <a:r>
              <a:rPr sz="2397" dirty="0">
                <a:latin typeface="Arial"/>
                <a:cs typeface="Arial"/>
              </a:rPr>
              <a:t>the</a:t>
            </a:r>
            <a:r>
              <a:rPr sz="2397" spc="-67" dirty="0">
                <a:latin typeface="Arial"/>
                <a:cs typeface="Arial"/>
              </a:rPr>
              <a:t> </a:t>
            </a:r>
            <a:r>
              <a:rPr sz="2397" spc="-27" dirty="0">
                <a:latin typeface="Arial"/>
                <a:cs typeface="Arial"/>
              </a:rPr>
              <a:t>chain</a:t>
            </a:r>
            <a:endParaRPr sz="2397" dirty="0">
              <a:latin typeface="Arial"/>
              <a:cs typeface="Arial"/>
            </a:endParaRPr>
          </a:p>
        </p:txBody>
      </p:sp>
      <p:sp>
        <p:nvSpPr>
          <p:cNvPr id="5" name="object 5"/>
          <p:cNvSpPr txBox="1"/>
          <p:nvPr/>
        </p:nvSpPr>
        <p:spPr>
          <a:xfrm>
            <a:off x="922582" y="3275674"/>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6" name="object 6"/>
          <p:cNvSpPr txBox="1"/>
          <p:nvPr/>
        </p:nvSpPr>
        <p:spPr>
          <a:xfrm>
            <a:off x="922582" y="4075802"/>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7" name="object 7"/>
          <p:cNvSpPr txBox="1"/>
          <p:nvPr/>
        </p:nvSpPr>
        <p:spPr>
          <a:xfrm>
            <a:off x="922582" y="5241241"/>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pic>
        <p:nvPicPr>
          <p:cNvPr id="8" name="object 8"/>
          <p:cNvPicPr/>
          <p:nvPr/>
        </p:nvPicPr>
        <p:blipFill>
          <a:blip r:embed="rId2" cstate="print"/>
          <a:stretch>
            <a:fillRect/>
          </a:stretch>
        </p:blipFill>
        <p:spPr>
          <a:xfrm>
            <a:off x="6719714" y="1599311"/>
            <a:ext cx="4484860" cy="4839143"/>
          </a:xfrm>
          <a:prstGeom prst="rect">
            <a:avLst/>
          </a:prstGeom>
        </p:spPr>
      </p:pic>
      <p:sp>
        <p:nvSpPr>
          <p:cNvPr id="9" name="object 9"/>
          <p:cNvSpPr txBox="1">
            <a:spLocks noGrp="1"/>
          </p:cNvSpPr>
          <p:nvPr>
            <p:ph type="sldNum" sz="quarter" idx="7"/>
          </p:nvPr>
        </p:nvSpPr>
        <p:spPr>
          <a:xfrm>
            <a:off x="8691905" y="4730659"/>
            <a:ext cx="315721" cy="208914"/>
          </a:xfrm>
          <a:prstGeom prst="rect">
            <a:avLst/>
          </a:prstGeom>
        </p:spPr>
        <p:txBody>
          <a:bodyPr vert="horz" wrap="square" lIns="0" tIns="0" rIns="0" bIns="0" rtlCol="0">
            <a:spAutoFit/>
          </a:bodyPr>
          <a:lstStyle>
            <a:defPPr>
              <a:defRPr kern="0"/>
            </a:defPPr>
            <a:lvl1pPr>
              <a:defRPr sz="1300" b="0" i="0">
                <a:solidFill>
                  <a:schemeClr val="tx1"/>
                </a:solidFill>
                <a:latin typeface="Times New Roman"/>
                <a:cs typeface="Times New Roman"/>
              </a:defRPr>
            </a:lvl1pPr>
          </a:lstStyle>
          <a:p>
            <a:pPr marL="181610">
              <a:lnSpc>
                <a:spcPts val="1520"/>
              </a:lnSpc>
            </a:pPr>
            <a:fld id="{81D60167-4931-47E6-BA6A-407CBD079E47}" type="slidenum">
              <a:rPr lang="en-ZA" spc="-50" smtClean="0"/>
              <a:pPr marL="181610">
                <a:lnSpc>
                  <a:spcPts val="1520"/>
                </a:lnSpc>
              </a:pPr>
              <a:t>10</a:t>
            </a:fld>
            <a:endParaRPr spc="-67"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799995" y="528298"/>
            <a:ext cx="9773144" cy="877762"/>
          </a:xfrm>
          <a:prstGeom prst="rect">
            <a:avLst/>
          </a:prstGeom>
        </p:spPr>
        <p:txBody>
          <a:bodyPr vert="horz" wrap="square" lIns="0" tIns="16912" rIns="0" bIns="0" rtlCol="0" anchor="ctr">
            <a:spAutoFit/>
          </a:bodyPr>
          <a:lstStyle/>
          <a:p>
            <a:pPr marL="16913">
              <a:lnSpc>
                <a:spcPct val="100000"/>
              </a:lnSpc>
              <a:spcBef>
                <a:spcPts val="133"/>
              </a:spcBef>
            </a:pPr>
            <a:r>
              <a:rPr dirty="0"/>
              <a:t>Chain</a:t>
            </a:r>
            <a:r>
              <a:rPr spc="40" dirty="0"/>
              <a:t> </a:t>
            </a:r>
            <a:r>
              <a:rPr dirty="0"/>
              <a:t>of</a:t>
            </a:r>
            <a:r>
              <a:rPr spc="40" dirty="0"/>
              <a:t> </a:t>
            </a:r>
            <a:r>
              <a:rPr spc="-13" dirty="0"/>
              <a:t>Responsibility</a:t>
            </a:r>
          </a:p>
        </p:txBody>
      </p:sp>
      <p:sp>
        <p:nvSpPr>
          <p:cNvPr id="3" name="object 3"/>
          <p:cNvSpPr txBox="1"/>
          <p:nvPr/>
        </p:nvSpPr>
        <p:spPr>
          <a:xfrm>
            <a:off x="1069727" y="1925199"/>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345382" y="1834109"/>
            <a:ext cx="6196723"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Instantiated</a:t>
            </a:r>
            <a:r>
              <a:rPr sz="2397" spc="-47" dirty="0">
                <a:latin typeface="Arial"/>
                <a:cs typeface="Arial"/>
              </a:rPr>
              <a:t> </a:t>
            </a:r>
            <a:r>
              <a:rPr sz="2397" dirty="0">
                <a:latin typeface="Arial"/>
                <a:cs typeface="Arial"/>
              </a:rPr>
              <a:t>structure</a:t>
            </a:r>
            <a:r>
              <a:rPr sz="2397" spc="-53" dirty="0">
                <a:latin typeface="Arial"/>
                <a:cs typeface="Arial"/>
              </a:rPr>
              <a:t> </a:t>
            </a:r>
            <a:r>
              <a:rPr sz="2397" dirty="0">
                <a:latin typeface="Arial"/>
                <a:cs typeface="Arial"/>
              </a:rPr>
              <a:t>of</a:t>
            </a:r>
            <a:r>
              <a:rPr sz="2397" spc="-33" dirty="0">
                <a:latin typeface="Arial"/>
                <a:cs typeface="Arial"/>
              </a:rPr>
              <a:t> </a:t>
            </a:r>
            <a:r>
              <a:rPr sz="2397" dirty="0">
                <a:latin typeface="Arial"/>
                <a:cs typeface="Arial"/>
              </a:rPr>
              <a:t>chain</a:t>
            </a:r>
            <a:r>
              <a:rPr sz="2397" spc="-40" dirty="0">
                <a:latin typeface="Arial"/>
                <a:cs typeface="Arial"/>
              </a:rPr>
              <a:t> </a:t>
            </a:r>
            <a:r>
              <a:rPr sz="2397" dirty="0">
                <a:latin typeface="Arial"/>
                <a:cs typeface="Arial"/>
              </a:rPr>
              <a:t>of</a:t>
            </a:r>
            <a:r>
              <a:rPr sz="2397" spc="-33" dirty="0">
                <a:latin typeface="Arial"/>
                <a:cs typeface="Arial"/>
              </a:rPr>
              <a:t> </a:t>
            </a:r>
            <a:r>
              <a:rPr sz="2397" spc="-13" dirty="0">
                <a:latin typeface="Arial"/>
                <a:cs typeface="Arial"/>
              </a:rPr>
              <a:t>responsibility</a:t>
            </a:r>
            <a:endParaRPr sz="2397" dirty="0">
              <a:latin typeface="Arial"/>
              <a:cs typeface="Arial"/>
            </a:endParaRPr>
          </a:p>
        </p:txBody>
      </p:sp>
      <p:pic>
        <p:nvPicPr>
          <p:cNvPr id="5" name="object 5"/>
          <p:cNvPicPr/>
          <p:nvPr/>
        </p:nvPicPr>
        <p:blipFill>
          <a:blip r:embed="rId2" cstate="print"/>
          <a:stretch>
            <a:fillRect/>
          </a:stretch>
        </p:blipFill>
        <p:spPr>
          <a:xfrm>
            <a:off x="1825811" y="3034082"/>
            <a:ext cx="7164391" cy="1030917"/>
          </a:xfrm>
          <a:prstGeom prst="rect">
            <a:avLst/>
          </a:prstGeom>
        </p:spPr>
      </p:pic>
      <p:sp>
        <p:nvSpPr>
          <p:cNvPr id="6" name="object 6"/>
          <p:cNvSpPr txBox="1">
            <a:spLocks noGrp="1"/>
          </p:cNvSpPr>
          <p:nvPr>
            <p:ph type="sldNum" sz="quarter" idx="7"/>
          </p:nvPr>
        </p:nvSpPr>
        <p:spPr>
          <a:xfrm>
            <a:off x="15465927" y="8636193"/>
            <a:ext cx="627075" cy="256480"/>
          </a:xfrm>
          <a:prstGeom prst="rect">
            <a:avLst/>
          </a:prstGeom>
        </p:spPr>
        <p:txBody>
          <a:bodyPr vert="horz" wrap="square" lIns="0" tIns="0" rIns="0" bIns="0" rtlCol="0" anchor="ctr">
            <a:spAutoFit/>
          </a:bodyPr>
          <a:lstStyle/>
          <a:p>
            <a:pPr marL="241850">
              <a:lnSpc>
                <a:spcPts val="2024"/>
              </a:lnSpc>
            </a:pPr>
            <a:fld id="{81D60167-4931-47E6-BA6A-407CBD079E47}" type="slidenum">
              <a:rPr spc="-67" dirty="0"/>
              <a:pPr marL="241850">
                <a:lnSpc>
                  <a:spcPts val="2024"/>
                </a:lnSpc>
              </a:pPr>
              <a:t>11</a:t>
            </a:fld>
            <a:endParaRPr spc="-67"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2582" y="586667"/>
            <a:ext cx="8829979" cy="694186"/>
          </a:xfrm>
          <a:prstGeom prst="rect">
            <a:avLst/>
          </a:prstGeom>
        </p:spPr>
        <p:txBody>
          <a:bodyPr vert="horz" wrap="square" lIns="0" tIns="16912" rIns="0" bIns="0" rtlCol="0" anchor="ctr">
            <a:spAutoFit/>
          </a:bodyPr>
          <a:lstStyle/>
          <a:p>
            <a:pPr marL="16913">
              <a:lnSpc>
                <a:spcPct val="100000"/>
              </a:lnSpc>
              <a:spcBef>
                <a:spcPts val="133"/>
              </a:spcBef>
            </a:pPr>
            <a:r>
              <a:rPr dirty="0"/>
              <a:t>Chain</a:t>
            </a:r>
            <a:r>
              <a:rPr spc="40" dirty="0"/>
              <a:t> </a:t>
            </a:r>
            <a:r>
              <a:rPr dirty="0"/>
              <a:t>of</a:t>
            </a:r>
            <a:r>
              <a:rPr spc="40" dirty="0"/>
              <a:t> </a:t>
            </a:r>
            <a:r>
              <a:rPr spc="-13" dirty="0"/>
              <a:t>Responsibility</a:t>
            </a:r>
          </a:p>
        </p:txBody>
      </p:sp>
      <p:sp>
        <p:nvSpPr>
          <p:cNvPr id="3" name="object 3"/>
          <p:cNvSpPr txBox="1"/>
          <p:nvPr/>
        </p:nvSpPr>
        <p:spPr>
          <a:xfrm>
            <a:off x="922582"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98237" y="1652383"/>
            <a:ext cx="3527938"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Example:</a:t>
            </a:r>
            <a:r>
              <a:rPr sz="2397" spc="-40" dirty="0">
                <a:latin typeface="Arial"/>
                <a:cs typeface="Arial"/>
              </a:rPr>
              <a:t> </a:t>
            </a:r>
            <a:r>
              <a:rPr sz="2397" dirty="0">
                <a:latin typeface="Arial"/>
                <a:cs typeface="Arial"/>
              </a:rPr>
              <a:t>chain</a:t>
            </a:r>
            <a:r>
              <a:rPr sz="2397" spc="-40" dirty="0">
                <a:latin typeface="Arial"/>
                <a:cs typeface="Arial"/>
              </a:rPr>
              <a:t> </a:t>
            </a:r>
            <a:r>
              <a:rPr sz="2397" dirty="0">
                <a:latin typeface="Arial"/>
                <a:cs typeface="Arial"/>
              </a:rPr>
              <a:t>of</a:t>
            </a:r>
            <a:r>
              <a:rPr sz="2397" spc="-40" dirty="0">
                <a:latin typeface="Arial"/>
                <a:cs typeface="Arial"/>
              </a:rPr>
              <a:t> </a:t>
            </a:r>
            <a:r>
              <a:rPr sz="2397" spc="-13" dirty="0">
                <a:latin typeface="Arial"/>
                <a:cs typeface="Arial"/>
              </a:rPr>
              <a:t>loggers</a:t>
            </a:r>
            <a:endParaRPr sz="2397">
              <a:latin typeface="Arial"/>
              <a:cs typeface="Arial"/>
            </a:endParaRPr>
          </a:p>
        </p:txBody>
      </p:sp>
      <p:sp>
        <p:nvSpPr>
          <p:cNvPr id="5" name="object 5"/>
          <p:cNvSpPr txBox="1"/>
          <p:nvPr/>
        </p:nvSpPr>
        <p:spPr>
          <a:xfrm>
            <a:off x="1199674" y="2179747"/>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6" name="object 6"/>
          <p:cNvSpPr txBox="1"/>
          <p:nvPr/>
        </p:nvSpPr>
        <p:spPr>
          <a:xfrm>
            <a:off x="1485886" y="2087218"/>
            <a:ext cx="3934682" cy="3478089"/>
          </a:xfrm>
          <a:prstGeom prst="rect">
            <a:avLst/>
          </a:prstGeom>
        </p:spPr>
        <p:txBody>
          <a:bodyPr vert="horz" wrap="square" lIns="0" tIns="16912" rIns="0" bIns="0" rtlCol="0">
            <a:spAutoFit/>
          </a:bodyPr>
          <a:lstStyle/>
          <a:p>
            <a:pPr marL="16913" marR="6765">
              <a:spcBef>
                <a:spcPts val="133"/>
              </a:spcBef>
            </a:pPr>
            <a:r>
              <a:rPr sz="2397" dirty="0">
                <a:latin typeface="Arial"/>
                <a:cs typeface="Arial"/>
              </a:rPr>
              <a:t>Only</a:t>
            </a:r>
            <a:r>
              <a:rPr sz="2397" spc="-40" dirty="0">
                <a:latin typeface="Arial"/>
                <a:cs typeface="Arial"/>
              </a:rPr>
              <a:t> </a:t>
            </a:r>
            <a:r>
              <a:rPr sz="2397" dirty="0">
                <a:latin typeface="Arial"/>
                <a:cs typeface="Arial"/>
              </a:rPr>
              <a:t>log</a:t>
            </a:r>
            <a:r>
              <a:rPr sz="2397" spc="-27" dirty="0">
                <a:latin typeface="Arial"/>
                <a:cs typeface="Arial"/>
              </a:rPr>
              <a:t> </a:t>
            </a:r>
            <a:r>
              <a:rPr sz="2397" dirty="0">
                <a:latin typeface="Arial"/>
                <a:cs typeface="Arial"/>
              </a:rPr>
              <a:t>a</a:t>
            </a:r>
            <a:r>
              <a:rPr sz="2397" spc="-20" dirty="0">
                <a:latin typeface="Arial"/>
                <a:cs typeface="Arial"/>
              </a:rPr>
              <a:t> </a:t>
            </a:r>
            <a:r>
              <a:rPr sz="2397" dirty="0">
                <a:latin typeface="Arial"/>
                <a:cs typeface="Arial"/>
              </a:rPr>
              <a:t>message</a:t>
            </a:r>
            <a:r>
              <a:rPr sz="2397" spc="-27" dirty="0">
                <a:latin typeface="Arial"/>
                <a:cs typeface="Arial"/>
              </a:rPr>
              <a:t> </a:t>
            </a:r>
            <a:r>
              <a:rPr sz="2397" dirty="0">
                <a:latin typeface="Arial"/>
                <a:cs typeface="Arial"/>
              </a:rPr>
              <a:t>to</a:t>
            </a:r>
            <a:r>
              <a:rPr sz="2397" spc="-20" dirty="0">
                <a:latin typeface="Arial"/>
                <a:cs typeface="Arial"/>
              </a:rPr>
              <a:t> </a:t>
            </a:r>
            <a:r>
              <a:rPr sz="2397" spc="-33" dirty="0">
                <a:latin typeface="Arial"/>
                <a:cs typeface="Arial"/>
              </a:rPr>
              <a:t>the </a:t>
            </a:r>
            <a:r>
              <a:rPr sz="2397" dirty="0">
                <a:latin typeface="Arial"/>
                <a:cs typeface="Arial"/>
              </a:rPr>
              <a:t>correct</a:t>
            </a:r>
            <a:r>
              <a:rPr sz="2397" spc="-53" dirty="0">
                <a:latin typeface="Arial"/>
                <a:cs typeface="Arial"/>
              </a:rPr>
              <a:t> </a:t>
            </a:r>
            <a:r>
              <a:rPr sz="2397" dirty="0">
                <a:latin typeface="Arial"/>
                <a:cs typeface="Arial"/>
              </a:rPr>
              <a:t>output</a:t>
            </a:r>
            <a:r>
              <a:rPr sz="2397" spc="-53" dirty="0">
                <a:latin typeface="Arial"/>
                <a:cs typeface="Arial"/>
              </a:rPr>
              <a:t> </a:t>
            </a:r>
            <a:r>
              <a:rPr sz="2397" dirty="0">
                <a:latin typeface="Arial"/>
                <a:cs typeface="Arial"/>
              </a:rPr>
              <a:t>(console,</a:t>
            </a:r>
            <a:r>
              <a:rPr sz="2397" spc="-53" dirty="0">
                <a:latin typeface="Arial"/>
                <a:cs typeface="Arial"/>
              </a:rPr>
              <a:t> </a:t>
            </a:r>
            <a:r>
              <a:rPr sz="2397" spc="-13" dirty="0">
                <a:latin typeface="Arial"/>
                <a:cs typeface="Arial"/>
              </a:rPr>
              <a:t>error </a:t>
            </a:r>
            <a:r>
              <a:rPr sz="2397" dirty="0">
                <a:latin typeface="Arial"/>
                <a:cs typeface="Arial"/>
              </a:rPr>
              <a:t>stream</a:t>
            </a:r>
            <a:r>
              <a:rPr sz="2397" spc="-27" dirty="0">
                <a:latin typeface="Arial"/>
                <a:cs typeface="Arial"/>
              </a:rPr>
              <a:t> </a:t>
            </a:r>
            <a:r>
              <a:rPr sz="2397" dirty="0">
                <a:latin typeface="Arial"/>
                <a:cs typeface="Arial"/>
              </a:rPr>
              <a:t>or</a:t>
            </a:r>
            <a:r>
              <a:rPr sz="2397" spc="-27" dirty="0">
                <a:latin typeface="Arial"/>
                <a:cs typeface="Arial"/>
              </a:rPr>
              <a:t> file)</a:t>
            </a:r>
            <a:endParaRPr sz="2397">
              <a:latin typeface="Arial"/>
              <a:cs typeface="Arial"/>
            </a:endParaRPr>
          </a:p>
          <a:p>
            <a:pPr marL="16913" marR="263836">
              <a:spcBef>
                <a:spcPts val="559"/>
              </a:spcBef>
            </a:pPr>
            <a:r>
              <a:rPr sz="2397" dirty="0">
                <a:latin typeface="Arial"/>
                <a:cs typeface="Arial"/>
              </a:rPr>
              <a:t>Message</a:t>
            </a:r>
            <a:r>
              <a:rPr sz="2397" spc="-47" dirty="0">
                <a:latin typeface="Arial"/>
                <a:cs typeface="Arial"/>
              </a:rPr>
              <a:t> </a:t>
            </a:r>
            <a:r>
              <a:rPr sz="2397" dirty="0">
                <a:latin typeface="Arial"/>
                <a:cs typeface="Arial"/>
              </a:rPr>
              <a:t>is</a:t>
            </a:r>
            <a:r>
              <a:rPr sz="2397" spc="-33" dirty="0">
                <a:latin typeface="Arial"/>
                <a:cs typeface="Arial"/>
              </a:rPr>
              <a:t> </a:t>
            </a:r>
            <a:r>
              <a:rPr sz="2397" dirty="0">
                <a:latin typeface="Arial"/>
                <a:cs typeface="Arial"/>
              </a:rPr>
              <a:t>passed</a:t>
            </a:r>
            <a:r>
              <a:rPr sz="2397" spc="-47" dirty="0">
                <a:latin typeface="Arial"/>
                <a:cs typeface="Arial"/>
              </a:rPr>
              <a:t> </a:t>
            </a:r>
            <a:r>
              <a:rPr sz="2397" spc="-27" dirty="0">
                <a:latin typeface="Arial"/>
                <a:cs typeface="Arial"/>
              </a:rPr>
              <a:t>along </a:t>
            </a:r>
            <a:r>
              <a:rPr sz="2397" dirty="0">
                <a:latin typeface="Arial"/>
                <a:cs typeface="Arial"/>
              </a:rPr>
              <a:t>chain</a:t>
            </a:r>
            <a:r>
              <a:rPr sz="2397" spc="-47" dirty="0">
                <a:latin typeface="Arial"/>
                <a:cs typeface="Arial"/>
              </a:rPr>
              <a:t> </a:t>
            </a:r>
            <a:r>
              <a:rPr sz="2397" dirty="0">
                <a:latin typeface="Arial"/>
                <a:cs typeface="Arial"/>
              </a:rPr>
              <a:t>until</a:t>
            </a:r>
            <a:r>
              <a:rPr sz="2397" spc="-40" dirty="0">
                <a:latin typeface="Arial"/>
                <a:cs typeface="Arial"/>
              </a:rPr>
              <a:t> </a:t>
            </a:r>
            <a:r>
              <a:rPr sz="2397" dirty="0">
                <a:latin typeface="Arial"/>
                <a:cs typeface="Arial"/>
              </a:rPr>
              <a:t>the</a:t>
            </a:r>
            <a:r>
              <a:rPr sz="2397" spc="-40" dirty="0">
                <a:latin typeface="Arial"/>
                <a:cs typeface="Arial"/>
              </a:rPr>
              <a:t> </a:t>
            </a:r>
            <a:r>
              <a:rPr sz="2397" dirty="0">
                <a:latin typeface="Arial"/>
                <a:cs typeface="Arial"/>
              </a:rPr>
              <a:t>right</a:t>
            </a:r>
            <a:r>
              <a:rPr sz="2397" spc="-27" dirty="0">
                <a:latin typeface="Arial"/>
                <a:cs typeface="Arial"/>
              </a:rPr>
              <a:t> </a:t>
            </a:r>
            <a:r>
              <a:rPr sz="2397" spc="-13" dirty="0">
                <a:latin typeface="Arial"/>
                <a:cs typeface="Arial"/>
              </a:rPr>
              <a:t>handler </a:t>
            </a:r>
            <a:r>
              <a:rPr sz="2397" dirty="0">
                <a:latin typeface="Arial"/>
                <a:cs typeface="Arial"/>
              </a:rPr>
              <a:t>can</a:t>
            </a:r>
            <a:r>
              <a:rPr sz="2397" spc="-27" dirty="0">
                <a:latin typeface="Arial"/>
                <a:cs typeface="Arial"/>
              </a:rPr>
              <a:t> </a:t>
            </a:r>
            <a:r>
              <a:rPr sz="2397" dirty="0">
                <a:latin typeface="Arial"/>
                <a:cs typeface="Arial"/>
              </a:rPr>
              <a:t>log</a:t>
            </a:r>
            <a:r>
              <a:rPr sz="2397" spc="-27" dirty="0">
                <a:latin typeface="Arial"/>
                <a:cs typeface="Arial"/>
              </a:rPr>
              <a:t> </a:t>
            </a:r>
            <a:r>
              <a:rPr sz="2397" spc="-33" dirty="0">
                <a:latin typeface="Arial"/>
                <a:cs typeface="Arial"/>
              </a:rPr>
              <a:t>it</a:t>
            </a:r>
            <a:endParaRPr sz="2397">
              <a:latin typeface="Arial"/>
              <a:cs typeface="Arial"/>
            </a:endParaRPr>
          </a:p>
          <a:p>
            <a:pPr marL="16913" marR="191958" algn="just">
              <a:spcBef>
                <a:spcPts val="539"/>
              </a:spcBef>
            </a:pPr>
            <a:r>
              <a:rPr sz="2397" dirty="0">
                <a:latin typeface="Arial"/>
                <a:cs typeface="Arial"/>
              </a:rPr>
              <a:t>Client</a:t>
            </a:r>
            <a:r>
              <a:rPr sz="2397" spc="-40" dirty="0">
                <a:latin typeface="Arial"/>
                <a:cs typeface="Arial"/>
              </a:rPr>
              <a:t> </a:t>
            </a:r>
            <a:r>
              <a:rPr sz="2397" dirty="0">
                <a:latin typeface="Arial"/>
                <a:cs typeface="Arial"/>
              </a:rPr>
              <a:t>doesn’t</a:t>
            </a:r>
            <a:r>
              <a:rPr sz="2397" spc="-40" dirty="0">
                <a:latin typeface="Arial"/>
                <a:cs typeface="Arial"/>
              </a:rPr>
              <a:t> </a:t>
            </a:r>
            <a:r>
              <a:rPr sz="2397" dirty="0">
                <a:latin typeface="Arial"/>
                <a:cs typeface="Arial"/>
              </a:rPr>
              <a:t>have</a:t>
            </a:r>
            <a:r>
              <a:rPr sz="2397" spc="-53" dirty="0">
                <a:latin typeface="Arial"/>
                <a:cs typeface="Arial"/>
              </a:rPr>
              <a:t> </a:t>
            </a:r>
            <a:r>
              <a:rPr sz="2397" dirty="0">
                <a:latin typeface="Arial"/>
                <a:cs typeface="Arial"/>
              </a:rPr>
              <a:t>to</a:t>
            </a:r>
            <a:r>
              <a:rPr sz="2397" spc="-53" dirty="0">
                <a:latin typeface="Arial"/>
                <a:cs typeface="Arial"/>
              </a:rPr>
              <a:t> </a:t>
            </a:r>
            <a:r>
              <a:rPr sz="2397" spc="-27" dirty="0">
                <a:latin typeface="Arial"/>
                <a:cs typeface="Arial"/>
              </a:rPr>
              <a:t>know </a:t>
            </a:r>
            <a:r>
              <a:rPr sz="2397" dirty="0">
                <a:latin typeface="Arial"/>
                <a:cs typeface="Arial"/>
              </a:rPr>
              <a:t>which</a:t>
            </a:r>
            <a:r>
              <a:rPr sz="2397" spc="-47" dirty="0">
                <a:latin typeface="Arial"/>
                <a:cs typeface="Arial"/>
              </a:rPr>
              <a:t> </a:t>
            </a:r>
            <a:r>
              <a:rPr sz="2397" dirty="0">
                <a:latin typeface="Arial"/>
                <a:cs typeface="Arial"/>
              </a:rPr>
              <a:t>logger</a:t>
            </a:r>
            <a:r>
              <a:rPr sz="2397" spc="-40" dirty="0">
                <a:latin typeface="Arial"/>
                <a:cs typeface="Arial"/>
              </a:rPr>
              <a:t> </a:t>
            </a:r>
            <a:r>
              <a:rPr sz="2397" dirty="0">
                <a:latin typeface="Arial"/>
                <a:cs typeface="Arial"/>
              </a:rPr>
              <a:t>ends</a:t>
            </a:r>
            <a:r>
              <a:rPr sz="2397" spc="-27" dirty="0">
                <a:latin typeface="Arial"/>
                <a:cs typeface="Arial"/>
              </a:rPr>
              <a:t> </a:t>
            </a:r>
            <a:r>
              <a:rPr sz="2397" dirty="0">
                <a:latin typeface="Arial"/>
                <a:cs typeface="Arial"/>
              </a:rPr>
              <a:t>up</a:t>
            </a:r>
            <a:r>
              <a:rPr sz="2397" spc="-40" dirty="0">
                <a:latin typeface="Arial"/>
                <a:cs typeface="Arial"/>
              </a:rPr>
              <a:t> </a:t>
            </a:r>
            <a:r>
              <a:rPr sz="2397" spc="-27" dirty="0">
                <a:latin typeface="Arial"/>
                <a:cs typeface="Arial"/>
              </a:rPr>
              <a:t>doing </a:t>
            </a:r>
            <a:r>
              <a:rPr sz="2397" dirty="0">
                <a:latin typeface="Arial"/>
                <a:cs typeface="Arial"/>
              </a:rPr>
              <a:t>the</a:t>
            </a:r>
            <a:r>
              <a:rPr sz="2397" spc="-20" dirty="0">
                <a:latin typeface="Arial"/>
                <a:cs typeface="Arial"/>
              </a:rPr>
              <a:t> </a:t>
            </a:r>
            <a:r>
              <a:rPr sz="2397" spc="-13" dirty="0">
                <a:latin typeface="Arial"/>
                <a:cs typeface="Arial"/>
              </a:rPr>
              <a:t>processing</a:t>
            </a:r>
            <a:endParaRPr sz="2397">
              <a:latin typeface="Arial"/>
              <a:cs typeface="Arial"/>
            </a:endParaRPr>
          </a:p>
        </p:txBody>
      </p:sp>
      <p:sp>
        <p:nvSpPr>
          <p:cNvPr id="7" name="object 7"/>
          <p:cNvSpPr txBox="1"/>
          <p:nvPr/>
        </p:nvSpPr>
        <p:spPr>
          <a:xfrm>
            <a:off x="1199674" y="3345184"/>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8" name="object 8"/>
          <p:cNvSpPr txBox="1"/>
          <p:nvPr/>
        </p:nvSpPr>
        <p:spPr>
          <a:xfrm>
            <a:off x="1199674" y="4510621"/>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pic>
        <p:nvPicPr>
          <p:cNvPr id="9" name="object 9"/>
          <p:cNvPicPr/>
          <p:nvPr/>
        </p:nvPicPr>
        <p:blipFill>
          <a:blip r:embed="rId2" cstate="print"/>
          <a:stretch>
            <a:fillRect/>
          </a:stretch>
        </p:blipFill>
        <p:spPr>
          <a:xfrm>
            <a:off x="5760406" y="1772260"/>
            <a:ext cx="6134991" cy="4030784"/>
          </a:xfrm>
          <a:prstGeom prst="rect">
            <a:avLst/>
          </a:prstGeom>
        </p:spPr>
      </p:pic>
      <p:sp>
        <p:nvSpPr>
          <p:cNvPr id="10" name="object 10"/>
          <p:cNvSpPr txBox="1">
            <a:spLocks noGrp="1"/>
          </p:cNvSpPr>
          <p:nvPr>
            <p:ph type="sldNum" sz="quarter" idx="7"/>
          </p:nvPr>
        </p:nvSpPr>
        <p:spPr>
          <a:xfrm>
            <a:off x="8691905" y="4730659"/>
            <a:ext cx="315721" cy="208914"/>
          </a:xfrm>
          <a:prstGeom prst="rect">
            <a:avLst/>
          </a:prstGeom>
        </p:spPr>
        <p:txBody>
          <a:bodyPr vert="horz" wrap="square" lIns="0" tIns="0" rIns="0" bIns="0" rtlCol="0">
            <a:spAutoFit/>
          </a:bodyPr>
          <a:lstStyle>
            <a:defPPr>
              <a:defRPr kern="0"/>
            </a:defPPr>
            <a:lvl1pPr>
              <a:defRPr sz="1300" b="0" i="0">
                <a:solidFill>
                  <a:schemeClr val="tx1"/>
                </a:solidFill>
                <a:latin typeface="Times New Roman"/>
                <a:cs typeface="Times New Roman"/>
              </a:defRPr>
            </a:lvl1pPr>
          </a:lstStyle>
          <a:p>
            <a:pPr marL="181610">
              <a:lnSpc>
                <a:spcPts val="1520"/>
              </a:lnSpc>
            </a:pPr>
            <a:fld id="{81D60167-4931-47E6-BA6A-407CBD079E47}" type="slidenum">
              <a:rPr lang="en-ZA" spc="-50" smtClean="0"/>
              <a:pPr marL="181610">
                <a:lnSpc>
                  <a:spcPts val="1520"/>
                </a:lnSpc>
              </a:pPr>
              <a:t>12</a:t>
            </a:fld>
            <a:endParaRPr spc="-67"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nvSpPr>
        <p:spPr>
          <a:xfrm>
            <a:off x="1773042" y="2523476"/>
            <a:ext cx="8841829" cy="2804443"/>
          </a:xfrm>
          <a:prstGeom prst="rect">
            <a:avLst/>
          </a:prstGeom>
        </p:spPr>
        <p:txBody>
          <a:bodyPr vert="horz" wrap="square" lIns="0" tIns="16912" rIns="0" bIns="0" rtlCol="0">
            <a:spAutoFit/>
          </a:bodyPr>
          <a:lstStyle/>
          <a:p>
            <a:pPr marL="16913" marR="6765">
              <a:spcBef>
                <a:spcPts val="133"/>
              </a:spcBef>
            </a:pPr>
            <a:r>
              <a:rPr sz="2397" dirty="0">
                <a:latin typeface="Arial"/>
                <a:cs typeface="Arial"/>
              </a:rPr>
              <a:t>Decorators</a:t>
            </a:r>
            <a:r>
              <a:rPr sz="2397" spc="-53" dirty="0">
                <a:latin typeface="Arial"/>
                <a:cs typeface="Arial"/>
              </a:rPr>
              <a:t> </a:t>
            </a:r>
            <a:r>
              <a:rPr sz="2397" dirty="0">
                <a:latin typeface="Arial"/>
                <a:cs typeface="Arial"/>
              </a:rPr>
              <a:t>extend</a:t>
            </a:r>
            <a:r>
              <a:rPr sz="2397" spc="-60" dirty="0">
                <a:latin typeface="Arial"/>
                <a:cs typeface="Arial"/>
              </a:rPr>
              <a:t> </a:t>
            </a:r>
            <a:r>
              <a:rPr sz="2397" dirty="0">
                <a:latin typeface="Arial"/>
                <a:cs typeface="Arial"/>
              </a:rPr>
              <a:t>an</a:t>
            </a:r>
            <a:r>
              <a:rPr sz="2397" spc="-53" dirty="0">
                <a:latin typeface="Arial"/>
                <a:cs typeface="Arial"/>
              </a:rPr>
              <a:t> </a:t>
            </a:r>
            <a:r>
              <a:rPr sz="2397" dirty="0">
                <a:latin typeface="Arial"/>
                <a:cs typeface="Arial"/>
              </a:rPr>
              <a:t>object’s</a:t>
            </a:r>
            <a:r>
              <a:rPr sz="2397" spc="-53" dirty="0">
                <a:latin typeface="Arial"/>
                <a:cs typeface="Arial"/>
              </a:rPr>
              <a:t> </a:t>
            </a:r>
            <a:r>
              <a:rPr sz="2397" dirty="0">
                <a:latin typeface="Arial"/>
                <a:cs typeface="Arial"/>
              </a:rPr>
              <a:t>functionalities</a:t>
            </a:r>
            <a:r>
              <a:rPr sz="2397" spc="-53" dirty="0">
                <a:latin typeface="Arial"/>
                <a:cs typeface="Arial"/>
              </a:rPr>
              <a:t> </a:t>
            </a:r>
            <a:r>
              <a:rPr sz="2397" dirty="0">
                <a:latin typeface="Arial"/>
                <a:cs typeface="Arial"/>
              </a:rPr>
              <a:t>while</a:t>
            </a:r>
            <a:r>
              <a:rPr sz="2397" spc="-53" dirty="0">
                <a:latin typeface="Arial"/>
                <a:cs typeface="Arial"/>
              </a:rPr>
              <a:t> </a:t>
            </a:r>
            <a:r>
              <a:rPr sz="2397" dirty="0">
                <a:latin typeface="Arial"/>
                <a:cs typeface="Arial"/>
              </a:rPr>
              <a:t>still</a:t>
            </a:r>
            <a:r>
              <a:rPr sz="2397" spc="-53" dirty="0">
                <a:latin typeface="Arial"/>
                <a:cs typeface="Arial"/>
              </a:rPr>
              <a:t> </a:t>
            </a:r>
            <a:r>
              <a:rPr sz="2397" dirty="0">
                <a:latin typeface="Arial"/>
                <a:cs typeface="Arial"/>
              </a:rPr>
              <a:t>forcing</a:t>
            </a:r>
            <a:r>
              <a:rPr sz="2397" spc="-53" dirty="0">
                <a:latin typeface="Arial"/>
                <a:cs typeface="Arial"/>
              </a:rPr>
              <a:t> </a:t>
            </a:r>
            <a:r>
              <a:rPr sz="2397" dirty="0">
                <a:latin typeface="Arial"/>
                <a:cs typeface="Arial"/>
              </a:rPr>
              <a:t>it</a:t>
            </a:r>
            <a:r>
              <a:rPr sz="2397" spc="-40" dirty="0">
                <a:latin typeface="Arial"/>
                <a:cs typeface="Arial"/>
              </a:rPr>
              <a:t> </a:t>
            </a:r>
            <a:r>
              <a:rPr sz="2397" spc="-33" dirty="0">
                <a:latin typeface="Arial"/>
                <a:cs typeface="Arial"/>
              </a:rPr>
              <a:t>to </a:t>
            </a:r>
            <a:r>
              <a:rPr sz="2397" dirty="0">
                <a:latin typeface="Arial"/>
                <a:cs typeface="Arial"/>
              </a:rPr>
              <a:t>conform</a:t>
            </a:r>
            <a:r>
              <a:rPr sz="2397" spc="-13" dirty="0">
                <a:latin typeface="Arial"/>
                <a:cs typeface="Arial"/>
              </a:rPr>
              <a:t> </a:t>
            </a:r>
            <a:r>
              <a:rPr sz="2397" dirty="0">
                <a:latin typeface="Arial"/>
                <a:cs typeface="Arial"/>
              </a:rPr>
              <a:t>to</a:t>
            </a:r>
            <a:r>
              <a:rPr sz="2397" spc="-27" dirty="0">
                <a:latin typeface="Arial"/>
                <a:cs typeface="Arial"/>
              </a:rPr>
              <a:t> </a:t>
            </a:r>
            <a:r>
              <a:rPr sz="2397" dirty="0">
                <a:latin typeface="Arial"/>
                <a:cs typeface="Arial"/>
              </a:rPr>
              <a:t>a</a:t>
            </a:r>
            <a:r>
              <a:rPr sz="2397" spc="-13" dirty="0">
                <a:latin typeface="Arial"/>
                <a:cs typeface="Arial"/>
              </a:rPr>
              <a:t> </a:t>
            </a:r>
            <a:r>
              <a:rPr sz="2397" dirty="0">
                <a:latin typeface="Arial"/>
                <a:cs typeface="Arial"/>
              </a:rPr>
              <a:t>base</a:t>
            </a:r>
            <a:r>
              <a:rPr sz="2397" spc="-13" dirty="0">
                <a:latin typeface="Arial"/>
                <a:cs typeface="Arial"/>
              </a:rPr>
              <a:t> interface</a:t>
            </a:r>
            <a:endParaRPr sz="2397" dirty="0">
              <a:latin typeface="Arial"/>
              <a:cs typeface="Arial"/>
            </a:endParaRPr>
          </a:p>
          <a:p>
            <a:pPr marL="16913" marR="525982">
              <a:spcBef>
                <a:spcPts val="539"/>
              </a:spcBef>
            </a:pPr>
            <a:r>
              <a:rPr sz="2397" dirty="0">
                <a:latin typeface="Arial"/>
                <a:cs typeface="Arial"/>
              </a:rPr>
              <a:t>Chain</a:t>
            </a:r>
            <a:r>
              <a:rPr sz="2397" spc="-53" dirty="0">
                <a:latin typeface="Arial"/>
                <a:cs typeface="Arial"/>
              </a:rPr>
              <a:t> </a:t>
            </a:r>
            <a:r>
              <a:rPr sz="2397" dirty="0">
                <a:latin typeface="Arial"/>
                <a:cs typeface="Arial"/>
              </a:rPr>
              <a:t>of</a:t>
            </a:r>
            <a:r>
              <a:rPr sz="2397" spc="-47" dirty="0">
                <a:latin typeface="Arial"/>
                <a:cs typeface="Arial"/>
              </a:rPr>
              <a:t> </a:t>
            </a:r>
            <a:r>
              <a:rPr sz="2397" dirty="0">
                <a:latin typeface="Arial"/>
                <a:cs typeface="Arial"/>
              </a:rPr>
              <a:t>Responsibility</a:t>
            </a:r>
            <a:r>
              <a:rPr sz="2397" spc="-47" dirty="0">
                <a:latin typeface="Arial"/>
                <a:cs typeface="Arial"/>
              </a:rPr>
              <a:t> </a:t>
            </a:r>
            <a:r>
              <a:rPr sz="2397" dirty="0">
                <a:latin typeface="Arial"/>
                <a:cs typeface="Arial"/>
              </a:rPr>
              <a:t>must</a:t>
            </a:r>
            <a:r>
              <a:rPr sz="2397" spc="-53" dirty="0">
                <a:latin typeface="Arial"/>
                <a:cs typeface="Arial"/>
              </a:rPr>
              <a:t> </a:t>
            </a:r>
            <a:r>
              <a:rPr sz="2397" dirty="0">
                <a:latin typeface="Arial"/>
                <a:cs typeface="Arial"/>
              </a:rPr>
              <a:t>conform</a:t>
            </a:r>
            <a:r>
              <a:rPr sz="2397" spc="-53" dirty="0">
                <a:latin typeface="Arial"/>
                <a:cs typeface="Arial"/>
              </a:rPr>
              <a:t> </a:t>
            </a:r>
            <a:r>
              <a:rPr sz="2397" dirty="0">
                <a:latin typeface="Arial"/>
                <a:cs typeface="Arial"/>
              </a:rPr>
              <a:t>to</a:t>
            </a:r>
            <a:r>
              <a:rPr sz="2397" spc="-53" dirty="0">
                <a:latin typeface="Arial"/>
                <a:cs typeface="Arial"/>
              </a:rPr>
              <a:t> </a:t>
            </a:r>
            <a:r>
              <a:rPr sz="2397" dirty="0">
                <a:latin typeface="Arial"/>
                <a:cs typeface="Arial"/>
              </a:rPr>
              <a:t>handler</a:t>
            </a:r>
            <a:r>
              <a:rPr sz="2397" spc="-53" dirty="0">
                <a:latin typeface="Arial"/>
                <a:cs typeface="Arial"/>
              </a:rPr>
              <a:t> </a:t>
            </a:r>
            <a:r>
              <a:rPr sz="2397" dirty="0">
                <a:latin typeface="Arial"/>
                <a:cs typeface="Arial"/>
              </a:rPr>
              <a:t>interface,</a:t>
            </a:r>
            <a:r>
              <a:rPr sz="2397" spc="-40" dirty="0">
                <a:latin typeface="Arial"/>
                <a:cs typeface="Arial"/>
              </a:rPr>
              <a:t> </a:t>
            </a:r>
            <a:r>
              <a:rPr sz="2397" spc="-33" dirty="0">
                <a:latin typeface="Arial"/>
                <a:cs typeface="Arial"/>
              </a:rPr>
              <a:t>but </a:t>
            </a:r>
            <a:r>
              <a:rPr sz="2397" dirty="0">
                <a:latin typeface="Arial"/>
                <a:cs typeface="Arial"/>
              </a:rPr>
              <a:t>can</a:t>
            </a:r>
            <a:r>
              <a:rPr sz="2397" spc="-53" dirty="0">
                <a:latin typeface="Arial"/>
                <a:cs typeface="Arial"/>
              </a:rPr>
              <a:t> </a:t>
            </a:r>
            <a:r>
              <a:rPr sz="2397" dirty="0">
                <a:latin typeface="Arial"/>
                <a:cs typeface="Arial"/>
              </a:rPr>
              <a:t>execute</a:t>
            </a:r>
            <a:r>
              <a:rPr sz="2397" spc="-33" dirty="0">
                <a:latin typeface="Arial"/>
                <a:cs typeface="Arial"/>
              </a:rPr>
              <a:t> </a:t>
            </a:r>
            <a:r>
              <a:rPr sz="2397" dirty="0">
                <a:latin typeface="Arial"/>
                <a:cs typeface="Arial"/>
              </a:rPr>
              <a:t>any</a:t>
            </a:r>
            <a:r>
              <a:rPr sz="2397" spc="-33" dirty="0">
                <a:latin typeface="Arial"/>
                <a:cs typeface="Arial"/>
              </a:rPr>
              <a:t> </a:t>
            </a:r>
            <a:r>
              <a:rPr sz="2397" dirty="0">
                <a:latin typeface="Arial"/>
                <a:cs typeface="Arial"/>
              </a:rPr>
              <a:t>arbitrary</a:t>
            </a:r>
            <a:r>
              <a:rPr sz="2397" spc="-33" dirty="0">
                <a:latin typeface="Arial"/>
                <a:cs typeface="Arial"/>
              </a:rPr>
              <a:t> </a:t>
            </a:r>
            <a:r>
              <a:rPr sz="2397" dirty="0">
                <a:latin typeface="Arial"/>
                <a:cs typeface="Arial"/>
              </a:rPr>
              <a:t>functionality</a:t>
            </a:r>
            <a:r>
              <a:rPr sz="2397" spc="-33" dirty="0">
                <a:latin typeface="Arial"/>
                <a:cs typeface="Arial"/>
              </a:rPr>
              <a:t> </a:t>
            </a:r>
            <a:r>
              <a:rPr sz="2397" dirty="0">
                <a:latin typeface="Arial"/>
                <a:cs typeface="Arial"/>
              </a:rPr>
              <a:t>as</a:t>
            </a:r>
            <a:r>
              <a:rPr sz="2397" spc="-20" dirty="0">
                <a:latin typeface="Arial"/>
                <a:cs typeface="Arial"/>
              </a:rPr>
              <a:t> </a:t>
            </a:r>
            <a:r>
              <a:rPr sz="2397" spc="-13" dirty="0">
                <a:latin typeface="Arial"/>
                <a:cs typeface="Arial"/>
              </a:rPr>
              <a:t>needed</a:t>
            </a:r>
            <a:endParaRPr sz="2397" dirty="0">
              <a:latin typeface="Arial"/>
              <a:cs typeface="Arial"/>
            </a:endParaRPr>
          </a:p>
          <a:p>
            <a:pPr marL="16913">
              <a:spcBef>
                <a:spcPts val="566"/>
              </a:spcBef>
            </a:pPr>
            <a:r>
              <a:rPr sz="2397" dirty="0">
                <a:latin typeface="Arial"/>
                <a:cs typeface="Arial"/>
              </a:rPr>
              <a:t>Decorators</a:t>
            </a:r>
            <a:r>
              <a:rPr sz="2397" spc="-40" dirty="0">
                <a:latin typeface="Arial"/>
                <a:cs typeface="Arial"/>
              </a:rPr>
              <a:t> </a:t>
            </a:r>
            <a:r>
              <a:rPr sz="2397" dirty="0">
                <a:latin typeface="Arial"/>
                <a:cs typeface="Arial"/>
              </a:rPr>
              <a:t>cannot</a:t>
            </a:r>
            <a:r>
              <a:rPr sz="2397" spc="-33" dirty="0">
                <a:latin typeface="Arial"/>
                <a:cs typeface="Arial"/>
              </a:rPr>
              <a:t> </a:t>
            </a:r>
            <a:r>
              <a:rPr sz="2397" dirty="0">
                <a:latin typeface="Arial"/>
                <a:cs typeface="Arial"/>
              </a:rPr>
              <a:t>break</a:t>
            </a:r>
            <a:r>
              <a:rPr sz="2397" spc="-20" dirty="0">
                <a:latin typeface="Arial"/>
                <a:cs typeface="Arial"/>
              </a:rPr>
              <a:t> </a:t>
            </a:r>
            <a:r>
              <a:rPr sz="2397" dirty="0">
                <a:latin typeface="Arial"/>
                <a:cs typeface="Arial"/>
              </a:rPr>
              <a:t>the</a:t>
            </a:r>
            <a:r>
              <a:rPr sz="2397" spc="-33" dirty="0">
                <a:latin typeface="Arial"/>
                <a:cs typeface="Arial"/>
              </a:rPr>
              <a:t> </a:t>
            </a:r>
            <a:r>
              <a:rPr sz="2397" dirty="0">
                <a:latin typeface="Arial"/>
                <a:cs typeface="Arial"/>
              </a:rPr>
              <a:t>flow</a:t>
            </a:r>
            <a:r>
              <a:rPr sz="2397" spc="-47" dirty="0">
                <a:latin typeface="Arial"/>
                <a:cs typeface="Arial"/>
              </a:rPr>
              <a:t> </a:t>
            </a:r>
            <a:r>
              <a:rPr sz="2397" dirty="0">
                <a:latin typeface="Arial"/>
                <a:cs typeface="Arial"/>
              </a:rPr>
              <a:t>of</a:t>
            </a:r>
            <a:r>
              <a:rPr sz="2397" spc="-20" dirty="0">
                <a:latin typeface="Arial"/>
                <a:cs typeface="Arial"/>
              </a:rPr>
              <a:t> </a:t>
            </a:r>
            <a:r>
              <a:rPr sz="2397" dirty="0">
                <a:latin typeface="Arial"/>
                <a:cs typeface="Arial"/>
              </a:rPr>
              <a:t>a</a:t>
            </a:r>
            <a:r>
              <a:rPr sz="2397" spc="-33" dirty="0">
                <a:latin typeface="Arial"/>
                <a:cs typeface="Arial"/>
              </a:rPr>
              <a:t> </a:t>
            </a:r>
            <a:r>
              <a:rPr sz="2397" spc="-13" dirty="0">
                <a:latin typeface="Arial"/>
                <a:cs typeface="Arial"/>
              </a:rPr>
              <a:t>request</a:t>
            </a:r>
            <a:endParaRPr sz="2397" dirty="0">
              <a:latin typeface="Arial"/>
              <a:cs typeface="Arial"/>
            </a:endParaRPr>
          </a:p>
          <a:p>
            <a:pPr marL="16913" marR="575872">
              <a:spcBef>
                <a:spcPts val="539"/>
              </a:spcBef>
            </a:pPr>
            <a:r>
              <a:rPr sz="2397" dirty="0">
                <a:latin typeface="Arial"/>
                <a:cs typeface="Arial"/>
              </a:rPr>
              <a:t>Chain</a:t>
            </a:r>
            <a:r>
              <a:rPr sz="2397" spc="-40" dirty="0">
                <a:latin typeface="Arial"/>
                <a:cs typeface="Arial"/>
              </a:rPr>
              <a:t> </a:t>
            </a:r>
            <a:r>
              <a:rPr sz="2397" dirty="0">
                <a:latin typeface="Arial"/>
                <a:cs typeface="Arial"/>
              </a:rPr>
              <a:t>of</a:t>
            </a:r>
            <a:r>
              <a:rPr sz="2397" spc="-27" dirty="0">
                <a:latin typeface="Arial"/>
                <a:cs typeface="Arial"/>
              </a:rPr>
              <a:t> </a:t>
            </a:r>
            <a:r>
              <a:rPr sz="2397" dirty="0">
                <a:latin typeface="Arial"/>
                <a:cs typeface="Arial"/>
              </a:rPr>
              <a:t>Responsibility</a:t>
            </a:r>
            <a:r>
              <a:rPr sz="2397" spc="-40" dirty="0">
                <a:latin typeface="Arial"/>
                <a:cs typeface="Arial"/>
              </a:rPr>
              <a:t> </a:t>
            </a:r>
            <a:r>
              <a:rPr sz="2397" dirty="0">
                <a:latin typeface="Arial"/>
                <a:cs typeface="Arial"/>
              </a:rPr>
              <a:t>can</a:t>
            </a:r>
            <a:r>
              <a:rPr sz="2397" spc="-40" dirty="0">
                <a:latin typeface="Arial"/>
                <a:cs typeface="Arial"/>
              </a:rPr>
              <a:t> </a:t>
            </a:r>
            <a:r>
              <a:rPr sz="2397" dirty="0">
                <a:latin typeface="Arial"/>
                <a:cs typeface="Arial"/>
              </a:rPr>
              <a:t>break</a:t>
            </a:r>
            <a:r>
              <a:rPr sz="2397" spc="-40" dirty="0">
                <a:latin typeface="Arial"/>
                <a:cs typeface="Arial"/>
              </a:rPr>
              <a:t> </a:t>
            </a:r>
            <a:r>
              <a:rPr sz="2397" dirty="0">
                <a:latin typeface="Arial"/>
                <a:cs typeface="Arial"/>
              </a:rPr>
              <a:t>the</a:t>
            </a:r>
            <a:r>
              <a:rPr sz="2397" spc="-40" dirty="0">
                <a:latin typeface="Arial"/>
                <a:cs typeface="Arial"/>
              </a:rPr>
              <a:t> </a:t>
            </a:r>
            <a:r>
              <a:rPr sz="2397" dirty="0">
                <a:latin typeface="Arial"/>
                <a:cs typeface="Arial"/>
              </a:rPr>
              <a:t>flow</a:t>
            </a:r>
            <a:r>
              <a:rPr sz="2397" spc="-47" dirty="0">
                <a:latin typeface="Arial"/>
                <a:cs typeface="Arial"/>
              </a:rPr>
              <a:t> </a:t>
            </a:r>
            <a:r>
              <a:rPr sz="2397" dirty="0">
                <a:latin typeface="Arial"/>
                <a:cs typeface="Arial"/>
              </a:rPr>
              <a:t>of</a:t>
            </a:r>
            <a:r>
              <a:rPr sz="2397" spc="-27" dirty="0">
                <a:latin typeface="Arial"/>
                <a:cs typeface="Arial"/>
              </a:rPr>
              <a:t> </a:t>
            </a:r>
            <a:r>
              <a:rPr sz="2397" dirty="0">
                <a:latin typeface="Arial"/>
                <a:cs typeface="Arial"/>
              </a:rPr>
              <a:t>a</a:t>
            </a:r>
            <a:r>
              <a:rPr sz="2397" spc="-40" dirty="0">
                <a:latin typeface="Arial"/>
                <a:cs typeface="Arial"/>
              </a:rPr>
              <a:t> </a:t>
            </a:r>
            <a:r>
              <a:rPr sz="2397" dirty="0">
                <a:latin typeface="Arial"/>
                <a:cs typeface="Arial"/>
              </a:rPr>
              <a:t>request</a:t>
            </a:r>
            <a:r>
              <a:rPr sz="2397" spc="-27" dirty="0">
                <a:latin typeface="Arial"/>
                <a:cs typeface="Arial"/>
              </a:rPr>
              <a:t> </a:t>
            </a:r>
            <a:r>
              <a:rPr sz="2397" dirty="0">
                <a:latin typeface="Arial"/>
                <a:cs typeface="Arial"/>
              </a:rPr>
              <a:t>at</a:t>
            </a:r>
            <a:r>
              <a:rPr sz="2397" spc="-40" dirty="0">
                <a:latin typeface="Arial"/>
                <a:cs typeface="Arial"/>
              </a:rPr>
              <a:t> </a:t>
            </a:r>
            <a:r>
              <a:rPr sz="2397" spc="-33" dirty="0">
                <a:latin typeface="Arial"/>
                <a:cs typeface="Arial"/>
              </a:rPr>
              <a:t>any </a:t>
            </a:r>
            <a:r>
              <a:rPr sz="2397" spc="-13" dirty="0">
                <a:latin typeface="Arial"/>
                <a:cs typeface="Arial"/>
              </a:rPr>
              <a:t>point</a:t>
            </a:r>
            <a:endParaRPr sz="2397" dirty="0">
              <a:latin typeface="Arial"/>
              <a:cs typeface="Arial"/>
            </a:endParaRPr>
          </a:p>
        </p:txBody>
      </p:sp>
      <p:sp>
        <p:nvSpPr>
          <p:cNvPr id="2" name="object 2"/>
          <p:cNvSpPr txBox="1">
            <a:spLocks noGrp="1"/>
          </p:cNvSpPr>
          <p:nvPr>
            <p:ph type="title"/>
          </p:nvPr>
        </p:nvSpPr>
        <p:spPr>
          <a:xfrm>
            <a:off x="922582" y="548081"/>
            <a:ext cx="8610301" cy="715955"/>
          </a:xfrm>
          <a:prstGeom prst="rect">
            <a:avLst/>
          </a:prstGeom>
        </p:spPr>
        <p:txBody>
          <a:bodyPr vert="horz" wrap="square" lIns="0" tIns="16912" rIns="0" bIns="0" rtlCol="0" anchor="ctr">
            <a:spAutoFit/>
          </a:bodyPr>
          <a:lstStyle/>
          <a:p>
            <a:pPr marL="16913">
              <a:lnSpc>
                <a:spcPct val="100000"/>
              </a:lnSpc>
              <a:spcBef>
                <a:spcPts val="133"/>
              </a:spcBef>
            </a:pPr>
            <a:r>
              <a:rPr dirty="0"/>
              <a:t>Chain</a:t>
            </a:r>
            <a:r>
              <a:rPr spc="40" dirty="0"/>
              <a:t> </a:t>
            </a:r>
            <a:r>
              <a:rPr dirty="0"/>
              <a:t>of</a:t>
            </a:r>
            <a:r>
              <a:rPr spc="40" dirty="0"/>
              <a:t> </a:t>
            </a:r>
            <a:r>
              <a:rPr spc="-13" dirty="0"/>
              <a:t>Responsibility</a:t>
            </a:r>
          </a:p>
        </p:txBody>
      </p:sp>
      <p:sp>
        <p:nvSpPr>
          <p:cNvPr id="3" name="object 3"/>
          <p:cNvSpPr txBox="1"/>
          <p:nvPr/>
        </p:nvSpPr>
        <p:spPr>
          <a:xfrm>
            <a:off x="922582"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98238" y="1652383"/>
            <a:ext cx="4929135"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Chain</a:t>
            </a:r>
            <a:r>
              <a:rPr sz="2397" spc="-60" dirty="0">
                <a:latin typeface="Arial"/>
                <a:cs typeface="Arial"/>
              </a:rPr>
              <a:t> </a:t>
            </a:r>
            <a:r>
              <a:rPr sz="2397" dirty="0">
                <a:latin typeface="Arial"/>
                <a:cs typeface="Arial"/>
              </a:rPr>
              <a:t>of</a:t>
            </a:r>
            <a:r>
              <a:rPr sz="2397" spc="-47" dirty="0">
                <a:latin typeface="Arial"/>
                <a:cs typeface="Arial"/>
              </a:rPr>
              <a:t> </a:t>
            </a:r>
            <a:r>
              <a:rPr sz="2397" dirty="0">
                <a:latin typeface="Arial"/>
                <a:cs typeface="Arial"/>
              </a:rPr>
              <a:t>Responsibility</a:t>
            </a:r>
            <a:r>
              <a:rPr sz="2397" spc="-40" dirty="0">
                <a:latin typeface="Arial"/>
                <a:cs typeface="Arial"/>
              </a:rPr>
              <a:t> </a:t>
            </a:r>
            <a:r>
              <a:rPr sz="2397" dirty="0">
                <a:latin typeface="Arial"/>
                <a:cs typeface="Arial"/>
              </a:rPr>
              <a:t>vs</a:t>
            </a:r>
            <a:r>
              <a:rPr sz="2397" spc="-60" dirty="0">
                <a:latin typeface="Arial"/>
                <a:cs typeface="Arial"/>
              </a:rPr>
              <a:t> </a:t>
            </a:r>
            <a:r>
              <a:rPr sz="2397" spc="-13" dirty="0">
                <a:latin typeface="Arial"/>
                <a:cs typeface="Arial"/>
              </a:rPr>
              <a:t>Decorator</a:t>
            </a:r>
            <a:endParaRPr sz="2397">
              <a:latin typeface="Arial"/>
              <a:cs typeface="Arial"/>
            </a:endParaRPr>
          </a:p>
        </p:txBody>
      </p:sp>
      <p:sp>
        <p:nvSpPr>
          <p:cNvPr id="5" name="object 5"/>
          <p:cNvSpPr txBox="1"/>
          <p:nvPr/>
        </p:nvSpPr>
        <p:spPr>
          <a:xfrm>
            <a:off x="1199674" y="2179747"/>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6" name="object 6"/>
          <p:cNvSpPr txBox="1"/>
          <p:nvPr/>
        </p:nvSpPr>
        <p:spPr>
          <a:xfrm>
            <a:off x="1485886" y="2087218"/>
            <a:ext cx="5284296"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Both</a:t>
            </a:r>
            <a:r>
              <a:rPr sz="2397" spc="-47" dirty="0">
                <a:latin typeface="Arial"/>
                <a:cs typeface="Arial"/>
              </a:rPr>
              <a:t> </a:t>
            </a:r>
            <a:r>
              <a:rPr sz="2397" dirty="0">
                <a:latin typeface="Arial"/>
                <a:cs typeface="Arial"/>
              </a:rPr>
              <a:t>have</a:t>
            </a:r>
            <a:r>
              <a:rPr sz="2397" spc="-47" dirty="0">
                <a:latin typeface="Arial"/>
                <a:cs typeface="Arial"/>
              </a:rPr>
              <a:t> </a:t>
            </a:r>
            <a:r>
              <a:rPr sz="2397" dirty="0">
                <a:latin typeface="Arial"/>
                <a:cs typeface="Arial"/>
              </a:rPr>
              <a:t>a</a:t>
            </a:r>
            <a:r>
              <a:rPr sz="2397" spc="-40" dirty="0">
                <a:latin typeface="Arial"/>
                <a:cs typeface="Arial"/>
              </a:rPr>
              <a:t> </a:t>
            </a:r>
            <a:r>
              <a:rPr sz="2397" dirty="0">
                <a:latin typeface="Arial"/>
                <a:cs typeface="Arial"/>
              </a:rPr>
              <a:t>similar</a:t>
            </a:r>
            <a:r>
              <a:rPr sz="2397" spc="-47" dirty="0">
                <a:latin typeface="Arial"/>
                <a:cs typeface="Arial"/>
              </a:rPr>
              <a:t> </a:t>
            </a:r>
            <a:r>
              <a:rPr sz="2397" dirty="0">
                <a:latin typeface="Arial"/>
                <a:cs typeface="Arial"/>
              </a:rPr>
              <a:t>structure,</a:t>
            </a:r>
            <a:r>
              <a:rPr sz="2397" spc="-27" dirty="0">
                <a:latin typeface="Arial"/>
                <a:cs typeface="Arial"/>
              </a:rPr>
              <a:t> </a:t>
            </a:r>
            <a:r>
              <a:rPr sz="2397" spc="-13" dirty="0">
                <a:latin typeface="Arial"/>
                <a:cs typeface="Arial"/>
              </a:rPr>
              <a:t>however:</a:t>
            </a:r>
            <a:endParaRPr sz="2397">
              <a:latin typeface="Arial"/>
              <a:cs typeface="Arial"/>
            </a:endParaRPr>
          </a:p>
        </p:txBody>
      </p:sp>
      <p:sp>
        <p:nvSpPr>
          <p:cNvPr id="7" name="object 7"/>
          <p:cNvSpPr txBox="1"/>
          <p:nvPr/>
        </p:nvSpPr>
        <p:spPr>
          <a:xfrm>
            <a:off x="1487322" y="2614566"/>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9" name="object 9"/>
          <p:cNvSpPr txBox="1"/>
          <p:nvPr/>
        </p:nvSpPr>
        <p:spPr>
          <a:xfrm>
            <a:off x="1487322" y="3414694"/>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10" name="object 10"/>
          <p:cNvSpPr txBox="1"/>
          <p:nvPr/>
        </p:nvSpPr>
        <p:spPr>
          <a:xfrm>
            <a:off x="1487322" y="4216261"/>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11" name="object 11"/>
          <p:cNvSpPr txBox="1"/>
          <p:nvPr/>
        </p:nvSpPr>
        <p:spPr>
          <a:xfrm>
            <a:off x="1487322" y="4650606"/>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12" name="object 12"/>
          <p:cNvSpPr txBox="1"/>
          <p:nvPr/>
        </p:nvSpPr>
        <p:spPr>
          <a:xfrm>
            <a:off x="1199674" y="5452662"/>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13" name="object 13"/>
          <p:cNvSpPr txBox="1"/>
          <p:nvPr/>
        </p:nvSpPr>
        <p:spPr>
          <a:xfrm>
            <a:off x="1485885" y="5359660"/>
            <a:ext cx="7688401" cy="754843"/>
          </a:xfrm>
          <a:prstGeom prst="rect">
            <a:avLst/>
          </a:prstGeom>
        </p:spPr>
        <p:txBody>
          <a:bodyPr vert="horz" wrap="square" lIns="0" tIns="16912" rIns="0" bIns="0" rtlCol="0">
            <a:spAutoFit/>
          </a:bodyPr>
          <a:lstStyle/>
          <a:p>
            <a:pPr marL="16913" marR="6765">
              <a:spcBef>
                <a:spcPts val="133"/>
              </a:spcBef>
            </a:pPr>
            <a:r>
              <a:rPr sz="2397" spc="-13" dirty="0">
                <a:latin typeface="Arial"/>
                <a:cs typeface="Arial"/>
              </a:rPr>
              <a:t>Conceptually,</a:t>
            </a:r>
            <a:r>
              <a:rPr sz="2397" spc="-60" dirty="0">
                <a:latin typeface="Arial"/>
                <a:cs typeface="Arial"/>
              </a:rPr>
              <a:t> </a:t>
            </a:r>
            <a:r>
              <a:rPr sz="2397" dirty="0">
                <a:latin typeface="Arial"/>
                <a:cs typeface="Arial"/>
              </a:rPr>
              <a:t>Decorator</a:t>
            </a:r>
            <a:r>
              <a:rPr sz="2397" spc="-60" dirty="0">
                <a:latin typeface="Arial"/>
                <a:cs typeface="Arial"/>
              </a:rPr>
              <a:t> </a:t>
            </a:r>
            <a:r>
              <a:rPr sz="2397" dirty="0">
                <a:latin typeface="Arial"/>
                <a:cs typeface="Arial"/>
              </a:rPr>
              <a:t>adds</a:t>
            </a:r>
            <a:r>
              <a:rPr sz="2397" spc="-60" dirty="0">
                <a:latin typeface="Arial"/>
                <a:cs typeface="Arial"/>
              </a:rPr>
              <a:t> </a:t>
            </a:r>
            <a:r>
              <a:rPr sz="2397" dirty="0">
                <a:latin typeface="Arial"/>
                <a:cs typeface="Arial"/>
              </a:rPr>
              <a:t>functionality</a:t>
            </a:r>
            <a:r>
              <a:rPr sz="2397" spc="-73" dirty="0">
                <a:latin typeface="Arial"/>
                <a:cs typeface="Arial"/>
              </a:rPr>
              <a:t> </a:t>
            </a:r>
            <a:r>
              <a:rPr sz="2397" dirty="0">
                <a:latin typeface="Arial"/>
                <a:cs typeface="Arial"/>
              </a:rPr>
              <a:t>while</a:t>
            </a:r>
            <a:r>
              <a:rPr sz="2397" spc="-87" dirty="0">
                <a:latin typeface="Arial"/>
                <a:cs typeface="Arial"/>
              </a:rPr>
              <a:t> </a:t>
            </a:r>
            <a:r>
              <a:rPr sz="2397" dirty="0">
                <a:latin typeface="Arial"/>
                <a:cs typeface="Arial"/>
              </a:rPr>
              <a:t>Chain</a:t>
            </a:r>
            <a:r>
              <a:rPr sz="2397" spc="-67" dirty="0">
                <a:latin typeface="Arial"/>
                <a:cs typeface="Arial"/>
              </a:rPr>
              <a:t> </a:t>
            </a:r>
            <a:r>
              <a:rPr sz="2397" spc="-33" dirty="0">
                <a:latin typeface="Arial"/>
                <a:cs typeface="Arial"/>
              </a:rPr>
              <a:t>of </a:t>
            </a:r>
            <a:r>
              <a:rPr sz="2397" dirty="0">
                <a:latin typeface="Arial"/>
                <a:cs typeface="Arial"/>
              </a:rPr>
              <a:t>Responsibility</a:t>
            </a:r>
            <a:r>
              <a:rPr sz="2397" spc="-87" dirty="0">
                <a:latin typeface="Arial"/>
                <a:cs typeface="Arial"/>
              </a:rPr>
              <a:t> </a:t>
            </a:r>
            <a:r>
              <a:rPr sz="2397" dirty="0">
                <a:latin typeface="Arial"/>
                <a:cs typeface="Arial"/>
              </a:rPr>
              <a:t>passes</a:t>
            </a:r>
            <a:r>
              <a:rPr sz="2397" spc="-80" dirty="0">
                <a:latin typeface="Arial"/>
                <a:cs typeface="Arial"/>
              </a:rPr>
              <a:t> </a:t>
            </a:r>
            <a:r>
              <a:rPr sz="2397" dirty="0">
                <a:latin typeface="Arial"/>
                <a:cs typeface="Arial"/>
              </a:rPr>
              <a:t>messages</a:t>
            </a:r>
            <a:r>
              <a:rPr sz="2397" spc="-87" dirty="0">
                <a:latin typeface="Arial"/>
                <a:cs typeface="Arial"/>
              </a:rPr>
              <a:t> </a:t>
            </a:r>
            <a:r>
              <a:rPr sz="2397" spc="-13" dirty="0">
                <a:latin typeface="Arial"/>
                <a:cs typeface="Arial"/>
              </a:rPr>
              <a:t>along</a:t>
            </a:r>
            <a:endParaRPr sz="2397" dirty="0">
              <a:latin typeface="Arial"/>
              <a:cs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2582" y="540403"/>
            <a:ext cx="9135262" cy="694186"/>
          </a:xfrm>
          <a:prstGeom prst="rect">
            <a:avLst/>
          </a:prstGeom>
        </p:spPr>
        <p:txBody>
          <a:bodyPr vert="horz" wrap="square" lIns="0" tIns="16912" rIns="0" bIns="0" rtlCol="0" anchor="ctr">
            <a:spAutoFit/>
          </a:bodyPr>
          <a:lstStyle/>
          <a:p>
            <a:pPr marL="16913">
              <a:lnSpc>
                <a:spcPct val="100000"/>
              </a:lnSpc>
              <a:spcBef>
                <a:spcPts val="133"/>
              </a:spcBef>
            </a:pPr>
            <a:r>
              <a:rPr dirty="0"/>
              <a:t>Chain</a:t>
            </a:r>
            <a:r>
              <a:rPr spc="40" dirty="0"/>
              <a:t> </a:t>
            </a:r>
            <a:r>
              <a:rPr dirty="0"/>
              <a:t>of</a:t>
            </a:r>
            <a:r>
              <a:rPr spc="40" dirty="0"/>
              <a:t> </a:t>
            </a:r>
            <a:r>
              <a:rPr spc="-13" dirty="0"/>
              <a:t>Responsibility</a:t>
            </a:r>
          </a:p>
        </p:txBody>
      </p:sp>
      <p:sp>
        <p:nvSpPr>
          <p:cNvPr id="3" name="object 3"/>
          <p:cNvSpPr txBox="1"/>
          <p:nvPr/>
        </p:nvSpPr>
        <p:spPr>
          <a:xfrm>
            <a:off x="922582"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98238" y="1652383"/>
            <a:ext cx="4640776"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Use</a:t>
            </a:r>
            <a:r>
              <a:rPr sz="2397" spc="-53" dirty="0">
                <a:latin typeface="Arial"/>
                <a:cs typeface="Arial"/>
              </a:rPr>
              <a:t> </a:t>
            </a:r>
            <a:r>
              <a:rPr sz="2397" dirty="0">
                <a:latin typeface="Arial"/>
                <a:cs typeface="Arial"/>
              </a:rPr>
              <a:t>Chain</a:t>
            </a:r>
            <a:r>
              <a:rPr sz="2397" spc="-47" dirty="0">
                <a:latin typeface="Arial"/>
                <a:cs typeface="Arial"/>
              </a:rPr>
              <a:t> </a:t>
            </a:r>
            <a:r>
              <a:rPr sz="2397" dirty="0">
                <a:latin typeface="Arial"/>
                <a:cs typeface="Arial"/>
              </a:rPr>
              <a:t>of</a:t>
            </a:r>
            <a:r>
              <a:rPr sz="2397" spc="-40" dirty="0">
                <a:latin typeface="Arial"/>
                <a:cs typeface="Arial"/>
              </a:rPr>
              <a:t> </a:t>
            </a:r>
            <a:r>
              <a:rPr sz="2397" dirty="0">
                <a:latin typeface="Arial"/>
                <a:cs typeface="Arial"/>
              </a:rPr>
              <a:t>Responsibility</a:t>
            </a:r>
            <a:r>
              <a:rPr sz="2397" spc="-33" dirty="0">
                <a:latin typeface="Arial"/>
                <a:cs typeface="Arial"/>
              </a:rPr>
              <a:t> </a:t>
            </a:r>
            <a:r>
              <a:rPr sz="2397" spc="-13" dirty="0">
                <a:latin typeface="Arial"/>
                <a:cs typeface="Arial"/>
              </a:rPr>
              <a:t>when:</a:t>
            </a:r>
            <a:endParaRPr sz="2397">
              <a:latin typeface="Arial"/>
              <a:cs typeface="Arial"/>
            </a:endParaRPr>
          </a:p>
        </p:txBody>
      </p:sp>
      <p:sp>
        <p:nvSpPr>
          <p:cNvPr id="5" name="object 5"/>
          <p:cNvSpPr txBox="1"/>
          <p:nvPr/>
        </p:nvSpPr>
        <p:spPr>
          <a:xfrm>
            <a:off x="1199674" y="2179747"/>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6" name="object 6"/>
          <p:cNvSpPr txBox="1"/>
          <p:nvPr/>
        </p:nvSpPr>
        <p:spPr>
          <a:xfrm>
            <a:off x="1485885" y="2087218"/>
            <a:ext cx="9135262" cy="2371440"/>
          </a:xfrm>
          <a:prstGeom prst="rect">
            <a:avLst/>
          </a:prstGeom>
        </p:spPr>
        <p:txBody>
          <a:bodyPr vert="horz" wrap="square" lIns="0" tIns="16912" rIns="0" bIns="0" rtlCol="0">
            <a:spAutoFit/>
          </a:bodyPr>
          <a:lstStyle/>
          <a:p>
            <a:pPr marL="16913" marR="720476">
              <a:spcBef>
                <a:spcPts val="133"/>
              </a:spcBef>
            </a:pPr>
            <a:r>
              <a:rPr sz="2397" dirty="0">
                <a:latin typeface="Arial"/>
                <a:cs typeface="Arial"/>
              </a:rPr>
              <a:t>multiple</a:t>
            </a:r>
            <a:r>
              <a:rPr sz="2397" spc="-47" dirty="0">
                <a:latin typeface="Arial"/>
                <a:cs typeface="Arial"/>
              </a:rPr>
              <a:t> </a:t>
            </a:r>
            <a:r>
              <a:rPr sz="2397" dirty="0">
                <a:latin typeface="Arial"/>
                <a:cs typeface="Arial"/>
              </a:rPr>
              <a:t>objects</a:t>
            </a:r>
            <a:r>
              <a:rPr sz="2397" spc="-40" dirty="0">
                <a:latin typeface="Arial"/>
                <a:cs typeface="Arial"/>
              </a:rPr>
              <a:t> </a:t>
            </a:r>
            <a:r>
              <a:rPr sz="2397" dirty="0">
                <a:latin typeface="Arial"/>
                <a:cs typeface="Arial"/>
              </a:rPr>
              <a:t>may</a:t>
            </a:r>
            <a:r>
              <a:rPr sz="2397" spc="-40" dirty="0">
                <a:latin typeface="Arial"/>
                <a:cs typeface="Arial"/>
              </a:rPr>
              <a:t> </a:t>
            </a:r>
            <a:r>
              <a:rPr sz="2397" dirty="0">
                <a:latin typeface="Arial"/>
                <a:cs typeface="Arial"/>
              </a:rPr>
              <a:t>handle</a:t>
            </a:r>
            <a:r>
              <a:rPr sz="2397" spc="-40" dirty="0">
                <a:latin typeface="Arial"/>
                <a:cs typeface="Arial"/>
              </a:rPr>
              <a:t> </a:t>
            </a:r>
            <a:r>
              <a:rPr sz="2397" dirty="0">
                <a:latin typeface="Arial"/>
                <a:cs typeface="Arial"/>
              </a:rPr>
              <a:t>a</a:t>
            </a:r>
            <a:r>
              <a:rPr sz="2397" spc="-40" dirty="0">
                <a:latin typeface="Arial"/>
                <a:cs typeface="Arial"/>
              </a:rPr>
              <a:t> </a:t>
            </a:r>
            <a:r>
              <a:rPr sz="2397" dirty="0">
                <a:latin typeface="Arial"/>
                <a:cs typeface="Arial"/>
              </a:rPr>
              <a:t>request</a:t>
            </a:r>
            <a:r>
              <a:rPr sz="2397" spc="-27" dirty="0">
                <a:latin typeface="Arial"/>
                <a:cs typeface="Arial"/>
              </a:rPr>
              <a:t> </a:t>
            </a:r>
            <a:r>
              <a:rPr sz="2397" dirty="0">
                <a:latin typeface="Arial"/>
                <a:cs typeface="Arial"/>
              </a:rPr>
              <a:t>and</a:t>
            </a:r>
            <a:r>
              <a:rPr sz="2397" spc="-53" dirty="0">
                <a:latin typeface="Arial"/>
                <a:cs typeface="Arial"/>
              </a:rPr>
              <a:t> </a:t>
            </a:r>
            <a:r>
              <a:rPr sz="2397" dirty="0">
                <a:latin typeface="Arial"/>
                <a:cs typeface="Arial"/>
              </a:rPr>
              <a:t>the</a:t>
            </a:r>
            <a:r>
              <a:rPr sz="2397" spc="-40" dirty="0">
                <a:latin typeface="Arial"/>
                <a:cs typeface="Arial"/>
              </a:rPr>
              <a:t> </a:t>
            </a:r>
            <a:r>
              <a:rPr sz="2397" dirty="0">
                <a:latin typeface="Arial"/>
                <a:cs typeface="Arial"/>
              </a:rPr>
              <a:t>right</a:t>
            </a:r>
            <a:r>
              <a:rPr sz="2397" spc="-27" dirty="0">
                <a:latin typeface="Arial"/>
                <a:cs typeface="Arial"/>
              </a:rPr>
              <a:t> </a:t>
            </a:r>
            <a:r>
              <a:rPr sz="2397" dirty="0">
                <a:latin typeface="Arial"/>
                <a:cs typeface="Arial"/>
              </a:rPr>
              <a:t>object</a:t>
            </a:r>
            <a:r>
              <a:rPr sz="2397" spc="-27" dirty="0">
                <a:latin typeface="Arial"/>
                <a:cs typeface="Arial"/>
              </a:rPr>
              <a:t> </a:t>
            </a:r>
            <a:r>
              <a:rPr sz="2397" spc="-13" dirty="0">
                <a:latin typeface="Arial"/>
                <a:cs typeface="Arial"/>
              </a:rPr>
              <a:t>isn’t </a:t>
            </a:r>
            <a:r>
              <a:rPr sz="2397" dirty="0">
                <a:latin typeface="Arial"/>
                <a:cs typeface="Arial"/>
              </a:rPr>
              <a:t>known</a:t>
            </a:r>
            <a:r>
              <a:rPr sz="2397" spc="-27" dirty="0">
                <a:latin typeface="Arial"/>
                <a:cs typeface="Arial"/>
              </a:rPr>
              <a:t> </a:t>
            </a:r>
            <a:r>
              <a:rPr sz="2397" dirty="0">
                <a:latin typeface="Arial"/>
                <a:cs typeface="Arial"/>
              </a:rPr>
              <a:t>by</a:t>
            </a:r>
            <a:r>
              <a:rPr sz="2397" spc="-20" dirty="0">
                <a:latin typeface="Arial"/>
                <a:cs typeface="Arial"/>
              </a:rPr>
              <a:t> </a:t>
            </a:r>
            <a:r>
              <a:rPr sz="2397" dirty="0">
                <a:latin typeface="Arial"/>
                <a:cs typeface="Arial"/>
              </a:rPr>
              <a:t>the</a:t>
            </a:r>
            <a:r>
              <a:rPr sz="2397" spc="-20" dirty="0">
                <a:latin typeface="Arial"/>
                <a:cs typeface="Arial"/>
              </a:rPr>
              <a:t> </a:t>
            </a:r>
            <a:r>
              <a:rPr sz="2397" spc="-13" dirty="0">
                <a:latin typeface="Arial"/>
                <a:cs typeface="Arial"/>
              </a:rPr>
              <a:t>client</a:t>
            </a:r>
            <a:endParaRPr sz="2397">
              <a:latin typeface="Arial"/>
              <a:cs typeface="Arial"/>
            </a:endParaRPr>
          </a:p>
          <a:p>
            <a:pPr marL="16913" marR="6765">
              <a:spcBef>
                <a:spcPts val="559"/>
              </a:spcBef>
            </a:pPr>
            <a:r>
              <a:rPr sz="2397" dirty="0">
                <a:latin typeface="Arial"/>
                <a:cs typeface="Arial"/>
              </a:rPr>
              <a:t>you</a:t>
            </a:r>
            <a:r>
              <a:rPr sz="2397" spc="-53" dirty="0">
                <a:latin typeface="Arial"/>
                <a:cs typeface="Arial"/>
              </a:rPr>
              <a:t> </a:t>
            </a:r>
            <a:r>
              <a:rPr sz="2397" dirty="0">
                <a:latin typeface="Arial"/>
                <a:cs typeface="Arial"/>
              </a:rPr>
              <a:t>want</a:t>
            </a:r>
            <a:r>
              <a:rPr sz="2397" spc="-20" dirty="0">
                <a:latin typeface="Arial"/>
                <a:cs typeface="Arial"/>
              </a:rPr>
              <a:t> </a:t>
            </a:r>
            <a:r>
              <a:rPr sz="2397" dirty="0">
                <a:latin typeface="Arial"/>
                <a:cs typeface="Arial"/>
              </a:rPr>
              <a:t>to</a:t>
            </a:r>
            <a:r>
              <a:rPr sz="2397" spc="-33" dirty="0">
                <a:latin typeface="Arial"/>
                <a:cs typeface="Arial"/>
              </a:rPr>
              <a:t> </a:t>
            </a:r>
            <a:r>
              <a:rPr sz="2397" dirty="0">
                <a:latin typeface="Arial"/>
                <a:cs typeface="Arial"/>
              </a:rPr>
              <a:t>pass</a:t>
            </a:r>
            <a:r>
              <a:rPr sz="2397" spc="-27" dirty="0">
                <a:latin typeface="Arial"/>
                <a:cs typeface="Arial"/>
              </a:rPr>
              <a:t> </a:t>
            </a:r>
            <a:r>
              <a:rPr sz="2397" dirty="0">
                <a:latin typeface="Arial"/>
                <a:cs typeface="Arial"/>
              </a:rPr>
              <a:t>a</a:t>
            </a:r>
            <a:r>
              <a:rPr sz="2397" spc="-33" dirty="0">
                <a:latin typeface="Arial"/>
                <a:cs typeface="Arial"/>
              </a:rPr>
              <a:t> </a:t>
            </a:r>
            <a:r>
              <a:rPr sz="2397" dirty="0">
                <a:latin typeface="Arial"/>
                <a:cs typeface="Arial"/>
              </a:rPr>
              <a:t>request</a:t>
            </a:r>
            <a:r>
              <a:rPr sz="2397" spc="-20" dirty="0">
                <a:latin typeface="Arial"/>
                <a:cs typeface="Arial"/>
              </a:rPr>
              <a:t> </a:t>
            </a:r>
            <a:r>
              <a:rPr sz="2397" dirty="0">
                <a:latin typeface="Arial"/>
                <a:cs typeface="Arial"/>
              </a:rPr>
              <a:t>to</a:t>
            </a:r>
            <a:r>
              <a:rPr sz="2397" spc="-40" dirty="0">
                <a:latin typeface="Arial"/>
                <a:cs typeface="Arial"/>
              </a:rPr>
              <a:t> </a:t>
            </a:r>
            <a:r>
              <a:rPr sz="2397" dirty="0">
                <a:latin typeface="Arial"/>
                <a:cs typeface="Arial"/>
              </a:rPr>
              <a:t>one</a:t>
            </a:r>
            <a:r>
              <a:rPr sz="2397" spc="-33" dirty="0">
                <a:latin typeface="Arial"/>
                <a:cs typeface="Arial"/>
              </a:rPr>
              <a:t> </a:t>
            </a:r>
            <a:r>
              <a:rPr sz="2397" dirty="0">
                <a:latin typeface="Arial"/>
                <a:cs typeface="Arial"/>
              </a:rPr>
              <a:t>of</a:t>
            </a:r>
            <a:r>
              <a:rPr sz="2397" spc="-20" dirty="0">
                <a:latin typeface="Arial"/>
                <a:cs typeface="Arial"/>
              </a:rPr>
              <a:t> </a:t>
            </a:r>
            <a:r>
              <a:rPr sz="2397" dirty="0">
                <a:latin typeface="Arial"/>
                <a:cs typeface="Arial"/>
              </a:rPr>
              <a:t>multiple</a:t>
            </a:r>
            <a:r>
              <a:rPr sz="2397" spc="-40" dirty="0">
                <a:latin typeface="Arial"/>
                <a:cs typeface="Arial"/>
              </a:rPr>
              <a:t> </a:t>
            </a:r>
            <a:r>
              <a:rPr sz="2397" dirty="0">
                <a:latin typeface="Arial"/>
                <a:cs typeface="Arial"/>
              </a:rPr>
              <a:t>objects</a:t>
            </a:r>
            <a:r>
              <a:rPr sz="2397" spc="-20" dirty="0">
                <a:latin typeface="Arial"/>
                <a:cs typeface="Arial"/>
              </a:rPr>
              <a:t> </a:t>
            </a:r>
            <a:r>
              <a:rPr sz="2397" dirty="0">
                <a:latin typeface="Arial"/>
                <a:cs typeface="Arial"/>
              </a:rPr>
              <a:t>without</a:t>
            </a:r>
            <a:r>
              <a:rPr sz="2397" spc="-20" dirty="0">
                <a:latin typeface="Arial"/>
                <a:cs typeface="Arial"/>
              </a:rPr>
              <a:t> </a:t>
            </a:r>
            <a:r>
              <a:rPr sz="2397" spc="-13" dirty="0">
                <a:latin typeface="Arial"/>
                <a:cs typeface="Arial"/>
              </a:rPr>
              <a:t>having </a:t>
            </a:r>
            <a:r>
              <a:rPr sz="2397" dirty="0">
                <a:latin typeface="Arial"/>
                <a:cs typeface="Arial"/>
              </a:rPr>
              <a:t>to</a:t>
            </a:r>
            <a:r>
              <a:rPr sz="2397" spc="-60" dirty="0">
                <a:latin typeface="Arial"/>
                <a:cs typeface="Arial"/>
              </a:rPr>
              <a:t> </a:t>
            </a:r>
            <a:r>
              <a:rPr sz="2397" dirty="0">
                <a:latin typeface="Arial"/>
                <a:cs typeface="Arial"/>
              </a:rPr>
              <a:t>specify</a:t>
            </a:r>
            <a:r>
              <a:rPr sz="2397" spc="-27" dirty="0">
                <a:latin typeface="Arial"/>
                <a:cs typeface="Arial"/>
              </a:rPr>
              <a:t> </a:t>
            </a:r>
            <a:r>
              <a:rPr sz="2397" dirty="0">
                <a:latin typeface="Arial"/>
                <a:cs typeface="Arial"/>
              </a:rPr>
              <a:t>which</a:t>
            </a:r>
            <a:r>
              <a:rPr sz="2397" spc="-40" dirty="0">
                <a:latin typeface="Arial"/>
                <a:cs typeface="Arial"/>
              </a:rPr>
              <a:t> </a:t>
            </a:r>
            <a:r>
              <a:rPr sz="2397" dirty="0">
                <a:latin typeface="Arial"/>
                <a:cs typeface="Arial"/>
              </a:rPr>
              <a:t>object</a:t>
            </a:r>
            <a:r>
              <a:rPr sz="2397" spc="-47" dirty="0">
                <a:latin typeface="Arial"/>
                <a:cs typeface="Arial"/>
              </a:rPr>
              <a:t> </a:t>
            </a:r>
            <a:r>
              <a:rPr sz="2397" dirty="0">
                <a:latin typeface="Arial"/>
                <a:cs typeface="Arial"/>
              </a:rPr>
              <a:t>should</a:t>
            </a:r>
            <a:r>
              <a:rPr sz="2397" spc="-40" dirty="0">
                <a:latin typeface="Arial"/>
                <a:cs typeface="Arial"/>
              </a:rPr>
              <a:t> </a:t>
            </a:r>
            <a:r>
              <a:rPr sz="2397" dirty="0">
                <a:latin typeface="Arial"/>
                <a:cs typeface="Arial"/>
              </a:rPr>
              <a:t>handle</a:t>
            </a:r>
            <a:r>
              <a:rPr sz="2397" spc="-40" dirty="0">
                <a:latin typeface="Arial"/>
                <a:cs typeface="Arial"/>
              </a:rPr>
              <a:t> </a:t>
            </a:r>
            <a:r>
              <a:rPr sz="2397" dirty="0">
                <a:latin typeface="Arial"/>
                <a:cs typeface="Arial"/>
              </a:rPr>
              <a:t>the</a:t>
            </a:r>
            <a:r>
              <a:rPr sz="2397" spc="-40" dirty="0">
                <a:latin typeface="Arial"/>
                <a:cs typeface="Arial"/>
              </a:rPr>
              <a:t> </a:t>
            </a:r>
            <a:r>
              <a:rPr sz="2397" spc="-13" dirty="0">
                <a:latin typeface="Arial"/>
                <a:cs typeface="Arial"/>
              </a:rPr>
              <a:t>request</a:t>
            </a:r>
            <a:endParaRPr sz="2397">
              <a:latin typeface="Arial"/>
              <a:cs typeface="Arial"/>
            </a:endParaRPr>
          </a:p>
          <a:p>
            <a:pPr marL="16913" marR="361929">
              <a:spcBef>
                <a:spcPts val="539"/>
              </a:spcBef>
            </a:pPr>
            <a:r>
              <a:rPr sz="2397" dirty="0">
                <a:latin typeface="Arial"/>
                <a:cs typeface="Arial"/>
              </a:rPr>
              <a:t>the</a:t>
            </a:r>
            <a:r>
              <a:rPr sz="2397" spc="-40" dirty="0">
                <a:latin typeface="Arial"/>
                <a:cs typeface="Arial"/>
              </a:rPr>
              <a:t> </a:t>
            </a:r>
            <a:r>
              <a:rPr sz="2397" dirty="0">
                <a:latin typeface="Arial"/>
                <a:cs typeface="Arial"/>
              </a:rPr>
              <a:t>set</a:t>
            </a:r>
            <a:r>
              <a:rPr sz="2397" spc="-20" dirty="0">
                <a:latin typeface="Arial"/>
                <a:cs typeface="Arial"/>
              </a:rPr>
              <a:t> </a:t>
            </a:r>
            <a:r>
              <a:rPr sz="2397" dirty="0">
                <a:latin typeface="Arial"/>
                <a:cs typeface="Arial"/>
              </a:rPr>
              <a:t>of</a:t>
            </a:r>
            <a:r>
              <a:rPr sz="2397" spc="-27" dirty="0">
                <a:latin typeface="Arial"/>
                <a:cs typeface="Arial"/>
              </a:rPr>
              <a:t> </a:t>
            </a:r>
            <a:r>
              <a:rPr sz="2397" dirty="0">
                <a:latin typeface="Arial"/>
                <a:cs typeface="Arial"/>
              </a:rPr>
              <a:t>objects</a:t>
            </a:r>
            <a:r>
              <a:rPr sz="2397" spc="-33" dirty="0">
                <a:latin typeface="Arial"/>
                <a:cs typeface="Arial"/>
              </a:rPr>
              <a:t> </a:t>
            </a:r>
            <a:r>
              <a:rPr sz="2397" dirty="0">
                <a:latin typeface="Arial"/>
                <a:cs typeface="Arial"/>
              </a:rPr>
              <a:t>that</a:t>
            </a:r>
            <a:r>
              <a:rPr sz="2397" spc="-27" dirty="0">
                <a:latin typeface="Arial"/>
                <a:cs typeface="Arial"/>
              </a:rPr>
              <a:t> </a:t>
            </a:r>
            <a:r>
              <a:rPr sz="2397" dirty="0">
                <a:latin typeface="Arial"/>
                <a:cs typeface="Arial"/>
              </a:rPr>
              <a:t>can</a:t>
            </a:r>
            <a:r>
              <a:rPr sz="2397" spc="-33" dirty="0">
                <a:latin typeface="Arial"/>
                <a:cs typeface="Arial"/>
              </a:rPr>
              <a:t> </a:t>
            </a:r>
            <a:r>
              <a:rPr sz="2397" dirty="0">
                <a:latin typeface="Arial"/>
                <a:cs typeface="Arial"/>
              </a:rPr>
              <a:t>handle</a:t>
            </a:r>
            <a:r>
              <a:rPr sz="2397" spc="-33" dirty="0">
                <a:latin typeface="Arial"/>
                <a:cs typeface="Arial"/>
              </a:rPr>
              <a:t> </a:t>
            </a:r>
            <a:r>
              <a:rPr sz="2397" dirty="0">
                <a:latin typeface="Arial"/>
                <a:cs typeface="Arial"/>
              </a:rPr>
              <a:t>the</a:t>
            </a:r>
            <a:r>
              <a:rPr sz="2397" spc="-40" dirty="0">
                <a:latin typeface="Arial"/>
                <a:cs typeface="Arial"/>
              </a:rPr>
              <a:t> </a:t>
            </a:r>
            <a:r>
              <a:rPr sz="2397" dirty="0">
                <a:latin typeface="Arial"/>
                <a:cs typeface="Arial"/>
              </a:rPr>
              <a:t>request</a:t>
            </a:r>
            <a:r>
              <a:rPr sz="2397" spc="-20" dirty="0">
                <a:latin typeface="Arial"/>
                <a:cs typeface="Arial"/>
              </a:rPr>
              <a:t> </a:t>
            </a:r>
            <a:r>
              <a:rPr sz="2397" dirty="0">
                <a:latin typeface="Arial"/>
                <a:cs typeface="Arial"/>
              </a:rPr>
              <a:t>should</a:t>
            </a:r>
            <a:r>
              <a:rPr sz="2397" spc="-33" dirty="0">
                <a:latin typeface="Arial"/>
                <a:cs typeface="Arial"/>
              </a:rPr>
              <a:t> </a:t>
            </a:r>
            <a:r>
              <a:rPr sz="2397" dirty="0">
                <a:latin typeface="Arial"/>
                <a:cs typeface="Arial"/>
              </a:rPr>
              <a:t>be</a:t>
            </a:r>
            <a:r>
              <a:rPr sz="2397" spc="-40" dirty="0">
                <a:latin typeface="Arial"/>
                <a:cs typeface="Arial"/>
              </a:rPr>
              <a:t> </a:t>
            </a:r>
            <a:r>
              <a:rPr sz="2397" spc="-13" dirty="0">
                <a:latin typeface="Arial"/>
                <a:cs typeface="Arial"/>
              </a:rPr>
              <a:t>specified dynamically</a:t>
            </a:r>
            <a:endParaRPr sz="2397">
              <a:latin typeface="Arial"/>
              <a:cs typeface="Arial"/>
            </a:endParaRPr>
          </a:p>
        </p:txBody>
      </p:sp>
      <p:sp>
        <p:nvSpPr>
          <p:cNvPr id="7" name="object 7"/>
          <p:cNvSpPr txBox="1"/>
          <p:nvPr/>
        </p:nvSpPr>
        <p:spPr>
          <a:xfrm>
            <a:off x="1199674" y="2979875"/>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8" name="object 8"/>
          <p:cNvSpPr txBox="1"/>
          <p:nvPr/>
        </p:nvSpPr>
        <p:spPr>
          <a:xfrm>
            <a:off x="1199674" y="378000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2582" y="499920"/>
            <a:ext cx="8511192" cy="694186"/>
          </a:xfrm>
          <a:prstGeom prst="rect">
            <a:avLst/>
          </a:prstGeom>
        </p:spPr>
        <p:txBody>
          <a:bodyPr vert="horz" wrap="square" lIns="0" tIns="16912" rIns="0" bIns="0" rtlCol="0" anchor="ctr">
            <a:spAutoFit/>
          </a:bodyPr>
          <a:lstStyle/>
          <a:p>
            <a:pPr marL="16913">
              <a:lnSpc>
                <a:spcPct val="100000"/>
              </a:lnSpc>
              <a:spcBef>
                <a:spcPts val="133"/>
              </a:spcBef>
            </a:pPr>
            <a:r>
              <a:rPr dirty="0"/>
              <a:t>Chain</a:t>
            </a:r>
            <a:r>
              <a:rPr spc="40" dirty="0"/>
              <a:t> </a:t>
            </a:r>
            <a:r>
              <a:rPr dirty="0"/>
              <a:t>of</a:t>
            </a:r>
            <a:r>
              <a:rPr spc="40" dirty="0"/>
              <a:t> </a:t>
            </a:r>
            <a:r>
              <a:rPr spc="-13" dirty="0"/>
              <a:t>Responsibility</a:t>
            </a:r>
          </a:p>
        </p:txBody>
      </p:sp>
      <p:sp>
        <p:nvSpPr>
          <p:cNvPr id="3" name="object 3"/>
          <p:cNvSpPr txBox="1"/>
          <p:nvPr/>
        </p:nvSpPr>
        <p:spPr>
          <a:xfrm>
            <a:off x="922582"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98238" y="1652383"/>
            <a:ext cx="743302" cy="385961"/>
          </a:xfrm>
          <a:prstGeom prst="rect">
            <a:avLst/>
          </a:prstGeom>
        </p:spPr>
        <p:txBody>
          <a:bodyPr vert="horz" wrap="square" lIns="0" tIns="16912" rIns="0" bIns="0" rtlCol="0">
            <a:spAutoFit/>
          </a:bodyPr>
          <a:lstStyle/>
          <a:p>
            <a:pPr marL="16913">
              <a:spcBef>
                <a:spcPts val="133"/>
              </a:spcBef>
            </a:pPr>
            <a:r>
              <a:rPr sz="2397" spc="-13" dirty="0">
                <a:latin typeface="Arial"/>
                <a:cs typeface="Arial"/>
              </a:rPr>
              <a:t>Pros:</a:t>
            </a:r>
            <a:endParaRPr sz="2397">
              <a:latin typeface="Arial"/>
              <a:cs typeface="Arial"/>
            </a:endParaRPr>
          </a:p>
        </p:txBody>
      </p:sp>
      <p:sp>
        <p:nvSpPr>
          <p:cNvPr id="5" name="object 5"/>
          <p:cNvSpPr txBox="1"/>
          <p:nvPr/>
        </p:nvSpPr>
        <p:spPr>
          <a:xfrm>
            <a:off x="1199674" y="2179747"/>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6" name="object 6"/>
          <p:cNvSpPr txBox="1"/>
          <p:nvPr/>
        </p:nvSpPr>
        <p:spPr>
          <a:xfrm>
            <a:off x="1485886" y="2016272"/>
            <a:ext cx="8511192" cy="903514"/>
          </a:xfrm>
          <a:prstGeom prst="rect">
            <a:avLst/>
          </a:prstGeom>
        </p:spPr>
        <p:txBody>
          <a:bodyPr vert="horz" wrap="square" lIns="0" tIns="87945" rIns="0" bIns="0" rtlCol="0">
            <a:spAutoFit/>
          </a:bodyPr>
          <a:lstStyle/>
          <a:p>
            <a:pPr marL="16913">
              <a:spcBef>
                <a:spcPts val="692"/>
              </a:spcBef>
            </a:pPr>
            <a:r>
              <a:rPr sz="2397" spc="-40" dirty="0">
                <a:latin typeface="Arial"/>
                <a:cs typeface="Arial"/>
              </a:rPr>
              <a:t>You</a:t>
            </a:r>
            <a:r>
              <a:rPr sz="2397" spc="-53" dirty="0">
                <a:latin typeface="Arial"/>
                <a:cs typeface="Arial"/>
              </a:rPr>
              <a:t> </a:t>
            </a:r>
            <a:r>
              <a:rPr sz="2397" dirty="0">
                <a:latin typeface="Arial"/>
                <a:cs typeface="Arial"/>
              </a:rPr>
              <a:t>can</a:t>
            </a:r>
            <a:r>
              <a:rPr sz="2397" spc="-53" dirty="0">
                <a:latin typeface="Arial"/>
                <a:cs typeface="Arial"/>
              </a:rPr>
              <a:t> </a:t>
            </a:r>
            <a:r>
              <a:rPr sz="2397" dirty="0">
                <a:latin typeface="Arial"/>
                <a:cs typeface="Arial"/>
              </a:rPr>
              <a:t>control</a:t>
            </a:r>
            <a:r>
              <a:rPr sz="2397" spc="-47" dirty="0">
                <a:latin typeface="Arial"/>
                <a:cs typeface="Arial"/>
              </a:rPr>
              <a:t> </a:t>
            </a:r>
            <a:r>
              <a:rPr sz="2397" dirty="0">
                <a:latin typeface="Arial"/>
                <a:cs typeface="Arial"/>
              </a:rPr>
              <a:t>the</a:t>
            </a:r>
            <a:r>
              <a:rPr sz="2397" spc="-53" dirty="0">
                <a:latin typeface="Arial"/>
                <a:cs typeface="Arial"/>
              </a:rPr>
              <a:t> </a:t>
            </a:r>
            <a:r>
              <a:rPr sz="2397" dirty="0">
                <a:latin typeface="Arial"/>
                <a:cs typeface="Arial"/>
              </a:rPr>
              <a:t>order</a:t>
            </a:r>
            <a:r>
              <a:rPr sz="2397" spc="-47" dirty="0">
                <a:latin typeface="Arial"/>
                <a:cs typeface="Arial"/>
              </a:rPr>
              <a:t> </a:t>
            </a:r>
            <a:r>
              <a:rPr sz="2397" dirty="0">
                <a:latin typeface="Arial"/>
                <a:cs typeface="Arial"/>
              </a:rPr>
              <a:t>of</a:t>
            </a:r>
            <a:r>
              <a:rPr sz="2397" spc="-40" dirty="0">
                <a:latin typeface="Arial"/>
                <a:cs typeface="Arial"/>
              </a:rPr>
              <a:t> </a:t>
            </a:r>
            <a:r>
              <a:rPr sz="2397" dirty="0">
                <a:latin typeface="Arial"/>
                <a:cs typeface="Arial"/>
              </a:rPr>
              <a:t>request</a:t>
            </a:r>
            <a:r>
              <a:rPr sz="2397" spc="-40" dirty="0">
                <a:latin typeface="Arial"/>
                <a:cs typeface="Arial"/>
              </a:rPr>
              <a:t> </a:t>
            </a:r>
            <a:r>
              <a:rPr sz="2397" spc="-13" dirty="0">
                <a:latin typeface="Arial"/>
                <a:cs typeface="Arial"/>
              </a:rPr>
              <a:t>handling</a:t>
            </a:r>
            <a:endParaRPr sz="2397">
              <a:latin typeface="Arial"/>
              <a:cs typeface="Arial"/>
            </a:endParaRPr>
          </a:p>
          <a:p>
            <a:pPr marL="16913">
              <a:spcBef>
                <a:spcPts val="559"/>
              </a:spcBef>
            </a:pPr>
            <a:r>
              <a:rPr sz="2397" spc="-40" dirty="0">
                <a:latin typeface="Arial"/>
                <a:cs typeface="Arial"/>
              </a:rPr>
              <a:t>You</a:t>
            </a:r>
            <a:r>
              <a:rPr sz="2397" spc="-60" dirty="0">
                <a:latin typeface="Arial"/>
                <a:cs typeface="Arial"/>
              </a:rPr>
              <a:t> </a:t>
            </a:r>
            <a:r>
              <a:rPr sz="2397" dirty="0">
                <a:latin typeface="Arial"/>
                <a:cs typeface="Arial"/>
              </a:rPr>
              <a:t>can</a:t>
            </a:r>
            <a:r>
              <a:rPr sz="2397" spc="-60" dirty="0">
                <a:latin typeface="Arial"/>
                <a:cs typeface="Arial"/>
              </a:rPr>
              <a:t> </a:t>
            </a:r>
            <a:r>
              <a:rPr sz="2397" dirty="0">
                <a:latin typeface="Arial"/>
                <a:cs typeface="Arial"/>
              </a:rPr>
              <a:t>decouple</a:t>
            </a:r>
            <a:r>
              <a:rPr sz="2397" spc="-67" dirty="0">
                <a:latin typeface="Arial"/>
                <a:cs typeface="Arial"/>
              </a:rPr>
              <a:t> </a:t>
            </a:r>
            <a:r>
              <a:rPr sz="2397" dirty="0">
                <a:latin typeface="Arial"/>
                <a:cs typeface="Arial"/>
              </a:rPr>
              <a:t>initiating</a:t>
            </a:r>
            <a:r>
              <a:rPr sz="2397" spc="-47" dirty="0">
                <a:latin typeface="Arial"/>
                <a:cs typeface="Arial"/>
              </a:rPr>
              <a:t> </a:t>
            </a:r>
            <a:r>
              <a:rPr sz="2397" dirty="0">
                <a:latin typeface="Arial"/>
                <a:cs typeface="Arial"/>
              </a:rPr>
              <a:t>a</a:t>
            </a:r>
            <a:r>
              <a:rPr sz="2397" spc="-53" dirty="0">
                <a:latin typeface="Arial"/>
                <a:cs typeface="Arial"/>
              </a:rPr>
              <a:t> </a:t>
            </a:r>
            <a:r>
              <a:rPr sz="2397" dirty="0">
                <a:latin typeface="Arial"/>
                <a:cs typeface="Arial"/>
              </a:rPr>
              <a:t>request</a:t>
            </a:r>
            <a:r>
              <a:rPr sz="2397" spc="-47" dirty="0">
                <a:latin typeface="Arial"/>
                <a:cs typeface="Arial"/>
              </a:rPr>
              <a:t> </a:t>
            </a:r>
            <a:r>
              <a:rPr sz="2397" dirty="0">
                <a:latin typeface="Arial"/>
                <a:cs typeface="Arial"/>
              </a:rPr>
              <a:t>from</a:t>
            </a:r>
            <a:r>
              <a:rPr sz="2397" spc="-60" dirty="0">
                <a:latin typeface="Arial"/>
                <a:cs typeface="Arial"/>
              </a:rPr>
              <a:t> </a:t>
            </a:r>
            <a:r>
              <a:rPr sz="2397" dirty="0">
                <a:latin typeface="Arial"/>
                <a:cs typeface="Arial"/>
              </a:rPr>
              <a:t>handling</a:t>
            </a:r>
            <a:r>
              <a:rPr sz="2397" spc="-53" dirty="0">
                <a:latin typeface="Arial"/>
                <a:cs typeface="Arial"/>
              </a:rPr>
              <a:t> </a:t>
            </a:r>
            <a:r>
              <a:rPr sz="2397" dirty="0">
                <a:latin typeface="Arial"/>
                <a:cs typeface="Arial"/>
              </a:rPr>
              <a:t>the</a:t>
            </a:r>
            <a:r>
              <a:rPr sz="2397" spc="-60" dirty="0">
                <a:latin typeface="Arial"/>
                <a:cs typeface="Arial"/>
              </a:rPr>
              <a:t> </a:t>
            </a:r>
            <a:r>
              <a:rPr sz="2397" spc="-13" dirty="0">
                <a:latin typeface="Arial"/>
                <a:cs typeface="Arial"/>
              </a:rPr>
              <a:t>request</a:t>
            </a:r>
            <a:endParaRPr sz="2397">
              <a:latin typeface="Arial"/>
              <a:cs typeface="Arial"/>
            </a:endParaRPr>
          </a:p>
        </p:txBody>
      </p:sp>
      <p:sp>
        <p:nvSpPr>
          <p:cNvPr id="7" name="object 7"/>
          <p:cNvSpPr txBox="1"/>
          <p:nvPr/>
        </p:nvSpPr>
        <p:spPr>
          <a:xfrm>
            <a:off x="1199674" y="2614566"/>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8" name="object 8"/>
          <p:cNvSpPr txBox="1"/>
          <p:nvPr/>
        </p:nvSpPr>
        <p:spPr>
          <a:xfrm>
            <a:off x="1487322" y="3049385"/>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9" name="object 9"/>
          <p:cNvSpPr txBox="1"/>
          <p:nvPr/>
        </p:nvSpPr>
        <p:spPr>
          <a:xfrm>
            <a:off x="1773042" y="2957822"/>
            <a:ext cx="4083512"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Single</a:t>
            </a:r>
            <a:r>
              <a:rPr sz="2397" spc="-87" dirty="0">
                <a:latin typeface="Arial"/>
                <a:cs typeface="Arial"/>
              </a:rPr>
              <a:t> </a:t>
            </a:r>
            <a:r>
              <a:rPr sz="2397" dirty="0">
                <a:latin typeface="Arial"/>
                <a:cs typeface="Arial"/>
              </a:rPr>
              <a:t>Responsibility</a:t>
            </a:r>
            <a:r>
              <a:rPr sz="2397" spc="-73" dirty="0">
                <a:latin typeface="Arial"/>
                <a:cs typeface="Arial"/>
              </a:rPr>
              <a:t> </a:t>
            </a:r>
            <a:r>
              <a:rPr sz="2397" spc="-13" dirty="0">
                <a:latin typeface="Arial"/>
                <a:cs typeface="Arial"/>
              </a:rPr>
              <a:t>Principle</a:t>
            </a:r>
            <a:endParaRPr sz="2397">
              <a:latin typeface="Arial"/>
              <a:cs typeface="Arial"/>
            </a:endParaRPr>
          </a:p>
        </p:txBody>
      </p:sp>
      <p:sp>
        <p:nvSpPr>
          <p:cNvPr id="10" name="object 10"/>
          <p:cNvSpPr txBox="1"/>
          <p:nvPr/>
        </p:nvSpPr>
        <p:spPr>
          <a:xfrm>
            <a:off x="1199674" y="348564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11" name="object 11"/>
          <p:cNvSpPr txBox="1"/>
          <p:nvPr/>
        </p:nvSpPr>
        <p:spPr>
          <a:xfrm>
            <a:off x="1485885" y="3394552"/>
            <a:ext cx="8493434" cy="385961"/>
          </a:xfrm>
          <a:prstGeom prst="rect">
            <a:avLst/>
          </a:prstGeom>
        </p:spPr>
        <p:txBody>
          <a:bodyPr vert="horz" wrap="square" lIns="0" tIns="16912" rIns="0" bIns="0" rtlCol="0">
            <a:spAutoFit/>
          </a:bodyPr>
          <a:lstStyle/>
          <a:p>
            <a:pPr marL="16913">
              <a:spcBef>
                <a:spcPts val="133"/>
              </a:spcBef>
            </a:pPr>
            <a:r>
              <a:rPr sz="2397" spc="-40" dirty="0">
                <a:latin typeface="Arial"/>
                <a:cs typeface="Arial"/>
              </a:rPr>
              <a:t>You</a:t>
            </a:r>
            <a:r>
              <a:rPr sz="2397" spc="-73" dirty="0">
                <a:latin typeface="Arial"/>
                <a:cs typeface="Arial"/>
              </a:rPr>
              <a:t> </a:t>
            </a:r>
            <a:r>
              <a:rPr sz="2397" dirty="0">
                <a:latin typeface="Arial"/>
                <a:cs typeface="Arial"/>
              </a:rPr>
              <a:t>can</a:t>
            </a:r>
            <a:r>
              <a:rPr sz="2397" spc="-67" dirty="0">
                <a:latin typeface="Arial"/>
                <a:cs typeface="Arial"/>
              </a:rPr>
              <a:t> </a:t>
            </a:r>
            <a:r>
              <a:rPr sz="2397" dirty="0">
                <a:latin typeface="Arial"/>
                <a:cs typeface="Arial"/>
              </a:rPr>
              <a:t>introduce</a:t>
            </a:r>
            <a:r>
              <a:rPr sz="2397" spc="-67" dirty="0">
                <a:latin typeface="Arial"/>
                <a:cs typeface="Arial"/>
              </a:rPr>
              <a:t> </a:t>
            </a:r>
            <a:r>
              <a:rPr sz="2397" dirty="0">
                <a:latin typeface="Arial"/>
                <a:cs typeface="Arial"/>
              </a:rPr>
              <a:t>new</a:t>
            </a:r>
            <a:r>
              <a:rPr sz="2397" spc="-67" dirty="0">
                <a:latin typeface="Arial"/>
                <a:cs typeface="Arial"/>
              </a:rPr>
              <a:t> </a:t>
            </a:r>
            <a:r>
              <a:rPr sz="2397" dirty="0">
                <a:latin typeface="Arial"/>
                <a:cs typeface="Arial"/>
              </a:rPr>
              <a:t>handlers</a:t>
            </a:r>
            <a:r>
              <a:rPr sz="2397" spc="-73" dirty="0">
                <a:latin typeface="Arial"/>
                <a:cs typeface="Arial"/>
              </a:rPr>
              <a:t> </a:t>
            </a:r>
            <a:r>
              <a:rPr sz="2397" dirty="0">
                <a:latin typeface="Arial"/>
                <a:cs typeface="Arial"/>
              </a:rPr>
              <a:t>without</a:t>
            </a:r>
            <a:r>
              <a:rPr sz="2397" spc="-53" dirty="0">
                <a:latin typeface="Arial"/>
                <a:cs typeface="Arial"/>
              </a:rPr>
              <a:t> </a:t>
            </a:r>
            <a:r>
              <a:rPr sz="2397" dirty="0">
                <a:latin typeface="Arial"/>
                <a:cs typeface="Arial"/>
              </a:rPr>
              <a:t>breaking</a:t>
            </a:r>
            <a:r>
              <a:rPr sz="2397" spc="-67" dirty="0">
                <a:latin typeface="Arial"/>
                <a:cs typeface="Arial"/>
              </a:rPr>
              <a:t> </a:t>
            </a:r>
            <a:r>
              <a:rPr sz="2397" dirty="0">
                <a:latin typeface="Arial"/>
                <a:cs typeface="Arial"/>
              </a:rPr>
              <a:t>existing</a:t>
            </a:r>
            <a:r>
              <a:rPr sz="2397" spc="-67" dirty="0">
                <a:latin typeface="Arial"/>
                <a:cs typeface="Arial"/>
              </a:rPr>
              <a:t> </a:t>
            </a:r>
            <a:r>
              <a:rPr sz="2397" spc="-27" dirty="0">
                <a:latin typeface="Arial"/>
                <a:cs typeface="Arial"/>
              </a:rPr>
              <a:t>code</a:t>
            </a:r>
            <a:endParaRPr sz="2397">
              <a:latin typeface="Arial"/>
              <a:cs typeface="Arial"/>
            </a:endParaRPr>
          </a:p>
        </p:txBody>
      </p:sp>
      <p:sp>
        <p:nvSpPr>
          <p:cNvPr id="12" name="object 12"/>
          <p:cNvSpPr txBox="1"/>
          <p:nvPr/>
        </p:nvSpPr>
        <p:spPr>
          <a:xfrm>
            <a:off x="1487322" y="3919988"/>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13" name="object 13"/>
          <p:cNvSpPr txBox="1"/>
          <p:nvPr/>
        </p:nvSpPr>
        <p:spPr>
          <a:xfrm>
            <a:off x="1773042" y="3828897"/>
            <a:ext cx="3056926"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Open/Closed</a:t>
            </a:r>
            <a:r>
              <a:rPr sz="2397" spc="-80" dirty="0">
                <a:latin typeface="Arial"/>
                <a:cs typeface="Arial"/>
              </a:rPr>
              <a:t> </a:t>
            </a:r>
            <a:r>
              <a:rPr sz="2397" spc="-13" dirty="0">
                <a:latin typeface="Arial"/>
                <a:cs typeface="Arial"/>
              </a:rPr>
              <a:t>Principle</a:t>
            </a:r>
            <a:endParaRPr sz="2397">
              <a:latin typeface="Arial"/>
              <a:cs typeface="Arial"/>
            </a:endParaRPr>
          </a:p>
        </p:txBody>
      </p:sp>
      <p:sp>
        <p:nvSpPr>
          <p:cNvPr id="14" name="object 14"/>
          <p:cNvSpPr txBox="1"/>
          <p:nvPr/>
        </p:nvSpPr>
        <p:spPr>
          <a:xfrm>
            <a:off x="922582" y="4356735"/>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15" name="object 15"/>
          <p:cNvSpPr txBox="1"/>
          <p:nvPr/>
        </p:nvSpPr>
        <p:spPr>
          <a:xfrm>
            <a:off x="1198237" y="4263733"/>
            <a:ext cx="827019" cy="385961"/>
          </a:xfrm>
          <a:prstGeom prst="rect">
            <a:avLst/>
          </a:prstGeom>
        </p:spPr>
        <p:txBody>
          <a:bodyPr vert="horz" wrap="square" lIns="0" tIns="16912" rIns="0" bIns="0" rtlCol="0">
            <a:spAutoFit/>
          </a:bodyPr>
          <a:lstStyle/>
          <a:p>
            <a:pPr marL="16913">
              <a:spcBef>
                <a:spcPts val="133"/>
              </a:spcBef>
            </a:pPr>
            <a:r>
              <a:rPr sz="2397" spc="-13" dirty="0">
                <a:latin typeface="Arial"/>
                <a:cs typeface="Arial"/>
              </a:rPr>
              <a:t>Cons:</a:t>
            </a:r>
            <a:endParaRPr sz="2397">
              <a:latin typeface="Arial"/>
              <a:cs typeface="Arial"/>
            </a:endParaRPr>
          </a:p>
        </p:txBody>
      </p:sp>
      <p:sp>
        <p:nvSpPr>
          <p:cNvPr id="16" name="object 16"/>
          <p:cNvSpPr txBox="1"/>
          <p:nvPr/>
        </p:nvSpPr>
        <p:spPr>
          <a:xfrm>
            <a:off x="1199674" y="4791082"/>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17" name="object 17"/>
          <p:cNvSpPr txBox="1"/>
          <p:nvPr/>
        </p:nvSpPr>
        <p:spPr>
          <a:xfrm>
            <a:off x="1485885" y="4699989"/>
            <a:ext cx="4628939"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Can</a:t>
            </a:r>
            <a:r>
              <a:rPr sz="2397" spc="-47" dirty="0">
                <a:latin typeface="Arial"/>
                <a:cs typeface="Arial"/>
              </a:rPr>
              <a:t> </a:t>
            </a:r>
            <a:r>
              <a:rPr sz="2397" dirty="0">
                <a:latin typeface="Arial"/>
                <a:cs typeface="Arial"/>
              </a:rPr>
              <a:t>be</a:t>
            </a:r>
            <a:r>
              <a:rPr sz="2397" spc="-33" dirty="0">
                <a:latin typeface="Arial"/>
                <a:cs typeface="Arial"/>
              </a:rPr>
              <a:t> </a:t>
            </a:r>
            <a:r>
              <a:rPr sz="2397" dirty="0">
                <a:latin typeface="Arial"/>
                <a:cs typeface="Arial"/>
              </a:rPr>
              <a:t>tricky</a:t>
            </a:r>
            <a:r>
              <a:rPr sz="2397" spc="-13" dirty="0">
                <a:latin typeface="Arial"/>
                <a:cs typeface="Arial"/>
              </a:rPr>
              <a:t> </a:t>
            </a:r>
            <a:r>
              <a:rPr sz="2397" dirty="0">
                <a:latin typeface="Arial"/>
                <a:cs typeface="Arial"/>
              </a:rPr>
              <a:t>to</a:t>
            </a:r>
            <a:r>
              <a:rPr sz="2397" spc="-33" dirty="0">
                <a:latin typeface="Arial"/>
                <a:cs typeface="Arial"/>
              </a:rPr>
              <a:t> </a:t>
            </a:r>
            <a:r>
              <a:rPr sz="2397" dirty="0">
                <a:latin typeface="Arial"/>
                <a:cs typeface="Arial"/>
              </a:rPr>
              <a:t>debug</a:t>
            </a:r>
            <a:r>
              <a:rPr sz="2397" spc="-27" dirty="0">
                <a:latin typeface="Arial"/>
                <a:cs typeface="Arial"/>
              </a:rPr>
              <a:t> </a:t>
            </a:r>
            <a:r>
              <a:rPr sz="2397" spc="-13" dirty="0">
                <a:latin typeface="Arial"/>
                <a:cs typeface="Arial"/>
              </a:rPr>
              <a:t>sometimes</a:t>
            </a:r>
            <a:endParaRPr sz="2397">
              <a:latin typeface="Arial"/>
              <a:cs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2" name="Rectangle 21">
            <a:extLst>
              <a:ext uri="{FF2B5EF4-FFF2-40B4-BE49-F238E27FC236}">
                <a16:creationId xmlns:a16="http://schemas.microsoft.com/office/drawing/2014/main" id="{3EAA282C-D6AD-4614-A9F7-E9D8CDB6B8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Fire engine in front of the station">
            <a:extLst>
              <a:ext uri="{FF2B5EF4-FFF2-40B4-BE49-F238E27FC236}">
                <a16:creationId xmlns:a16="http://schemas.microsoft.com/office/drawing/2014/main" id="{AF18BFFD-23B3-F1FC-0258-0CFFAFE5218D}"/>
              </a:ext>
            </a:extLst>
          </p:cNvPr>
          <p:cNvPicPr>
            <a:picLocks noChangeAspect="1"/>
          </p:cNvPicPr>
          <p:nvPr/>
        </p:nvPicPr>
        <p:blipFill rotWithShape="1">
          <a:blip r:embed="rId2"/>
          <a:srcRect t="13874" b="2171"/>
          <a:stretch/>
        </p:blipFill>
        <p:spPr>
          <a:xfrm>
            <a:off x="20" y="10"/>
            <a:ext cx="12191980" cy="6857990"/>
          </a:xfrm>
          <a:prstGeom prst="rect">
            <a:avLst/>
          </a:prstGeom>
        </p:spPr>
      </p:pic>
      <p:sp>
        <p:nvSpPr>
          <p:cNvPr id="24" name="Rectangle 23">
            <a:extLst>
              <a:ext uri="{FF2B5EF4-FFF2-40B4-BE49-F238E27FC236}">
                <a16:creationId xmlns:a16="http://schemas.microsoft.com/office/drawing/2014/main" id="{85349CB8-0027-49D3-B09C-B3097EB0E4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49100"/>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C321B7-FEA8-2D39-6AF4-783D993E3D2C}"/>
              </a:ext>
            </a:extLst>
          </p:cNvPr>
          <p:cNvSpPr>
            <a:spLocks noGrp="1"/>
          </p:cNvSpPr>
          <p:nvPr>
            <p:ph type="title"/>
          </p:nvPr>
        </p:nvSpPr>
        <p:spPr>
          <a:xfrm>
            <a:off x="848436" y="5284380"/>
            <a:ext cx="10495128" cy="775225"/>
          </a:xfrm>
        </p:spPr>
        <p:txBody>
          <a:bodyPr vert="horz" lIns="91440" tIns="45720" rIns="91440" bIns="45720" rtlCol="0" anchor="ctr">
            <a:normAutofit/>
          </a:bodyPr>
          <a:lstStyle/>
          <a:p>
            <a:pPr algn="ctr"/>
            <a:r>
              <a:rPr lang="en-US" sz="4000" i="1" kern="1200" cap="all" baseline="0">
                <a:solidFill>
                  <a:schemeClr val="tx2"/>
                </a:solidFill>
                <a:latin typeface="+mj-lt"/>
                <a:ea typeface="+mj-ea"/>
                <a:cs typeface="+mj-cs"/>
              </a:rPr>
              <a:t>Command Pattern</a:t>
            </a:r>
          </a:p>
        </p:txBody>
      </p:sp>
      <p:cxnSp>
        <p:nvCxnSpPr>
          <p:cNvPr id="26" name="Straight Connector 25">
            <a:extLst>
              <a:ext uri="{FF2B5EF4-FFF2-40B4-BE49-F238E27FC236}">
                <a16:creationId xmlns:a16="http://schemas.microsoft.com/office/drawing/2014/main" id="{C4A330F7-C135-4887-BEB7-715897211F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4849100"/>
            <a:ext cx="3309581" cy="5281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B4BC022-2321-4FF2-BB92-B4B3F486CF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864221" y="4849100"/>
            <a:ext cx="3327780" cy="5281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6E8991A-3FA3-406E-92A6-7021C64B8B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0990" y="4849100"/>
            <a:ext cx="2648592"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4486EB5-0FC0-4694-8A6B-5084CCDFFA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95230" y="5834655"/>
            <a:ext cx="4296771" cy="102334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02A2150-2605-46B8-9C26-A96C0BB01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283588" y="4849100"/>
            <a:ext cx="1460311"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1972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1077" y="529742"/>
            <a:ext cx="9792785" cy="694186"/>
          </a:xfrm>
          <a:prstGeom prst="rect">
            <a:avLst/>
          </a:prstGeom>
        </p:spPr>
        <p:txBody>
          <a:bodyPr vert="horz" wrap="square" lIns="0" tIns="16912" rIns="0" bIns="0" rtlCol="0" anchor="ctr">
            <a:spAutoFit/>
          </a:bodyPr>
          <a:lstStyle/>
          <a:p>
            <a:pPr marL="16913">
              <a:lnSpc>
                <a:spcPct val="100000"/>
              </a:lnSpc>
              <a:spcBef>
                <a:spcPts val="133"/>
              </a:spcBef>
            </a:pPr>
            <a:r>
              <a:rPr spc="-13" dirty="0"/>
              <a:t>Command</a:t>
            </a:r>
          </a:p>
        </p:txBody>
      </p:sp>
      <p:sp>
        <p:nvSpPr>
          <p:cNvPr id="3" name="object 3"/>
          <p:cNvSpPr txBox="1"/>
          <p:nvPr/>
        </p:nvSpPr>
        <p:spPr>
          <a:xfrm>
            <a:off x="922582"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98238" y="1652383"/>
            <a:ext cx="5148150" cy="1492609"/>
          </a:xfrm>
          <a:prstGeom prst="rect">
            <a:avLst/>
          </a:prstGeom>
        </p:spPr>
        <p:txBody>
          <a:bodyPr vert="horz" wrap="square" lIns="0" tIns="16912" rIns="0" bIns="0" rtlCol="0">
            <a:spAutoFit/>
          </a:bodyPr>
          <a:lstStyle/>
          <a:p>
            <a:pPr marL="16913" marR="6765">
              <a:spcBef>
                <a:spcPts val="133"/>
              </a:spcBef>
            </a:pPr>
            <a:r>
              <a:rPr sz="2397" dirty="0">
                <a:latin typeface="Arial"/>
                <a:cs typeface="Arial"/>
              </a:rPr>
              <a:t>The</a:t>
            </a:r>
            <a:r>
              <a:rPr sz="2397" spc="-60" dirty="0">
                <a:latin typeface="Arial"/>
                <a:cs typeface="Arial"/>
              </a:rPr>
              <a:t> </a:t>
            </a:r>
            <a:r>
              <a:rPr sz="2397" b="1" dirty="0">
                <a:latin typeface="Arial"/>
                <a:cs typeface="Arial"/>
              </a:rPr>
              <a:t>command</a:t>
            </a:r>
            <a:r>
              <a:rPr sz="2397" b="1" spc="-60" dirty="0">
                <a:latin typeface="Arial"/>
                <a:cs typeface="Arial"/>
              </a:rPr>
              <a:t> </a:t>
            </a:r>
            <a:r>
              <a:rPr sz="2397" b="1" dirty="0">
                <a:latin typeface="Arial"/>
                <a:cs typeface="Arial"/>
              </a:rPr>
              <a:t>pattern</a:t>
            </a:r>
            <a:r>
              <a:rPr sz="2397" dirty="0">
                <a:latin typeface="Arial"/>
                <a:cs typeface="Arial"/>
              </a:rPr>
              <a:t>,</a:t>
            </a:r>
            <a:r>
              <a:rPr sz="2397" spc="-53" dirty="0">
                <a:latin typeface="Arial"/>
                <a:cs typeface="Arial"/>
              </a:rPr>
              <a:t> </a:t>
            </a:r>
            <a:r>
              <a:rPr sz="2397" dirty="0">
                <a:latin typeface="Arial"/>
                <a:cs typeface="Arial"/>
              </a:rPr>
              <a:t>also</a:t>
            </a:r>
            <a:r>
              <a:rPr sz="2397" spc="-60" dirty="0">
                <a:latin typeface="Arial"/>
                <a:cs typeface="Arial"/>
              </a:rPr>
              <a:t> </a:t>
            </a:r>
            <a:r>
              <a:rPr sz="2397" spc="-13" dirty="0">
                <a:latin typeface="Arial"/>
                <a:cs typeface="Arial"/>
              </a:rPr>
              <a:t>called </a:t>
            </a:r>
            <a:r>
              <a:rPr sz="2397" dirty="0">
                <a:latin typeface="Arial"/>
                <a:cs typeface="Arial"/>
              </a:rPr>
              <a:t>the</a:t>
            </a:r>
            <a:r>
              <a:rPr sz="2397" spc="-53" dirty="0">
                <a:latin typeface="Arial"/>
                <a:cs typeface="Arial"/>
              </a:rPr>
              <a:t> </a:t>
            </a:r>
            <a:r>
              <a:rPr sz="2397" b="1" dirty="0">
                <a:latin typeface="Arial"/>
                <a:cs typeface="Arial"/>
              </a:rPr>
              <a:t>action</a:t>
            </a:r>
            <a:r>
              <a:rPr sz="2397" b="1" spc="-33" dirty="0">
                <a:latin typeface="Arial"/>
                <a:cs typeface="Arial"/>
              </a:rPr>
              <a:t> </a:t>
            </a:r>
            <a:r>
              <a:rPr sz="2397" dirty="0">
                <a:latin typeface="Arial"/>
                <a:cs typeface="Arial"/>
              </a:rPr>
              <a:t>or</a:t>
            </a:r>
            <a:r>
              <a:rPr sz="2397" spc="-47" dirty="0">
                <a:latin typeface="Arial"/>
                <a:cs typeface="Arial"/>
              </a:rPr>
              <a:t> </a:t>
            </a:r>
            <a:r>
              <a:rPr sz="2397" b="1" dirty="0">
                <a:latin typeface="Arial"/>
                <a:cs typeface="Arial"/>
              </a:rPr>
              <a:t>transaction</a:t>
            </a:r>
            <a:r>
              <a:rPr sz="2397" b="1" spc="-47" dirty="0">
                <a:latin typeface="Arial"/>
                <a:cs typeface="Arial"/>
              </a:rPr>
              <a:t> </a:t>
            </a:r>
            <a:r>
              <a:rPr sz="2397" b="1" spc="-13" dirty="0">
                <a:latin typeface="Arial"/>
                <a:cs typeface="Arial"/>
              </a:rPr>
              <a:t>pattern</a:t>
            </a:r>
            <a:r>
              <a:rPr sz="2397" spc="-13" dirty="0">
                <a:latin typeface="Arial"/>
                <a:cs typeface="Arial"/>
              </a:rPr>
              <a:t>, </a:t>
            </a:r>
            <a:r>
              <a:rPr sz="2397" dirty="0">
                <a:latin typeface="Arial"/>
                <a:cs typeface="Arial"/>
              </a:rPr>
              <a:t>encapsulates</a:t>
            </a:r>
            <a:r>
              <a:rPr sz="2397" spc="-40" dirty="0">
                <a:latin typeface="Arial"/>
                <a:cs typeface="Arial"/>
              </a:rPr>
              <a:t> </a:t>
            </a:r>
            <a:r>
              <a:rPr sz="2397" dirty="0">
                <a:latin typeface="Arial"/>
                <a:cs typeface="Arial"/>
              </a:rPr>
              <a:t>a</a:t>
            </a:r>
            <a:r>
              <a:rPr sz="2397" spc="-40" dirty="0">
                <a:latin typeface="Arial"/>
                <a:cs typeface="Arial"/>
              </a:rPr>
              <a:t> </a:t>
            </a:r>
            <a:r>
              <a:rPr sz="2397" dirty="0">
                <a:latin typeface="Arial"/>
                <a:cs typeface="Arial"/>
              </a:rPr>
              <a:t>request</a:t>
            </a:r>
            <a:r>
              <a:rPr sz="2397" spc="-33" dirty="0">
                <a:latin typeface="Arial"/>
                <a:cs typeface="Arial"/>
              </a:rPr>
              <a:t> </a:t>
            </a:r>
            <a:r>
              <a:rPr sz="2397" dirty="0">
                <a:latin typeface="Arial"/>
                <a:cs typeface="Arial"/>
              </a:rPr>
              <a:t>into</a:t>
            </a:r>
            <a:r>
              <a:rPr sz="2397" spc="-40" dirty="0">
                <a:latin typeface="Arial"/>
                <a:cs typeface="Arial"/>
              </a:rPr>
              <a:t> </a:t>
            </a:r>
            <a:r>
              <a:rPr sz="2397" dirty="0">
                <a:latin typeface="Arial"/>
                <a:cs typeface="Arial"/>
              </a:rPr>
              <a:t>an</a:t>
            </a:r>
            <a:r>
              <a:rPr sz="2397" spc="-33" dirty="0">
                <a:latin typeface="Arial"/>
                <a:cs typeface="Arial"/>
              </a:rPr>
              <a:t> </a:t>
            </a:r>
            <a:r>
              <a:rPr sz="2397" spc="-13" dirty="0">
                <a:latin typeface="Arial"/>
                <a:cs typeface="Arial"/>
              </a:rPr>
              <a:t>object, </a:t>
            </a:r>
            <a:r>
              <a:rPr sz="2397" dirty="0">
                <a:latin typeface="Arial"/>
                <a:cs typeface="Arial"/>
              </a:rPr>
              <a:t>allowing</a:t>
            </a:r>
            <a:r>
              <a:rPr sz="2397" spc="-27" dirty="0">
                <a:latin typeface="Arial"/>
                <a:cs typeface="Arial"/>
              </a:rPr>
              <a:t> </a:t>
            </a:r>
            <a:r>
              <a:rPr sz="2397" dirty="0">
                <a:latin typeface="Arial"/>
                <a:cs typeface="Arial"/>
              </a:rPr>
              <a:t>for</a:t>
            </a:r>
            <a:r>
              <a:rPr sz="2397" spc="-40" dirty="0">
                <a:latin typeface="Arial"/>
                <a:cs typeface="Arial"/>
              </a:rPr>
              <a:t> </a:t>
            </a:r>
            <a:r>
              <a:rPr sz="2397" dirty="0">
                <a:latin typeface="Arial"/>
                <a:cs typeface="Arial"/>
              </a:rPr>
              <a:t>requests</a:t>
            </a:r>
            <a:r>
              <a:rPr sz="2397" spc="-40" dirty="0">
                <a:latin typeface="Arial"/>
                <a:cs typeface="Arial"/>
              </a:rPr>
              <a:t> </a:t>
            </a:r>
            <a:r>
              <a:rPr sz="2397" dirty="0">
                <a:latin typeface="Arial"/>
                <a:cs typeface="Arial"/>
              </a:rPr>
              <a:t>to</a:t>
            </a:r>
            <a:r>
              <a:rPr sz="2397" spc="-33" dirty="0">
                <a:latin typeface="Arial"/>
                <a:cs typeface="Arial"/>
              </a:rPr>
              <a:t> be</a:t>
            </a:r>
            <a:endParaRPr sz="2397">
              <a:latin typeface="Arial"/>
              <a:cs typeface="Arial"/>
            </a:endParaRPr>
          </a:p>
        </p:txBody>
      </p:sp>
      <p:sp>
        <p:nvSpPr>
          <p:cNvPr id="5" name="object 5"/>
          <p:cNvSpPr txBox="1"/>
          <p:nvPr/>
        </p:nvSpPr>
        <p:spPr>
          <a:xfrm>
            <a:off x="1199674" y="3275674"/>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6" name="object 6"/>
          <p:cNvSpPr txBox="1"/>
          <p:nvPr/>
        </p:nvSpPr>
        <p:spPr>
          <a:xfrm>
            <a:off x="1485885" y="3112198"/>
            <a:ext cx="4037003" cy="1328013"/>
          </a:xfrm>
          <a:prstGeom prst="rect">
            <a:avLst/>
          </a:prstGeom>
        </p:spPr>
        <p:txBody>
          <a:bodyPr vert="horz" wrap="square" lIns="0" tIns="16912" rIns="0" bIns="0" rtlCol="0">
            <a:spAutoFit/>
          </a:bodyPr>
          <a:lstStyle/>
          <a:p>
            <a:pPr marL="16913" marR="6765">
              <a:lnSpc>
                <a:spcPct val="119400"/>
              </a:lnSpc>
              <a:spcBef>
                <a:spcPts val="133"/>
              </a:spcBef>
            </a:pPr>
            <a:r>
              <a:rPr sz="2397" dirty="0">
                <a:latin typeface="Arial"/>
                <a:cs typeface="Arial"/>
              </a:rPr>
              <a:t>passed</a:t>
            </a:r>
            <a:r>
              <a:rPr sz="2397" spc="-53" dirty="0">
                <a:latin typeface="Arial"/>
                <a:cs typeface="Arial"/>
              </a:rPr>
              <a:t> </a:t>
            </a:r>
            <a:r>
              <a:rPr sz="2397" dirty="0">
                <a:latin typeface="Arial"/>
                <a:cs typeface="Arial"/>
              </a:rPr>
              <a:t>as</a:t>
            </a:r>
            <a:r>
              <a:rPr sz="2397" spc="-40" dirty="0">
                <a:latin typeface="Arial"/>
                <a:cs typeface="Arial"/>
              </a:rPr>
              <a:t> </a:t>
            </a:r>
            <a:r>
              <a:rPr sz="2397" dirty="0">
                <a:latin typeface="Arial"/>
                <a:cs typeface="Arial"/>
              </a:rPr>
              <a:t>method</a:t>
            </a:r>
            <a:r>
              <a:rPr sz="2397" spc="-33" dirty="0">
                <a:latin typeface="Arial"/>
                <a:cs typeface="Arial"/>
              </a:rPr>
              <a:t> </a:t>
            </a:r>
            <a:r>
              <a:rPr sz="2397" spc="-13" dirty="0">
                <a:latin typeface="Arial"/>
                <a:cs typeface="Arial"/>
              </a:rPr>
              <a:t>arguments </a:t>
            </a:r>
            <a:r>
              <a:rPr sz="2397" dirty="0">
                <a:latin typeface="Arial"/>
                <a:cs typeface="Arial"/>
              </a:rPr>
              <a:t>delayed</a:t>
            </a:r>
            <a:r>
              <a:rPr sz="2397" spc="-60" dirty="0">
                <a:latin typeface="Arial"/>
                <a:cs typeface="Arial"/>
              </a:rPr>
              <a:t> </a:t>
            </a:r>
            <a:r>
              <a:rPr sz="2397" dirty="0">
                <a:latin typeface="Arial"/>
                <a:cs typeface="Arial"/>
              </a:rPr>
              <a:t>or</a:t>
            </a:r>
            <a:r>
              <a:rPr sz="2397" spc="-13" dirty="0">
                <a:latin typeface="Arial"/>
                <a:cs typeface="Arial"/>
              </a:rPr>
              <a:t> queued</a:t>
            </a:r>
            <a:endParaRPr sz="2397" dirty="0">
              <a:latin typeface="Arial"/>
              <a:cs typeface="Arial"/>
            </a:endParaRPr>
          </a:p>
          <a:p>
            <a:pPr marL="16913">
              <a:spcBef>
                <a:spcPts val="539"/>
              </a:spcBef>
            </a:pPr>
            <a:r>
              <a:rPr sz="2397" dirty="0">
                <a:latin typeface="Arial"/>
                <a:cs typeface="Arial"/>
              </a:rPr>
              <a:t>undone</a:t>
            </a:r>
            <a:r>
              <a:rPr sz="2397" spc="-33" dirty="0">
                <a:latin typeface="Arial"/>
                <a:cs typeface="Arial"/>
              </a:rPr>
              <a:t> </a:t>
            </a:r>
            <a:r>
              <a:rPr sz="2397" dirty="0">
                <a:latin typeface="Arial"/>
                <a:cs typeface="Arial"/>
              </a:rPr>
              <a:t>at</a:t>
            </a:r>
            <a:r>
              <a:rPr sz="2397" spc="-13" dirty="0">
                <a:latin typeface="Arial"/>
                <a:cs typeface="Arial"/>
              </a:rPr>
              <a:t> </a:t>
            </a:r>
            <a:r>
              <a:rPr sz="2397" dirty="0">
                <a:latin typeface="Arial"/>
                <a:cs typeface="Arial"/>
              </a:rPr>
              <a:t>a</a:t>
            </a:r>
            <a:r>
              <a:rPr sz="2397" spc="-27" dirty="0">
                <a:latin typeface="Arial"/>
                <a:cs typeface="Arial"/>
              </a:rPr>
              <a:t> </a:t>
            </a:r>
            <a:r>
              <a:rPr sz="2397" dirty="0">
                <a:latin typeface="Arial"/>
                <a:cs typeface="Arial"/>
              </a:rPr>
              <a:t>later</a:t>
            </a:r>
            <a:r>
              <a:rPr sz="2397" spc="-27" dirty="0">
                <a:latin typeface="Arial"/>
                <a:cs typeface="Arial"/>
              </a:rPr>
              <a:t> point</a:t>
            </a:r>
            <a:endParaRPr sz="2397" dirty="0">
              <a:latin typeface="Arial"/>
              <a:cs typeface="Arial"/>
            </a:endParaRPr>
          </a:p>
        </p:txBody>
      </p:sp>
      <p:sp>
        <p:nvSpPr>
          <p:cNvPr id="7" name="object 7"/>
          <p:cNvSpPr txBox="1"/>
          <p:nvPr/>
        </p:nvSpPr>
        <p:spPr>
          <a:xfrm>
            <a:off x="1199674" y="371049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8" name="object 8"/>
          <p:cNvSpPr txBox="1"/>
          <p:nvPr/>
        </p:nvSpPr>
        <p:spPr>
          <a:xfrm>
            <a:off x="1199674" y="4145312"/>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pic>
        <p:nvPicPr>
          <p:cNvPr id="9" name="object 9"/>
          <p:cNvPicPr/>
          <p:nvPr/>
        </p:nvPicPr>
        <p:blipFill>
          <a:blip r:embed="rId2" cstate="print"/>
          <a:stretch>
            <a:fillRect/>
          </a:stretch>
        </p:blipFill>
        <p:spPr>
          <a:xfrm>
            <a:off x="5089235" y="478929"/>
            <a:ext cx="6933683" cy="4072095"/>
          </a:xfrm>
          <a:prstGeom prst="rect">
            <a:avLst/>
          </a:prstGeom>
        </p:spPr>
      </p:pic>
      <p:sp>
        <p:nvSpPr>
          <p:cNvPr id="10" name="object 10"/>
          <p:cNvSpPr txBox="1">
            <a:spLocks noGrp="1"/>
          </p:cNvSpPr>
          <p:nvPr>
            <p:ph type="sldNum" sz="quarter" idx="7"/>
          </p:nvPr>
        </p:nvSpPr>
        <p:spPr>
          <a:xfrm>
            <a:off x="8691905" y="4730659"/>
            <a:ext cx="315721" cy="208914"/>
          </a:xfrm>
          <a:prstGeom prst="rect">
            <a:avLst/>
          </a:prstGeom>
        </p:spPr>
        <p:txBody>
          <a:bodyPr vert="horz" wrap="square" lIns="0" tIns="0" rIns="0" bIns="0" rtlCol="0">
            <a:spAutoFit/>
          </a:bodyPr>
          <a:lstStyle>
            <a:defPPr>
              <a:defRPr kern="0"/>
            </a:defPPr>
            <a:lvl1pPr>
              <a:defRPr sz="1300" b="0" i="0">
                <a:solidFill>
                  <a:schemeClr val="tx1"/>
                </a:solidFill>
                <a:latin typeface="Times New Roman"/>
                <a:cs typeface="Times New Roman"/>
              </a:defRPr>
            </a:lvl1pPr>
          </a:lstStyle>
          <a:p>
            <a:pPr marL="50738">
              <a:lnSpc>
                <a:spcPts val="2024"/>
              </a:lnSpc>
            </a:pPr>
            <a:fld id="{81D60167-4931-47E6-BA6A-407CBD079E47}" type="slidenum">
              <a:rPr lang="en-ZA" spc="-50" smtClean="0"/>
              <a:pPr marL="181610">
                <a:lnSpc>
                  <a:spcPts val="1520"/>
                </a:lnSpc>
              </a:pPr>
              <a:t>17</a:t>
            </a:fld>
            <a:endParaRPr spc="-33"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2582" y="588453"/>
            <a:ext cx="9285557" cy="694186"/>
          </a:xfrm>
          <a:prstGeom prst="rect">
            <a:avLst/>
          </a:prstGeom>
        </p:spPr>
        <p:txBody>
          <a:bodyPr vert="horz" wrap="square" lIns="0" tIns="16912" rIns="0" bIns="0" rtlCol="0" anchor="ctr">
            <a:spAutoFit/>
          </a:bodyPr>
          <a:lstStyle/>
          <a:p>
            <a:pPr marL="16913">
              <a:lnSpc>
                <a:spcPct val="100000"/>
              </a:lnSpc>
              <a:spcBef>
                <a:spcPts val="133"/>
              </a:spcBef>
            </a:pPr>
            <a:r>
              <a:rPr spc="-13" dirty="0"/>
              <a:t>Command</a:t>
            </a:r>
          </a:p>
        </p:txBody>
      </p:sp>
      <p:sp>
        <p:nvSpPr>
          <p:cNvPr id="3" name="object 3"/>
          <p:cNvSpPr txBox="1"/>
          <p:nvPr/>
        </p:nvSpPr>
        <p:spPr>
          <a:xfrm>
            <a:off x="922582"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98238" y="1652383"/>
            <a:ext cx="5438200" cy="754843"/>
          </a:xfrm>
          <a:prstGeom prst="rect">
            <a:avLst/>
          </a:prstGeom>
        </p:spPr>
        <p:txBody>
          <a:bodyPr vert="horz" wrap="square" lIns="0" tIns="16912" rIns="0" bIns="0" rtlCol="0">
            <a:spAutoFit/>
          </a:bodyPr>
          <a:lstStyle/>
          <a:p>
            <a:pPr marL="16913" marR="6765">
              <a:spcBef>
                <a:spcPts val="133"/>
              </a:spcBef>
            </a:pPr>
            <a:r>
              <a:rPr sz="2397" dirty="0">
                <a:latin typeface="Arial"/>
                <a:cs typeface="Arial"/>
              </a:rPr>
              <a:t>Motivation:</a:t>
            </a:r>
            <a:r>
              <a:rPr sz="2397" spc="-33" dirty="0">
                <a:latin typeface="Arial"/>
                <a:cs typeface="Arial"/>
              </a:rPr>
              <a:t> </a:t>
            </a:r>
            <a:r>
              <a:rPr sz="2397" dirty="0">
                <a:latin typeface="Arial"/>
                <a:cs typeface="Arial"/>
              </a:rPr>
              <a:t>you</a:t>
            </a:r>
            <a:r>
              <a:rPr sz="2397" spc="-40" dirty="0">
                <a:latin typeface="Arial"/>
                <a:cs typeface="Arial"/>
              </a:rPr>
              <a:t> </a:t>
            </a:r>
            <a:r>
              <a:rPr sz="2397" dirty="0">
                <a:latin typeface="Arial"/>
                <a:cs typeface="Arial"/>
              </a:rPr>
              <a:t>are</a:t>
            </a:r>
            <a:r>
              <a:rPr sz="2397" spc="-53" dirty="0">
                <a:latin typeface="Arial"/>
                <a:cs typeface="Arial"/>
              </a:rPr>
              <a:t> </a:t>
            </a:r>
            <a:r>
              <a:rPr sz="2397" dirty="0">
                <a:latin typeface="Arial"/>
                <a:cs typeface="Arial"/>
              </a:rPr>
              <a:t>creating</a:t>
            </a:r>
            <a:r>
              <a:rPr sz="2397" spc="-40" dirty="0">
                <a:latin typeface="Arial"/>
                <a:cs typeface="Arial"/>
              </a:rPr>
              <a:t> </a:t>
            </a:r>
            <a:r>
              <a:rPr sz="2397" dirty="0">
                <a:latin typeface="Arial"/>
                <a:cs typeface="Arial"/>
              </a:rPr>
              <a:t>a</a:t>
            </a:r>
            <a:r>
              <a:rPr sz="2397" spc="-40" dirty="0">
                <a:latin typeface="Arial"/>
                <a:cs typeface="Arial"/>
              </a:rPr>
              <a:t> </a:t>
            </a:r>
            <a:r>
              <a:rPr sz="2397" dirty="0">
                <a:latin typeface="Arial"/>
                <a:cs typeface="Arial"/>
              </a:rPr>
              <a:t>text</a:t>
            </a:r>
            <a:r>
              <a:rPr sz="2397" spc="-27" dirty="0">
                <a:latin typeface="Arial"/>
                <a:cs typeface="Arial"/>
              </a:rPr>
              <a:t> </a:t>
            </a:r>
            <a:r>
              <a:rPr sz="2397" spc="-13" dirty="0">
                <a:latin typeface="Arial"/>
                <a:cs typeface="Arial"/>
              </a:rPr>
              <a:t>editor application</a:t>
            </a:r>
            <a:endParaRPr sz="2397">
              <a:latin typeface="Arial"/>
              <a:cs typeface="Arial"/>
            </a:endParaRPr>
          </a:p>
        </p:txBody>
      </p:sp>
      <p:sp>
        <p:nvSpPr>
          <p:cNvPr id="5" name="object 5"/>
          <p:cNvSpPr txBox="1"/>
          <p:nvPr/>
        </p:nvSpPr>
        <p:spPr>
          <a:xfrm>
            <a:off x="1199674" y="2545056"/>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6" name="object 6"/>
          <p:cNvSpPr txBox="1"/>
          <p:nvPr/>
        </p:nvSpPr>
        <p:spPr>
          <a:xfrm>
            <a:off x="1485885" y="2452528"/>
            <a:ext cx="5702034" cy="1492609"/>
          </a:xfrm>
          <a:prstGeom prst="rect">
            <a:avLst/>
          </a:prstGeom>
        </p:spPr>
        <p:txBody>
          <a:bodyPr vert="horz" wrap="square" lIns="0" tIns="16912" rIns="0" bIns="0" rtlCol="0">
            <a:spAutoFit/>
          </a:bodyPr>
          <a:lstStyle/>
          <a:p>
            <a:pPr marL="16913" marR="6765">
              <a:spcBef>
                <a:spcPts val="133"/>
              </a:spcBef>
            </a:pPr>
            <a:r>
              <a:rPr sz="2397" spc="-40" dirty="0">
                <a:latin typeface="Arial"/>
                <a:cs typeface="Arial"/>
              </a:rPr>
              <a:t>You</a:t>
            </a:r>
            <a:r>
              <a:rPr sz="2397" spc="-47" dirty="0">
                <a:latin typeface="Arial"/>
                <a:cs typeface="Arial"/>
              </a:rPr>
              <a:t> </a:t>
            </a:r>
            <a:r>
              <a:rPr sz="2397" dirty="0">
                <a:latin typeface="Arial"/>
                <a:cs typeface="Arial"/>
              </a:rPr>
              <a:t>create</a:t>
            </a:r>
            <a:r>
              <a:rPr sz="2397" spc="-47" dirty="0">
                <a:latin typeface="Arial"/>
                <a:cs typeface="Arial"/>
              </a:rPr>
              <a:t> </a:t>
            </a:r>
            <a:r>
              <a:rPr sz="2397" dirty="0">
                <a:latin typeface="Arial"/>
                <a:cs typeface="Arial"/>
              </a:rPr>
              <a:t>a</a:t>
            </a:r>
            <a:r>
              <a:rPr sz="2397" spc="-40" dirty="0">
                <a:latin typeface="Arial"/>
                <a:cs typeface="Arial"/>
              </a:rPr>
              <a:t> </a:t>
            </a:r>
            <a:r>
              <a:rPr sz="2397" dirty="0">
                <a:latin typeface="Arial"/>
                <a:cs typeface="Arial"/>
              </a:rPr>
              <a:t>Button</a:t>
            </a:r>
            <a:r>
              <a:rPr sz="2397" spc="-47" dirty="0">
                <a:latin typeface="Arial"/>
                <a:cs typeface="Arial"/>
              </a:rPr>
              <a:t> </a:t>
            </a:r>
            <a:r>
              <a:rPr sz="2397" dirty="0">
                <a:latin typeface="Arial"/>
                <a:cs typeface="Arial"/>
              </a:rPr>
              <a:t>class</a:t>
            </a:r>
            <a:r>
              <a:rPr sz="2397" spc="-47" dirty="0">
                <a:latin typeface="Arial"/>
                <a:cs typeface="Arial"/>
              </a:rPr>
              <a:t> </a:t>
            </a:r>
            <a:r>
              <a:rPr sz="2397" dirty="0">
                <a:latin typeface="Arial"/>
                <a:cs typeface="Arial"/>
              </a:rPr>
              <a:t>for</a:t>
            </a:r>
            <a:r>
              <a:rPr sz="2397" spc="-47" dirty="0">
                <a:latin typeface="Arial"/>
                <a:cs typeface="Arial"/>
              </a:rPr>
              <a:t> </a:t>
            </a:r>
            <a:r>
              <a:rPr sz="2397" dirty="0">
                <a:latin typeface="Arial"/>
                <a:cs typeface="Arial"/>
              </a:rPr>
              <a:t>buttons</a:t>
            </a:r>
            <a:r>
              <a:rPr sz="2397" spc="-40" dirty="0">
                <a:latin typeface="Arial"/>
                <a:cs typeface="Arial"/>
              </a:rPr>
              <a:t> </a:t>
            </a:r>
            <a:r>
              <a:rPr sz="2397" spc="-27" dirty="0">
                <a:latin typeface="Arial"/>
                <a:cs typeface="Arial"/>
              </a:rPr>
              <a:t>that </a:t>
            </a:r>
            <a:r>
              <a:rPr sz="2397" dirty="0">
                <a:latin typeface="Arial"/>
                <a:cs typeface="Arial"/>
              </a:rPr>
              <a:t>perform</a:t>
            </a:r>
            <a:r>
              <a:rPr sz="2397" spc="-47" dirty="0">
                <a:latin typeface="Arial"/>
                <a:cs typeface="Arial"/>
              </a:rPr>
              <a:t> </a:t>
            </a:r>
            <a:r>
              <a:rPr sz="2397" dirty="0">
                <a:latin typeface="Arial"/>
                <a:cs typeface="Arial"/>
              </a:rPr>
              <a:t>various</a:t>
            </a:r>
            <a:r>
              <a:rPr sz="2397" spc="-53" dirty="0">
                <a:latin typeface="Arial"/>
                <a:cs typeface="Arial"/>
              </a:rPr>
              <a:t> </a:t>
            </a:r>
            <a:r>
              <a:rPr sz="2397" dirty="0">
                <a:latin typeface="Arial"/>
                <a:cs typeface="Arial"/>
              </a:rPr>
              <a:t>different</a:t>
            </a:r>
            <a:r>
              <a:rPr sz="2397" spc="-47" dirty="0">
                <a:latin typeface="Arial"/>
                <a:cs typeface="Arial"/>
              </a:rPr>
              <a:t> </a:t>
            </a:r>
            <a:r>
              <a:rPr sz="2397" dirty="0">
                <a:latin typeface="Arial"/>
                <a:cs typeface="Arial"/>
              </a:rPr>
              <a:t>tasks</a:t>
            </a:r>
            <a:r>
              <a:rPr sz="2397" spc="-53" dirty="0">
                <a:latin typeface="Arial"/>
                <a:cs typeface="Arial"/>
              </a:rPr>
              <a:t> </a:t>
            </a:r>
            <a:r>
              <a:rPr sz="2397" dirty="0">
                <a:latin typeface="Arial"/>
                <a:cs typeface="Arial"/>
              </a:rPr>
              <a:t>and</a:t>
            </a:r>
            <a:r>
              <a:rPr sz="2397" spc="-60" dirty="0">
                <a:latin typeface="Arial"/>
                <a:cs typeface="Arial"/>
              </a:rPr>
              <a:t> </a:t>
            </a:r>
            <a:r>
              <a:rPr sz="2397" dirty="0">
                <a:latin typeface="Arial"/>
                <a:cs typeface="Arial"/>
              </a:rPr>
              <a:t>can</a:t>
            </a:r>
            <a:r>
              <a:rPr sz="2397" spc="-53" dirty="0">
                <a:latin typeface="Arial"/>
                <a:cs typeface="Arial"/>
              </a:rPr>
              <a:t> </a:t>
            </a:r>
            <a:r>
              <a:rPr sz="2397" spc="-33" dirty="0">
                <a:latin typeface="Arial"/>
                <a:cs typeface="Arial"/>
              </a:rPr>
              <a:t>be </a:t>
            </a:r>
            <a:r>
              <a:rPr sz="2397" dirty="0">
                <a:latin typeface="Arial"/>
                <a:cs typeface="Arial"/>
              </a:rPr>
              <a:t>located</a:t>
            </a:r>
            <a:r>
              <a:rPr sz="2397" spc="-33" dirty="0">
                <a:latin typeface="Arial"/>
                <a:cs typeface="Arial"/>
              </a:rPr>
              <a:t> </a:t>
            </a:r>
            <a:r>
              <a:rPr sz="2397" dirty="0">
                <a:latin typeface="Arial"/>
                <a:cs typeface="Arial"/>
              </a:rPr>
              <a:t>in</a:t>
            </a:r>
            <a:r>
              <a:rPr sz="2397" spc="-40" dirty="0">
                <a:latin typeface="Arial"/>
                <a:cs typeface="Arial"/>
              </a:rPr>
              <a:t> </a:t>
            </a:r>
            <a:r>
              <a:rPr sz="2397" dirty="0">
                <a:latin typeface="Arial"/>
                <a:cs typeface="Arial"/>
              </a:rPr>
              <a:t>the</a:t>
            </a:r>
            <a:r>
              <a:rPr sz="2397" spc="-33" dirty="0">
                <a:latin typeface="Arial"/>
                <a:cs typeface="Arial"/>
              </a:rPr>
              <a:t> </a:t>
            </a:r>
            <a:r>
              <a:rPr sz="2397" dirty="0">
                <a:latin typeface="Arial"/>
                <a:cs typeface="Arial"/>
              </a:rPr>
              <a:t>tool</a:t>
            </a:r>
            <a:r>
              <a:rPr sz="2397" spc="-27" dirty="0">
                <a:latin typeface="Arial"/>
                <a:cs typeface="Arial"/>
              </a:rPr>
              <a:t> </a:t>
            </a:r>
            <a:r>
              <a:rPr sz="2397" dirty="0">
                <a:latin typeface="Arial"/>
                <a:cs typeface="Arial"/>
              </a:rPr>
              <a:t>bar</a:t>
            </a:r>
            <a:r>
              <a:rPr sz="2397" spc="-13" dirty="0">
                <a:latin typeface="Arial"/>
                <a:cs typeface="Arial"/>
              </a:rPr>
              <a:t> </a:t>
            </a:r>
            <a:r>
              <a:rPr sz="2397" dirty="0">
                <a:latin typeface="Arial"/>
                <a:cs typeface="Arial"/>
              </a:rPr>
              <a:t>or</a:t>
            </a:r>
            <a:r>
              <a:rPr sz="2397" spc="-20" dirty="0">
                <a:latin typeface="Arial"/>
                <a:cs typeface="Arial"/>
              </a:rPr>
              <a:t> </a:t>
            </a:r>
            <a:r>
              <a:rPr sz="2397" dirty="0">
                <a:latin typeface="Arial"/>
                <a:cs typeface="Arial"/>
              </a:rPr>
              <a:t>in</a:t>
            </a:r>
            <a:r>
              <a:rPr sz="2397" spc="-27" dirty="0">
                <a:latin typeface="Arial"/>
                <a:cs typeface="Arial"/>
              </a:rPr>
              <a:t> </a:t>
            </a:r>
            <a:r>
              <a:rPr sz="2397" dirty="0">
                <a:latin typeface="Arial"/>
                <a:cs typeface="Arial"/>
              </a:rPr>
              <a:t>a</a:t>
            </a:r>
            <a:r>
              <a:rPr sz="2397" spc="-33" dirty="0">
                <a:latin typeface="Arial"/>
                <a:cs typeface="Arial"/>
              </a:rPr>
              <a:t> </a:t>
            </a:r>
            <a:r>
              <a:rPr sz="2397" dirty="0">
                <a:latin typeface="Arial"/>
                <a:cs typeface="Arial"/>
              </a:rPr>
              <a:t>a</a:t>
            </a:r>
            <a:r>
              <a:rPr sz="2397" spc="-27" dirty="0">
                <a:latin typeface="Arial"/>
                <a:cs typeface="Arial"/>
              </a:rPr>
              <a:t> </a:t>
            </a:r>
            <a:r>
              <a:rPr sz="2397" dirty="0">
                <a:latin typeface="Arial"/>
                <a:cs typeface="Arial"/>
              </a:rPr>
              <a:t>variety</a:t>
            </a:r>
            <a:r>
              <a:rPr sz="2397" spc="-13" dirty="0">
                <a:latin typeface="Arial"/>
                <a:cs typeface="Arial"/>
              </a:rPr>
              <a:t> </a:t>
            </a:r>
            <a:r>
              <a:rPr sz="2397" spc="-33" dirty="0">
                <a:latin typeface="Arial"/>
                <a:cs typeface="Arial"/>
              </a:rPr>
              <a:t>of </a:t>
            </a:r>
            <a:r>
              <a:rPr sz="2397" spc="-13" dirty="0">
                <a:latin typeface="Arial"/>
                <a:cs typeface="Arial"/>
              </a:rPr>
              <a:t>dialogs</a:t>
            </a:r>
            <a:endParaRPr sz="2397">
              <a:latin typeface="Arial"/>
              <a:cs typeface="Arial"/>
            </a:endParaRPr>
          </a:p>
        </p:txBody>
      </p:sp>
      <p:pic>
        <p:nvPicPr>
          <p:cNvPr id="7" name="object 7"/>
          <p:cNvPicPr/>
          <p:nvPr/>
        </p:nvPicPr>
        <p:blipFill>
          <a:blip r:embed="rId2" cstate="print"/>
          <a:stretch>
            <a:fillRect/>
          </a:stretch>
        </p:blipFill>
        <p:spPr>
          <a:xfrm>
            <a:off x="7421091" y="1341871"/>
            <a:ext cx="4666078" cy="5274926"/>
          </a:xfrm>
          <a:prstGeom prst="rect">
            <a:avLst/>
          </a:prstGeom>
        </p:spPr>
      </p:pic>
      <p:sp>
        <p:nvSpPr>
          <p:cNvPr id="8" name="object 8"/>
          <p:cNvSpPr txBox="1">
            <a:spLocks noGrp="1"/>
          </p:cNvSpPr>
          <p:nvPr>
            <p:ph type="sldNum" sz="quarter" idx="7"/>
          </p:nvPr>
        </p:nvSpPr>
        <p:spPr>
          <a:xfrm>
            <a:off x="8691905" y="4730659"/>
            <a:ext cx="315721" cy="208914"/>
          </a:xfrm>
          <a:prstGeom prst="rect">
            <a:avLst/>
          </a:prstGeom>
        </p:spPr>
        <p:txBody>
          <a:bodyPr vert="horz" wrap="square" lIns="0" tIns="0" rIns="0" bIns="0" rtlCol="0">
            <a:spAutoFit/>
          </a:bodyPr>
          <a:lstStyle>
            <a:defPPr>
              <a:defRPr kern="0"/>
            </a:defPPr>
            <a:lvl1pPr>
              <a:defRPr sz="1300" b="0" i="0">
                <a:solidFill>
                  <a:schemeClr val="tx1"/>
                </a:solidFill>
                <a:latin typeface="Times New Roman"/>
                <a:cs typeface="Times New Roman"/>
              </a:defRPr>
            </a:lvl1pPr>
          </a:lstStyle>
          <a:p>
            <a:pPr marL="50738">
              <a:lnSpc>
                <a:spcPts val="2024"/>
              </a:lnSpc>
            </a:pPr>
            <a:fld id="{81D60167-4931-47E6-BA6A-407CBD079E47}" type="slidenum">
              <a:rPr lang="en-ZA" spc="-50" smtClean="0"/>
              <a:pPr marL="181610">
                <a:lnSpc>
                  <a:spcPts val="1520"/>
                </a:lnSpc>
              </a:pPr>
              <a:t>18</a:t>
            </a:fld>
            <a:endParaRPr spc="-33"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1077" y="515010"/>
            <a:ext cx="9126046" cy="694186"/>
          </a:xfrm>
          <a:prstGeom prst="rect">
            <a:avLst/>
          </a:prstGeom>
        </p:spPr>
        <p:txBody>
          <a:bodyPr vert="horz" wrap="square" lIns="0" tIns="16912" rIns="0" bIns="0" rtlCol="0" anchor="ctr">
            <a:spAutoFit/>
          </a:bodyPr>
          <a:lstStyle/>
          <a:p>
            <a:pPr marL="16913">
              <a:lnSpc>
                <a:spcPct val="100000"/>
              </a:lnSpc>
              <a:spcBef>
                <a:spcPts val="133"/>
              </a:spcBef>
            </a:pPr>
            <a:r>
              <a:rPr spc="-13" dirty="0"/>
              <a:t>Command</a:t>
            </a:r>
          </a:p>
        </p:txBody>
      </p:sp>
      <p:sp>
        <p:nvSpPr>
          <p:cNvPr id="3" name="object 3"/>
          <p:cNvSpPr txBox="1"/>
          <p:nvPr/>
        </p:nvSpPr>
        <p:spPr>
          <a:xfrm>
            <a:off x="922582"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98237" y="1652383"/>
            <a:ext cx="9717049" cy="754843"/>
          </a:xfrm>
          <a:prstGeom prst="rect">
            <a:avLst/>
          </a:prstGeom>
        </p:spPr>
        <p:txBody>
          <a:bodyPr vert="horz" wrap="square" lIns="0" tIns="16912" rIns="0" bIns="0" rtlCol="0">
            <a:spAutoFit/>
          </a:bodyPr>
          <a:lstStyle/>
          <a:p>
            <a:pPr marL="16913" marR="6765">
              <a:spcBef>
                <a:spcPts val="133"/>
              </a:spcBef>
            </a:pPr>
            <a:r>
              <a:rPr sz="2397" dirty="0">
                <a:latin typeface="Arial"/>
                <a:cs typeface="Arial"/>
              </a:rPr>
              <a:t>Motivation:</a:t>
            </a:r>
            <a:r>
              <a:rPr sz="2397" spc="-47" dirty="0">
                <a:latin typeface="Arial"/>
                <a:cs typeface="Arial"/>
              </a:rPr>
              <a:t> </a:t>
            </a:r>
            <a:r>
              <a:rPr sz="2397" dirty="0">
                <a:latin typeface="Arial"/>
                <a:cs typeface="Arial"/>
              </a:rPr>
              <a:t>each</a:t>
            </a:r>
            <a:r>
              <a:rPr sz="2397" spc="-53" dirty="0">
                <a:latin typeface="Arial"/>
                <a:cs typeface="Arial"/>
              </a:rPr>
              <a:t> </a:t>
            </a:r>
            <a:r>
              <a:rPr sz="2397" dirty="0">
                <a:latin typeface="Arial"/>
                <a:cs typeface="Arial"/>
              </a:rPr>
              <a:t>button</a:t>
            </a:r>
            <a:r>
              <a:rPr sz="2397" spc="-60" dirty="0">
                <a:latin typeface="Arial"/>
                <a:cs typeface="Arial"/>
              </a:rPr>
              <a:t> </a:t>
            </a:r>
            <a:r>
              <a:rPr sz="2397" dirty="0">
                <a:latin typeface="Arial"/>
                <a:cs typeface="Arial"/>
              </a:rPr>
              <a:t>has</a:t>
            </a:r>
            <a:r>
              <a:rPr sz="2397" spc="-40" dirty="0">
                <a:latin typeface="Arial"/>
                <a:cs typeface="Arial"/>
              </a:rPr>
              <a:t> </a:t>
            </a:r>
            <a:r>
              <a:rPr sz="2397" dirty="0">
                <a:latin typeface="Arial"/>
                <a:cs typeface="Arial"/>
              </a:rPr>
              <a:t>a</a:t>
            </a:r>
            <a:r>
              <a:rPr sz="2397" spc="-60" dirty="0">
                <a:latin typeface="Arial"/>
                <a:cs typeface="Arial"/>
              </a:rPr>
              <a:t> </a:t>
            </a:r>
            <a:r>
              <a:rPr sz="2397" dirty="0">
                <a:latin typeface="Arial"/>
                <a:cs typeface="Arial"/>
              </a:rPr>
              <a:t>different</a:t>
            </a:r>
            <a:r>
              <a:rPr sz="2397" spc="-40" dirty="0">
                <a:latin typeface="Arial"/>
                <a:cs typeface="Arial"/>
              </a:rPr>
              <a:t> </a:t>
            </a:r>
            <a:r>
              <a:rPr sz="2397" dirty="0">
                <a:latin typeface="Arial"/>
                <a:cs typeface="Arial"/>
              </a:rPr>
              <a:t>function,</a:t>
            </a:r>
            <a:r>
              <a:rPr sz="2397" spc="-60" dirty="0">
                <a:latin typeface="Arial"/>
                <a:cs typeface="Arial"/>
              </a:rPr>
              <a:t> </a:t>
            </a:r>
            <a:r>
              <a:rPr sz="2397" dirty="0">
                <a:latin typeface="Arial"/>
                <a:cs typeface="Arial"/>
              </a:rPr>
              <a:t>with</a:t>
            </a:r>
            <a:r>
              <a:rPr sz="2397" spc="-53" dirty="0">
                <a:latin typeface="Arial"/>
                <a:cs typeface="Arial"/>
              </a:rPr>
              <a:t> </a:t>
            </a:r>
            <a:r>
              <a:rPr sz="2397" dirty="0">
                <a:latin typeface="Arial"/>
                <a:cs typeface="Arial"/>
              </a:rPr>
              <a:t>different</a:t>
            </a:r>
            <a:r>
              <a:rPr sz="2397" spc="-47" dirty="0">
                <a:latin typeface="Arial"/>
                <a:cs typeface="Arial"/>
              </a:rPr>
              <a:t> </a:t>
            </a:r>
            <a:r>
              <a:rPr sz="2397" dirty="0">
                <a:latin typeface="Arial"/>
                <a:cs typeface="Arial"/>
              </a:rPr>
              <a:t>code</a:t>
            </a:r>
            <a:r>
              <a:rPr sz="2397" spc="-53" dirty="0">
                <a:latin typeface="Arial"/>
                <a:cs typeface="Arial"/>
              </a:rPr>
              <a:t> </a:t>
            </a:r>
            <a:r>
              <a:rPr sz="2397" dirty="0">
                <a:latin typeface="Arial"/>
                <a:cs typeface="Arial"/>
              </a:rPr>
              <a:t>to</a:t>
            </a:r>
            <a:r>
              <a:rPr sz="2397" spc="-67" dirty="0">
                <a:latin typeface="Arial"/>
                <a:cs typeface="Arial"/>
              </a:rPr>
              <a:t> </a:t>
            </a:r>
            <a:r>
              <a:rPr sz="2397" spc="-33" dirty="0">
                <a:latin typeface="Arial"/>
                <a:cs typeface="Arial"/>
              </a:rPr>
              <a:t>be </a:t>
            </a:r>
            <a:r>
              <a:rPr sz="2397" dirty="0">
                <a:latin typeface="Arial"/>
                <a:cs typeface="Arial"/>
              </a:rPr>
              <a:t>executed</a:t>
            </a:r>
            <a:r>
              <a:rPr sz="2397" spc="-53" dirty="0">
                <a:latin typeface="Arial"/>
                <a:cs typeface="Arial"/>
              </a:rPr>
              <a:t> </a:t>
            </a:r>
            <a:r>
              <a:rPr sz="2397" dirty="0">
                <a:latin typeface="Arial"/>
                <a:cs typeface="Arial"/>
              </a:rPr>
              <a:t>upon</a:t>
            </a:r>
            <a:r>
              <a:rPr sz="2397" spc="-53" dirty="0">
                <a:latin typeface="Arial"/>
                <a:cs typeface="Arial"/>
              </a:rPr>
              <a:t> </a:t>
            </a:r>
            <a:r>
              <a:rPr sz="2397" dirty="0">
                <a:latin typeface="Arial"/>
                <a:cs typeface="Arial"/>
              </a:rPr>
              <a:t>being</a:t>
            </a:r>
            <a:r>
              <a:rPr sz="2397" spc="-53" dirty="0">
                <a:latin typeface="Arial"/>
                <a:cs typeface="Arial"/>
              </a:rPr>
              <a:t> </a:t>
            </a:r>
            <a:r>
              <a:rPr sz="2397" spc="-13" dirty="0">
                <a:latin typeface="Arial"/>
                <a:cs typeface="Arial"/>
              </a:rPr>
              <a:t>clicked</a:t>
            </a:r>
            <a:endParaRPr sz="2397">
              <a:latin typeface="Arial"/>
              <a:cs typeface="Arial"/>
            </a:endParaRPr>
          </a:p>
        </p:txBody>
      </p:sp>
      <p:sp>
        <p:nvSpPr>
          <p:cNvPr id="5" name="object 5"/>
          <p:cNvSpPr txBox="1"/>
          <p:nvPr/>
        </p:nvSpPr>
        <p:spPr>
          <a:xfrm>
            <a:off x="1199674" y="2545056"/>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6" name="object 6"/>
          <p:cNvSpPr txBox="1"/>
          <p:nvPr/>
        </p:nvSpPr>
        <p:spPr>
          <a:xfrm>
            <a:off x="1485886" y="2452528"/>
            <a:ext cx="9695908"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One</a:t>
            </a:r>
            <a:r>
              <a:rPr sz="2397" spc="-40" dirty="0">
                <a:latin typeface="Arial"/>
                <a:cs typeface="Arial"/>
              </a:rPr>
              <a:t> </a:t>
            </a:r>
            <a:r>
              <a:rPr sz="2397" dirty="0">
                <a:latin typeface="Arial"/>
                <a:cs typeface="Arial"/>
              </a:rPr>
              <a:t>possible</a:t>
            </a:r>
            <a:r>
              <a:rPr sz="2397" spc="-33" dirty="0">
                <a:latin typeface="Arial"/>
                <a:cs typeface="Arial"/>
              </a:rPr>
              <a:t> </a:t>
            </a:r>
            <a:r>
              <a:rPr sz="2397" dirty="0">
                <a:latin typeface="Arial"/>
                <a:cs typeface="Arial"/>
              </a:rPr>
              <a:t>solution</a:t>
            </a:r>
            <a:r>
              <a:rPr sz="2397" spc="-40" dirty="0">
                <a:latin typeface="Arial"/>
                <a:cs typeface="Arial"/>
              </a:rPr>
              <a:t> </a:t>
            </a:r>
            <a:r>
              <a:rPr sz="2397" dirty="0">
                <a:latin typeface="Arial"/>
                <a:cs typeface="Arial"/>
              </a:rPr>
              <a:t>may</a:t>
            </a:r>
            <a:r>
              <a:rPr sz="2397" spc="-33" dirty="0">
                <a:latin typeface="Arial"/>
                <a:cs typeface="Arial"/>
              </a:rPr>
              <a:t> </a:t>
            </a:r>
            <a:r>
              <a:rPr sz="2397" dirty="0">
                <a:latin typeface="Arial"/>
                <a:cs typeface="Arial"/>
              </a:rPr>
              <a:t>be</a:t>
            </a:r>
            <a:r>
              <a:rPr sz="2397" spc="-40" dirty="0">
                <a:latin typeface="Arial"/>
                <a:cs typeface="Arial"/>
              </a:rPr>
              <a:t> </a:t>
            </a:r>
            <a:r>
              <a:rPr sz="2397" dirty="0">
                <a:latin typeface="Arial"/>
                <a:cs typeface="Arial"/>
              </a:rPr>
              <a:t>to</a:t>
            </a:r>
            <a:r>
              <a:rPr sz="2397" spc="-33" dirty="0">
                <a:latin typeface="Arial"/>
                <a:cs typeface="Arial"/>
              </a:rPr>
              <a:t> </a:t>
            </a:r>
            <a:r>
              <a:rPr sz="2397" dirty="0">
                <a:latin typeface="Arial"/>
                <a:cs typeface="Arial"/>
              </a:rPr>
              <a:t>subclass</a:t>
            </a:r>
            <a:r>
              <a:rPr sz="2397" spc="-40" dirty="0">
                <a:latin typeface="Arial"/>
                <a:cs typeface="Arial"/>
              </a:rPr>
              <a:t> </a:t>
            </a:r>
            <a:r>
              <a:rPr sz="2397" dirty="0">
                <a:latin typeface="Arial"/>
                <a:cs typeface="Arial"/>
              </a:rPr>
              <a:t>Button</a:t>
            </a:r>
            <a:r>
              <a:rPr sz="2397" spc="-40" dirty="0">
                <a:latin typeface="Arial"/>
                <a:cs typeface="Arial"/>
              </a:rPr>
              <a:t> </a:t>
            </a:r>
            <a:r>
              <a:rPr sz="2397" dirty="0">
                <a:latin typeface="Arial"/>
                <a:cs typeface="Arial"/>
              </a:rPr>
              <a:t>for</a:t>
            </a:r>
            <a:r>
              <a:rPr sz="2397" spc="-20" dirty="0">
                <a:latin typeface="Arial"/>
                <a:cs typeface="Arial"/>
              </a:rPr>
              <a:t> </a:t>
            </a:r>
            <a:r>
              <a:rPr sz="2397" dirty="0">
                <a:latin typeface="Arial"/>
                <a:cs typeface="Arial"/>
              </a:rPr>
              <a:t>each</a:t>
            </a:r>
            <a:r>
              <a:rPr sz="2397" spc="-40" dirty="0">
                <a:latin typeface="Arial"/>
                <a:cs typeface="Arial"/>
              </a:rPr>
              <a:t> </a:t>
            </a:r>
            <a:r>
              <a:rPr sz="2397" dirty="0">
                <a:latin typeface="Arial"/>
                <a:cs typeface="Arial"/>
              </a:rPr>
              <a:t>type</a:t>
            </a:r>
            <a:r>
              <a:rPr sz="2397" spc="-33" dirty="0">
                <a:latin typeface="Arial"/>
                <a:cs typeface="Arial"/>
              </a:rPr>
              <a:t> </a:t>
            </a:r>
            <a:r>
              <a:rPr sz="2397" dirty="0">
                <a:latin typeface="Arial"/>
                <a:cs typeface="Arial"/>
              </a:rPr>
              <a:t>of</a:t>
            </a:r>
            <a:r>
              <a:rPr sz="2397" spc="-27" dirty="0">
                <a:latin typeface="Arial"/>
                <a:cs typeface="Arial"/>
              </a:rPr>
              <a:t> </a:t>
            </a:r>
            <a:r>
              <a:rPr sz="2397" spc="-13" dirty="0">
                <a:latin typeface="Arial"/>
                <a:cs typeface="Arial"/>
              </a:rPr>
              <a:t>button</a:t>
            </a:r>
            <a:endParaRPr sz="2397">
              <a:latin typeface="Arial"/>
              <a:cs typeface="Arial"/>
            </a:endParaRPr>
          </a:p>
        </p:txBody>
      </p:sp>
      <p:sp>
        <p:nvSpPr>
          <p:cNvPr id="7" name="object 7"/>
          <p:cNvSpPr txBox="1"/>
          <p:nvPr/>
        </p:nvSpPr>
        <p:spPr>
          <a:xfrm>
            <a:off x="1487322" y="2979875"/>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8" name="object 8"/>
          <p:cNvSpPr txBox="1"/>
          <p:nvPr/>
        </p:nvSpPr>
        <p:spPr>
          <a:xfrm>
            <a:off x="1773042" y="2888784"/>
            <a:ext cx="9659548"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But</a:t>
            </a:r>
            <a:r>
              <a:rPr sz="2397" spc="-27" dirty="0">
                <a:latin typeface="Arial"/>
                <a:cs typeface="Arial"/>
              </a:rPr>
              <a:t> </a:t>
            </a:r>
            <a:r>
              <a:rPr sz="2397" dirty="0">
                <a:latin typeface="Arial"/>
                <a:cs typeface="Arial"/>
              </a:rPr>
              <a:t>you</a:t>
            </a:r>
            <a:r>
              <a:rPr sz="2397" spc="-40" dirty="0">
                <a:latin typeface="Arial"/>
                <a:cs typeface="Arial"/>
              </a:rPr>
              <a:t> </a:t>
            </a:r>
            <a:r>
              <a:rPr sz="2397" dirty="0">
                <a:latin typeface="Arial"/>
                <a:cs typeface="Arial"/>
              </a:rPr>
              <a:t>may</a:t>
            </a:r>
            <a:r>
              <a:rPr sz="2397" spc="-33" dirty="0">
                <a:latin typeface="Arial"/>
                <a:cs typeface="Arial"/>
              </a:rPr>
              <a:t> </a:t>
            </a:r>
            <a:r>
              <a:rPr sz="2397" dirty="0">
                <a:latin typeface="Arial"/>
                <a:cs typeface="Arial"/>
              </a:rPr>
              <a:t>end</a:t>
            </a:r>
            <a:r>
              <a:rPr sz="2397" spc="-40" dirty="0">
                <a:latin typeface="Arial"/>
                <a:cs typeface="Arial"/>
              </a:rPr>
              <a:t> </a:t>
            </a:r>
            <a:r>
              <a:rPr sz="2397" dirty="0">
                <a:latin typeface="Arial"/>
                <a:cs typeface="Arial"/>
              </a:rPr>
              <a:t>up</a:t>
            </a:r>
            <a:r>
              <a:rPr sz="2397" spc="-40" dirty="0">
                <a:latin typeface="Arial"/>
                <a:cs typeface="Arial"/>
              </a:rPr>
              <a:t> </a:t>
            </a:r>
            <a:r>
              <a:rPr sz="2397" dirty="0">
                <a:latin typeface="Arial"/>
                <a:cs typeface="Arial"/>
              </a:rPr>
              <a:t>with</a:t>
            </a:r>
            <a:r>
              <a:rPr sz="2397" spc="-47" dirty="0">
                <a:latin typeface="Arial"/>
                <a:cs typeface="Arial"/>
              </a:rPr>
              <a:t> </a:t>
            </a:r>
            <a:r>
              <a:rPr sz="2397" dirty="0">
                <a:latin typeface="Arial"/>
                <a:cs typeface="Arial"/>
              </a:rPr>
              <a:t>too</a:t>
            </a:r>
            <a:r>
              <a:rPr sz="2397" spc="-40" dirty="0">
                <a:latin typeface="Arial"/>
                <a:cs typeface="Arial"/>
              </a:rPr>
              <a:t> </a:t>
            </a:r>
            <a:r>
              <a:rPr sz="2397" dirty="0">
                <a:latin typeface="Arial"/>
                <a:cs typeface="Arial"/>
              </a:rPr>
              <a:t>many</a:t>
            </a:r>
            <a:r>
              <a:rPr sz="2397" spc="-33" dirty="0">
                <a:latin typeface="Arial"/>
                <a:cs typeface="Arial"/>
              </a:rPr>
              <a:t> </a:t>
            </a:r>
            <a:r>
              <a:rPr sz="2397" dirty="0">
                <a:latin typeface="Arial"/>
                <a:cs typeface="Arial"/>
              </a:rPr>
              <a:t>subclasses,</a:t>
            </a:r>
            <a:r>
              <a:rPr sz="2397" spc="-27" dirty="0">
                <a:latin typeface="Arial"/>
                <a:cs typeface="Arial"/>
              </a:rPr>
              <a:t> </a:t>
            </a:r>
            <a:r>
              <a:rPr sz="2397" dirty="0">
                <a:latin typeface="Arial"/>
                <a:cs typeface="Arial"/>
              </a:rPr>
              <a:t>all</a:t>
            </a:r>
            <a:r>
              <a:rPr sz="2397" spc="-33" dirty="0">
                <a:latin typeface="Arial"/>
                <a:cs typeface="Arial"/>
              </a:rPr>
              <a:t> </a:t>
            </a:r>
            <a:r>
              <a:rPr sz="2397" dirty="0">
                <a:latin typeface="Arial"/>
                <a:cs typeface="Arial"/>
              </a:rPr>
              <a:t>dependent</a:t>
            </a:r>
            <a:r>
              <a:rPr sz="2397" spc="-27" dirty="0">
                <a:latin typeface="Arial"/>
                <a:cs typeface="Arial"/>
              </a:rPr>
              <a:t> </a:t>
            </a:r>
            <a:r>
              <a:rPr sz="2397" dirty="0">
                <a:latin typeface="Arial"/>
                <a:cs typeface="Arial"/>
              </a:rPr>
              <a:t>on</a:t>
            </a:r>
            <a:r>
              <a:rPr sz="2397" spc="-40" dirty="0">
                <a:latin typeface="Arial"/>
                <a:cs typeface="Arial"/>
              </a:rPr>
              <a:t> </a:t>
            </a:r>
            <a:r>
              <a:rPr sz="2397" spc="-13" dirty="0">
                <a:latin typeface="Arial"/>
                <a:cs typeface="Arial"/>
              </a:rPr>
              <a:t>Button</a:t>
            </a:r>
            <a:endParaRPr sz="2397">
              <a:latin typeface="Arial"/>
              <a:cs typeface="Arial"/>
            </a:endParaRPr>
          </a:p>
        </p:txBody>
      </p:sp>
      <p:pic>
        <p:nvPicPr>
          <p:cNvPr id="9" name="object 9"/>
          <p:cNvPicPr/>
          <p:nvPr/>
        </p:nvPicPr>
        <p:blipFill>
          <a:blip r:embed="rId2" cstate="print"/>
          <a:stretch>
            <a:fillRect/>
          </a:stretch>
        </p:blipFill>
        <p:spPr>
          <a:xfrm>
            <a:off x="2883970" y="3514056"/>
            <a:ext cx="6326745" cy="3003973"/>
          </a:xfrm>
          <a:prstGeom prst="rect">
            <a:avLst/>
          </a:prstGeom>
        </p:spPr>
      </p:pic>
      <p:sp>
        <p:nvSpPr>
          <p:cNvPr id="10" name="object 10"/>
          <p:cNvSpPr txBox="1">
            <a:spLocks noGrp="1"/>
          </p:cNvSpPr>
          <p:nvPr>
            <p:ph type="sldNum" sz="quarter" idx="7"/>
          </p:nvPr>
        </p:nvSpPr>
        <p:spPr>
          <a:xfrm>
            <a:off x="8691905" y="4730659"/>
            <a:ext cx="315721" cy="208914"/>
          </a:xfrm>
          <a:prstGeom prst="rect">
            <a:avLst/>
          </a:prstGeom>
        </p:spPr>
        <p:txBody>
          <a:bodyPr vert="horz" wrap="square" lIns="0" tIns="0" rIns="0" bIns="0" rtlCol="0">
            <a:spAutoFit/>
          </a:bodyPr>
          <a:lstStyle>
            <a:defPPr>
              <a:defRPr kern="0"/>
            </a:defPPr>
            <a:lvl1pPr>
              <a:defRPr sz="1300" b="0" i="0">
                <a:solidFill>
                  <a:schemeClr val="tx1"/>
                </a:solidFill>
                <a:latin typeface="Times New Roman"/>
                <a:cs typeface="Times New Roman"/>
              </a:defRPr>
            </a:lvl1pPr>
          </a:lstStyle>
          <a:p>
            <a:pPr marL="50738">
              <a:lnSpc>
                <a:spcPts val="2024"/>
              </a:lnSpc>
            </a:pPr>
            <a:fld id="{81D60167-4931-47E6-BA6A-407CBD079E47}" type="slidenum">
              <a:rPr lang="en-ZA" spc="-50" smtClean="0"/>
              <a:pPr marL="181610">
                <a:lnSpc>
                  <a:spcPts val="1520"/>
                </a:lnSpc>
              </a:pPr>
              <a:t>19</a:t>
            </a:fld>
            <a:endParaRPr spc="-33"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1775E6C-9FE7-4AE4-ABE7-2568D95DE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AAE0423-BDD0-446E-8E7E-AD39C661C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954"/>
            <a:ext cx="12192000" cy="68510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1F4B48C8-2A0F-488D-AD2B-8302238506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477150" y="0"/>
            <a:ext cx="755498"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E8D41D-FBB8-5883-6F8C-761EE73DC565}"/>
              </a:ext>
            </a:extLst>
          </p:cNvPr>
          <p:cNvSpPr>
            <a:spLocks noGrp="1"/>
          </p:cNvSpPr>
          <p:nvPr>
            <p:ph type="title"/>
          </p:nvPr>
        </p:nvSpPr>
        <p:spPr>
          <a:xfrm>
            <a:off x="664431" y="1102360"/>
            <a:ext cx="3812717" cy="4724400"/>
          </a:xfrm>
        </p:spPr>
        <p:txBody>
          <a:bodyPr anchor="ctr">
            <a:normAutofit/>
          </a:bodyPr>
          <a:lstStyle/>
          <a:p>
            <a:r>
              <a:rPr lang="en-ZA" sz="4100" dirty="0" err="1"/>
              <a:t>Behavioral</a:t>
            </a:r>
            <a:r>
              <a:rPr lang="en-ZA" sz="4100" spc="100" dirty="0"/>
              <a:t> </a:t>
            </a:r>
            <a:r>
              <a:rPr lang="en-ZA" sz="4100" dirty="0"/>
              <a:t>Design</a:t>
            </a:r>
            <a:r>
              <a:rPr lang="en-ZA" sz="4100" spc="105" dirty="0"/>
              <a:t> </a:t>
            </a:r>
            <a:r>
              <a:rPr lang="en-ZA" sz="4100" spc="-10" dirty="0"/>
              <a:t>Patterns</a:t>
            </a:r>
            <a:endParaRPr lang="en-US" sz="4100" dirty="0"/>
          </a:p>
        </p:txBody>
      </p:sp>
      <p:cxnSp>
        <p:nvCxnSpPr>
          <p:cNvPr id="19" name="Straight Connector 18">
            <a:extLst>
              <a:ext uri="{FF2B5EF4-FFF2-40B4-BE49-F238E27FC236}">
                <a16:creationId xmlns:a16="http://schemas.microsoft.com/office/drawing/2014/main" id="{C6BEB5BD-6C08-40C8-8912-A7FAB7C45A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94040" y="0"/>
            <a:ext cx="322728"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93373A6-14AA-F169-5B2C-F8814E1E9B66}"/>
              </a:ext>
            </a:extLst>
          </p:cNvPr>
          <p:cNvSpPr>
            <a:spLocks noGrp="1"/>
          </p:cNvSpPr>
          <p:nvPr>
            <p:ph idx="1"/>
          </p:nvPr>
        </p:nvSpPr>
        <p:spPr>
          <a:xfrm>
            <a:off x="5797686" y="533399"/>
            <a:ext cx="5683114" cy="5771481"/>
          </a:xfrm>
        </p:spPr>
        <p:txBody>
          <a:bodyPr anchor="ctr">
            <a:normAutofit/>
          </a:bodyPr>
          <a:lstStyle/>
          <a:p>
            <a:r>
              <a:rPr lang="en-US" dirty="0"/>
              <a:t>Chain of Responsibility </a:t>
            </a:r>
          </a:p>
          <a:p>
            <a:r>
              <a:rPr lang="en-US" dirty="0"/>
              <a:t>Command</a:t>
            </a:r>
          </a:p>
          <a:p>
            <a:r>
              <a:rPr lang="en-US" dirty="0"/>
              <a:t>Iterator </a:t>
            </a:r>
          </a:p>
          <a:p>
            <a:r>
              <a:rPr lang="en-US" dirty="0"/>
              <a:t>Mediator </a:t>
            </a:r>
          </a:p>
          <a:p>
            <a:r>
              <a:rPr lang="en-US" dirty="0"/>
              <a:t>Memento </a:t>
            </a:r>
          </a:p>
          <a:p>
            <a:r>
              <a:rPr lang="en-US" dirty="0"/>
              <a:t>Observer </a:t>
            </a:r>
          </a:p>
          <a:p>
            <a:r>
              <a:rPr lang="en-US" dirty="0"/>
              <a:t>State </a:t>
            </a:r>
          </a:p>
          <a:p>
            <a:r>
              <a:rPr lang="en-US" dirty="0"/>
              <a:t>Strategy</a:t>
            </a:r>
          </a:p>
          <a:p>
            <a:r>
              <a:rPr lang="en-US" dirty="0"/>
              <a:t>Template Method </a:t>
            </a:r>
          </a:p>
          <a:p>
            <a:r>
              <a:rPr lang="en-US" dirty="0"/>
              <a:t>Visitor</a:t>
            </a:r>
          </a:p>
          <a:p>
            <a:endParaRPr lang="en-US" dirty="0"/>
          </a:p>
        </p:txBody>
      </p:sp>
    </p:spTree>
    <p:extLst>
      <p:ext uri="{BB962C8B-B14F-4D97-AF65-F5344CB8AC3E}">
        <p14:creationId xmlns:p14="http://schemas.microsoft.com/office/powerpoint/2010/main" val="1361157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2582" y="660201"/>
            <a:ext cx="9956404" cy="694186"/>
          </a:xfrm>
          <a:prstGeom prst="rect">
            <a:avLst/>
          </a:prstGeom>
        </p:spPr>
        <p:txBody>
          <a:bodyPr vert="horz" wrap="square" lIns="0" tIns="16912" rIns="0" bIns="0" rtlCol="0" anchor="ctr">
            <a:spAutoFit/>
          </a:bodyPr>
          <a:lstStyle/>
          <a:p>
            <a:pPr marL="16913">
              <a:lnSpc>
                <a:spcPct val="100000"/>
              </a:lnSpc>
              <a:spcBef>
                <a:spcPts val="133"/>
              </a:spcBef>
            </a:pPr>
            <a:r>
              <a:rPr spc="-13" dirty="0"/>
              <a:t>Command</a:t>
            </a:r>
          </a:p>
        </p:txBody>
      </p:sp>
      <p:sp>
        <p:nvSpPr>
          <p:cNvPr id="3" name="object 3"/>
          <p:cNvSpPr txBox="1"/>
          <p:nvPr/>
        </p:nvSpPr>
        <p:spPr>
          <a:xfrm>
            <a:off x="922582"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98237" y="1652383"/>
            <a:ext cx="10303067"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Motivation:</a:t>
            </a:r>
            <a:r>
              <a:rPr sz="2397" spc="-53" dirty="0">
                <a:latin typeface="Arial"/>
                <a:cs typeface="Arial"/>
              </a:rPr>
              <a:t> </a:t>
            </a:r>
            <a:r>
              <a:rPr sz="2397" spc="-13" dirty="0">
                <a:latin typeface="Arial"/>
                <a:cs typeface="Arial"/>
              </a:rPr>
              <a:t>additionally,</a:t>
            </a:r>
            <a:r>
              <a:rPr sz="2397" spc="-53" dirty="0">
                <a:latin typeface="Arial"/>
                <a:cs typeface="Arial"/>
              </a:rPr>
              <a:t> </a:t>
            </a:r>
            <a:r>
              <a:rPr sz="2397" dirty="0">
                <a:latin typeface="Arial"/>
                <a:cs typeface="Arial"/>
              </a:rPr>
              <a:t>multiple</a:t>
            </a:r>
            <a:r>
              <a:rPr sz="2397" spc="-60" dirty="0">
                <a:latin typeface="Arial"/>
                <a:cs typeface="Arial"/>
              </a:rPr>
              <a:t> </a:t>
            </a:r>
            <a:r>
              <a:rPr sz="2397" dirty="0">
                <a:latin typeface="Arial"/>
                <a:cs typeface="Arial"/>
              </a:rPr>
              <a:t>different</a:t>
            </a:r>
            <a:r>
              <a:rPr sz="2397" spc="-53" dirty="0">
                <a:latin typeface="Arial"/>
                <a:cs typeface="Arial"/>
              </a:rPr>
              <a:t> </a:t>
            </a:r>
            <a:r>
              <a:rPr sz="2397" dirty="0">
                <a:latin typeface="Arial"/>
                <a:cs typeface="Arial"/>
              </a:rPr>
              <a:t>classes</a:t>
            </a:r>
            <a:r>
              <a:rPr sz="2397" spc="-47" dirty="0">
                <a:latin typeface="Arial"/>
                <a:cs typeface="Arial"/>
              </a:rPr>
              <a:t> </a:t>
            </a:r>
            <a:r>
              <a:rPr sz="2397" dirty="0">
                <a:latin typeface="Arial"/>
                <a:cs typeface="Arial"/>
              </a:rPr>
              <a:t>may</a:t>
            </a:r>
            <a:r>
              <a:rPr sz="2397" spc="-53" dirty="0">
                <a:latin typeface="Arial"/>
                <a:cs typeface="Arial"/>
              </a:rPr>
              <a:t> </a:t>
            </a:r>
            <a:r>
              <a:rPr sz="2397" dirty="0">
                <a:latin typeface="Arial"/>
                <a:cs typeface="Arial"/>
              </a:rPr>
              <a:t>rely</a:t>
            </a:r>
            <a:r>
              <a:rPr sz="2397" spc="-67" dirty="0">
                <a:latin typeface="Arial"/>
                <a:cs typeface="Arial"/>
              </a:rPr>
              <a:t> </a:t>
            </a:r>
            <a:r>
              <a:rPr sz="2397" dirty="0">
                <a:latin typeface="Arial"/>
                <a:cs typeface="Arial"/>
              </a:rPr>
              <a:t>on</a:t>
            </a:r>
            <a:r>
              <a:rPr sz="2397" spc="-67" dirty="0">
                <a:latin typeface="Arial"/>
                <a:cs typeface="Arial"/>
              </a:rPr>
              <a:t> </a:t>
            </a:r>
            <a:r>
              <a:rPr sz="2397" dirty="0">
                <a:latin typeface="Arial"/>
                <a:cs typeface="Arial"/>
              </a:rPr>
              <a:t>the</a:t>
            </a:r>
            <a:r>
              <a:rPr sz="2397" spc="-60" dirty="0">
                <a:latin typeface="Arial"/>
                <a:cs typeface="Arial"/>
              </a:rPr>
              <a:t> </a:t>
            </a:r>
            <a:r>
              <a:rPr sz="2397" dirty="0">
                <a:latin typeface="Arial"/>
                <a:cs typeface="Arial"/>
              </a:rPr>
              <a:t>same</a:t>
            </a:r>
            <a:r>
              <a:rPr sz="2397" spc="-60" dirty="0">
                <a:latin typeface="Arial"/>
                <a:cs typeface="Arial"/>
              </a:rPr>
              <a:t> </a:t>
            </a:r>
            <a:r>
              <a:rPr sz="2397" spc="-27" dirty="0">
                <a:latin typeface="Arial"/>
                <a:cs typeface="Arial"/>
              </a:rPr>
              <a:t>code</a:t>
            </a:r>
            <a:endParaRPr sz="2397">
              <a:latin typeface="Arial"/>
              <a:cs typeface="Arial"/>
            </a:endParaRPr>
          </a:p>
        </p:txBody>
      </p:sp>
      <p:sp>
        <p:nvSpPr>
          <p:cNvPr id="5" name="object 5"/>
          <p:cNvSpPr txBox="1"/>
          <p:nvPr/>
        </p:nvSpPr>
        <p:spPr>
          <a:xfrm>
            <a:off x="1199674" y="2179747"/>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6" name="object 6"/>
          <p:cNvSpPr txBox="1"/>
          <p:nvPr/>
        </p:nvSpPr>
        <p:spPr>
          <a:xfrm>
            <a:off x="1485886" y="2087218"/>
            <a:ext cx="10192290" cy="1200671"/>
          </a:xfrm>
          <a:prstGeom prst="rect">
            <a:avLst/>
          </a:prstGeom>
        </p:spPr>
        <p:txBody>
          <a:bodyPr vert="horz" wrap="square" lIns="0" tIns="16912" rIns="0" bIns="0" rtlCol="0">
            <a:spAutoFit/>
          </a:bodyPr>
          <a:lstStyle/>
          <a:p>
            <a:pPr marL="16913" marR="6765">
              <a:spcBef>
                <a:spcPts val="133"/>
              </a:spcBef>
            </a:pPr>
            <a:r>
              <a:rPr sz="2397" dirty="0">
                <a:latin typeface="Arial"/>
                <a:cs typeface="Arial"/>
              </a:rPr>
              <a:t>e.g.</a:t>
            </a:r>
            <a:r>
              <a:rPr sz="2397" spc="-33" dirty="0">
                <a:latin typeface="Arial"/>
                <a:cs typeface="Arial"/>
              </a:rPr>
              <a:t> </a:t>
            </a:r>
            <a:r>
              <a:rPr sz="2397" dirty="0">
                <a:latin typeface="Arial"/>
                <a:cs typeface="Arial"/>
              </a:rPr>
              <a:t>a</a:t>
            </a:r>
            <a:r>
              <a:rPr sz="2397" spc="-27" dirty="0">
                <a:latin typeface="Arial"/>
                <a:cs typeface="Arial"/>
              </a:rPr>
              <a:t> </a:t>
            </a:r>
            <a:r>
              <a:rPr sz="2397" dirty="0">
                <a:latin typeface="Arial"/>
                <a:cs typeface="Arial"/>
              </a:rPr>
              <a:t>Save</a:t>
            </a:r>
            <a:r>
              <a:rPr sz="2397" spc="-33" dirty="0">
                <a:latin typeface="Arial"/>
                <a:cs typeface="Arial"/>
              </a:rPr>
              <a:t> </a:t>
            </a:r>
            <a:r>
              <a:rPr sz="2397" dirty="0">
                <a:latin typeface="Arial"/>
                <a:cs typeface="Arial"/>
              </a:rPr>
              <a:t>button</a:t>
            </a:r>
            <a:r>
              <a:rPr sz="2397" spc="-27" dirty="0">
                <a:latin typeface="Arial"/>
                <a:cs typeface="Arial"/>
              </a:rPr>
              <a:t> </a:t>
            </a:r>
            <a:r>
              <a:rPr sz="2397" dirty="0">
                <a:latin typeface="Arial"/>
                <a:cs typeface="Arial"/>
              </a:rPr>
              <a:t>in</a:t>
            </a:r>
            <a:r>
              <a:rPr sz="2397" spc="-27" dirty="0">
                <a:latin typeface="Arial"/>
                <a:cs typeface="Arial"/>
              </a:rPr>
              <a:t> </a:t>
            </a:r>
            <a:r>
              <a:rPr sz="2397" dirty="0">
                <a:latin typeface="Arial"/>
                <a:cs typeface="Arial"/>
              </a:rPr>
              <a:t>the</a:t>
            </a:r>
            <a:r>
              <a:rPr sz="2397" spc="-33" dirty="0">
                <a:latin typeface="Arial"/>
                <a:cs typeface="Arial"/>
              </a:rPr>
              <a:t> </a:t>
            </a:r>
            <a:r>
              <a:rPr sz="2397" dirty="0">
                <a:latin typeface="Arial"/>
                <a:cs typeface="Arial"/>
              </a:rPr>
              <a:t>toolbar</a:t>
            </a:r>
            <a:r>
              <a:rPr sz="2397" spc="-27" dirty="0">
                <a:latin typeface="Arial"/>
                <a:cs typeface="Arial"/>
              </a:rPr>
              <a:t> </a:t>
            </a:r>
            <a:r>
              <a:rPr sz="2397" dirty="0">
                <a:latin typeface="Arial"/>
                <a:cs typeface="Arial"/>
              </a:rPr>
              <a:t>or</a:t>
            </a:r>
            <a:r>
              <a:rPr sz="2397" spc="-33" dirty="0">
                <a:latin typeface="Arial"/>
                <a:cs typeface="Arial"/>
              </a:rPr>
              <a:t> </a:t>
            </a:r>
            <a:r>
              <a:rPr sz="2397" dirty="0">
                <a:latin typeface="Arial"/>
                <a:cs typeface="Arial"/>
              </a:rPr>
              <a:t>in</a:t>
            </a:r>
            <a:r>
              <a:rPr sz="2397" spc="-27" dirty="0">
                <a:latin typeface="Arial"/>
                <a:cs typeface="Arial"/>
              </a:rPr>
              <a:t> </a:t>
            </a:r>
            <a:r>
              <a:rPr sz="2397" dirty="0">
                <a:latin typeface="Arial"/>
                <a:cs typeface="Arial"/>
              </a:rPr>
              <a:t>a</a:t>
            </a:r>
            <a:r>
              <a:rPr sz="2397" spc="-27" dirty="0">
                <a:latin typeface="Arial"/>
                <a:cs typeface="Arial"/>
              </a:rPr>
              <a:t> </a:t>
            </a:r>
            <a:r>
              <a:rPr sz="2397" dirty="0">
                <a:latin typeface="Arial"/>
                <a:cs typeface="Arial"/>
              </a:rPr>
              <a:t>dialog,</a:t>
            </a:r>
            <a:r>
              <a:rPr sz="2397" spc="-20" dirty="0">
                <a:latin typeface="Arial"/>
                <a:cs typeface="Arial"/>
              </a:rPr>
              <a:t> </a:t>
            </a:r>
            <a:r>
              <a:rPr sz="2397" dirty="0">
                <a:latin typeface="Arial"/>
                <a:cs typeface="Arial"/>
              </a:rPr>
              <a:t>or</a:t>
            </a:r>
            <a:r>
              <a:rPr sz="2397" spc="-27" dirty="0">
                <a:latin typeface="Arial"/>
                <a:cs typeface="Arial"/>
              </a:rPr>
              <a:t> </a:t>
            </a:r>
            <a:r>
              <a:rPr sz="2397" dirty="0">
                <a:latin typeface="Arial"/>
                <a:cs typeface="Arial"/>
              </a:rPr>
              <a:t>a</a:t>
            </a:r>
            <a:r>
              <a:rPr sz="2397" spc="-33" dirty="0">
                <a:latin typeface="Arial"/>
                <a:cs typeface="Arial"/>
              </a:rPr>
              <a:t> </a:t>
            </a:r>
            <a:r>
              <a:rPr sz="2397" dirty="0">
                <a:latin typeface="Arial"/>
                <a:cs typeface="Arial"/>
              </a:rPr>
              <a:t>save</a:t>
            </a:r>
            <a:r>
              <a:rPr sz="2397" spc="-27" dirty="0">
                <a:latin typeface="Arial"/>
                <a:cs typeface="Arial"/>
              </a:rPr>
              <a:t> </a:t>
            </a:r>
            <a:r>
              <a:rPr sz="2397" dirty="0">
                <a:latin typeface="Arial"/>
                <a:cs typeface="Arial"/>
              </a:rPr>
              <a:t>shortcut</a:t>
            </a:r>
            <a:r>
              <a:rPr sz="2397" spc="-13" dirty="0">
                <a:latin typeface="Arial"/>
                <a:cs typeface="Arial"/>
              </a:rPr>
              <a:t> </a:t>
            </a:r>
            <a:r>
              <a:rPr sz="2397" dirty="0">
                <a:latin typeface="Arial"/>
                <a:cs typeface="Arial"/>
              </a:rPr>
              <a:t>(e.g.</a:t>
            </a:r>
            <a:r>
              <a:rPr sz="2397" spc="-20" dirty="0">
                <a:latin typeface="Arial"/>
                <a:cs typeface="Arial"/>
              </a:rPr>
              <a:t> </a:t>
            </a:r>
            <a:r>
              <a:rPr sz="2397" dirty="0">
                <a:latin typeface="Arial"/>
                <a:cs typeface="Arial"/>
              </a:rPr>
              <a:t>ctrl</a:t>
            </a:r>
            <a:r>
              <a:rPr sz="2397" spc="-40" dirty="0">
                <a:latin typeface="Arial"/>
                <a:cs typeface="Arial"/>
              </a:rPr>
              <a:t> </a:t>
            </a:r>
            <a:r>
              <a:rPr sz="2397" spc="-67" dirty="0">
                <a:latin typeface="Arial"/>
                <a:cs typeface="Arial"/>
              </a:rPr>
              <a:t>+ </a:t>
            </a:r>
            <a:r>
              <a:rPr sz="2397" dirty="0">
                <a:latin typeface="Arial"/>
                <a:cs typeface="Arial"/>
              </a:rPr>
              <a:t>s)</a:t>
            </a:r>
            <a:r>
              <a:rPr sz="2397" spc="-27" dirty="0">
                <a:latin typeface="Arial"/>
                <a:cs typeface="Arial"/>
              </a:rPr>
              <a:t> </a:t>
            </a:r>
            <a:r>
              <a:rPr sz="2397" dirty="0">
                <a:latin typeface="Arial"/>
                <a:cs typeface="Arial"/>
              </a:rPr>
              <a:t>may</a:t>
            </a:r>
            <a:r>
              <a:rPr sz="2397" spc="-20" dirty="0">
                <a:latin typeface="Arial"/>
                <a:cs typeface="Arial"/>
              </a:rPr>
              <a:t> </a:t>
            </a:r>
            <a:r>
              <a:rPr sz="2397" dirty="0">
                <a:latin typeface="Arial"/>
                <a:cs typeface="Arial"/>
              </a:rPr>
              <a:t>all</a:t>
            </a:r>
            <a:r>
              <a:rPr sz="2397" spc="-40" dirty="0">
                <a:latin typeface="Arial"/>
                <a:cs typeface="Arial"/>
              </a:rPr>
              <a:t> </a:t>
            </a:r>
            <a:r>
              <a:rPr sz="2397" dirty="0">
                <a:latin typeface="Arial"/>
                <a:cs typeface="Arial"/>
              </a:rPr>
              <a:t>execute</a:t>
            </a:r>
            <a:r>
              <a:rPr sz="2397" spc="-33" dirty="0">
                <a:latin typeface="Arial"/>
                <a:cs typeface="Arial"/>
              </a:rPr>
              <a:t> </a:t>
            </a:r>
            <a:r>
              <a:rPr sz="2397" dirty="0">
                <a:latin typeface="Arial"/>
                <a:cs typeface="Arial"/>
              </a:rPr>
              <a:t>the</a:t>
            </a:r>
            <a:r>
              <a:rPr sz="2397" spc="-40" dirty="0">
                <a:latin typeface="Arial"/>
                <a:cs typeface="Arial"/>
              </a:rPr>
              <a:t> </a:t>
            </a:r>
            <a:r>
              <a:rPr sz="2397" dirty="0">
                <a:latin typeface="Arial"/>
                <a:cs typeface="Arial"/>
              </a:rPr>
              <a:t>same</a:t>
            </a:r>
            <a:r>
              <a:rPr sz="2397" spc="-33" dirty="0">
                <a:latin typeface="Arial"/>
                <a:cs typeface="Arial"/>
              </a:rPr>
              <a:t> </a:t>
            </a:r>
            <a:r>
              <a:rPr sz="2397" spc="-27" dirty="0">
                <a:latin typeface="Arial"/>
                <a:cs typeface="Arial"/>
              </a:rPr>
              <a:t>code</a:t>
            </a:r>
            <a:endParaRPr sz="2397">
              <a:latin typeface="Arial"/>
              <a:cs typeface="Arial"/>
            </a:endParaRPr>
          </a:p>
          <a:p>
            <a:pPr marL="16913">
              <a:spcBef>
                <a:spcPts val="559"/>
              </a:spcBef>
            </a:pPr>
            <a:r>
              <a:rPr sz="2397" dirty="0">
                <a:latin typeface="Arial"/>
                <a:cs typeface="Arial"/>
              </a:rPr>
              <a:t>Subclassing</a:t>
            </a:r>
            <a:r>
              <a:rPr sz="2397" spc="-53" dirty="0">
                <a:latin typeface="Arial"/>
                <a:cs typeface="Arial"/>
              </a:rPr>
              <a:t> </a:t>
            </a:r>
            <a:r>
              <a:rPr sz="2397" dirty="0">
                <a:latin typeface="Arial"/>
                <a:cs typeface="Arial"/>
              </a:rPr>
              <a:t>approach</a:t>
            </a:r>
            <a:r>
              <a:rPr sz="2397" spc="-53" dirty="0">
                <a:latin typeface="Arial"/>
                <a:cs typeface="Arial"/>
              </a:rPr>
              <a:t> </a:t>
            </a:r>
            <a:r>
              <a:rPr sz="2397" dirty="0">
                <a:latin typeface="Arial"/>
                <a:cs typeface="Arial"/>
              </a:rPr>
              <a:t>forces</a:t>
            </a:r>
            <a:r>
              <a:rPr sz="2397" spc="-40" dirty="0">
                <a:latin typeface="Arial"/>
                <a:cs typeface="Arial"/>
              </a:rPr>
              <a:t> </a:t>
            </a:r>
            <a:r>
              <a:rPr sz="2397" dirty="0">
                <a:latin typeface="Arial"/>
                <a:cs typeface="Arial"/>
              </a:rPr>
              <a:t>you</a:t>
            </a:r>
            <a:r>
              <a:rPr sz="2397" spc="-53" dirty="0">
                <a:latin typeface="Arial"/>
                <a:cs typeface="Arial"/>
              </a:rPr>
              <a:t> </a:t>
            </a:r>
            <a:r>
              <a:rPr sz="2397" dirty="0">
                <a:latin typeface="Arial"/>
                <a:cs typeface="Arial"/>
              </a:rPr>
              <a:t>to</a:t>
            </a:r>
            <a:r>
              <a:rPr sz="2397" spc="-47" dirty="0">
                <a:latin typeface="Arial"/>
                <a:cs typeface="Arial"/>
              </a:rPr>
              <a:t> </a:t>
            </a:r>
            <a:r>
              <a:rPr sz="2397" dirty="0">
                <a:latin typeface="Arial"/>
                <a:cs typeface="Arial"/>
              </a:rPr>
              <a:t>repeat</a:t>
            </a:r>
            <a:r>
              <a:rPr sz="2397" spc="-40" dirty="0">
                <a:latin typeface="Arial"/>
                <a:cs typeface="Arial"/>
              </a:rPr>
              <a:t> </a:t>
            </a:r>
            <a:r>
              <a:rPr sz="2397" spc="-27" dirty="0">
                <a:latin typeface="Arial"/>
                <a:cs typeface="Arial"/>
              </a:rPr>
              <a:t>code</a:t>
            </a:r>
            <a:endParaRPr sz="2397">
              <a:latin typeface="Arial"/>
              <a:cs typeface="Arial"/>
            </a:endParaRPr>
          </a:p>
        </p:txBody>
      </p:sp>
      <p:sp>
        <p:nvSpPr>
          <p:cNvPr id="7" name="object 7"/>
          <p:cNvSpPr txBox="1"/>
          <p:nvPr/>
        </p:nvSpPr>
        <p:spPr>
          <a:xfrm>
            <a:off x="1199674" y="2979875"/>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pic>
        <p:nvPicPr>
          <p:cNvPr id="8" name="object 8"/>
          <p:cNvPicPr/>
          <p:nvPr/>
        </p:nvPicPr>
        <p:blipFill>
          <a:blip r:embed="rId2" cstate="print"/>
          <a:stretch>
            <a:fillRect/>
          </a:stretch>
        </p:blipFill>
        <p:spPr>
          <a:xfrm>
            <a:off x="295164" y="3834783"/>
            <a:ext cx="4409110" cy="2093101"/>
          </a:xfrm>
          <a:prstGeom prst="rect">
            <a:avLst/>
          </a:prstGeom>
        </p:spPr>
      </p:pic>
      <p:pic>
        <p:nvPicPr>
          <p:cNvPr id="9" name="object 9"/>
          <p:cNvPicPr/>
          <p:nvPr/>
        </p:nvPicPr>
        <p:blipFill>
          <a:blip r:embed="rId3" cstate="print"/>
          <a:stretch>
            <a:fillRect/>
          </a:stretch>
        </p:blipFill>
        <p:spPr>
          <a:xfrm>
            <a:off x="5760406" y="4466648"/>
            <a:ext cx="6134991" cy="1404663"/>
          </a:xfrm>
          <a:prstGeom prst="rect">
            <a:avLst/>
          </a:prstGeom>
        </p:spPr>
      </p:pic>
      <p:grpSp>
        <p:nvGrpSpPr>
          <p:cNvPr id="10" name="object 10"/>
          <p:cNvGrpSpPr/>
          <p:nvPr/>
        </p:nvGrpSpPr>
        <p:grpSpPr>
          <a:xfrm>
            <a:off x="4801115" y="4889495"/>
            <a:ext cx="861690" cy="286666"/>
            <a:chOff x="3599637" y="3671648"/>
            <a:chExt cx="647065" cy="215265"/>
          </a:xfrm>
        </p:grpSpPr>
        <p:sp>
          <p:nvSpPr>
            <p:cNvPr id="11" name="object 11"/>
            <p:cNvSpPr/>
            <p:nvPr/>
          </p:nvSpPr>
          <p:spPr>
            <a:xfrm>
              <a:off x="3599637" y="3671648"/>
              <a:ext cx="647065" cy="215265"/>
            </a:xfrm>
            <a:custGeom>
              <a:avLst/>
              <a:gdLst/>
              <a:ahLst/>
              <a:cxnLst/>
              <a:rect l="l" t="t" r="r" b="b"/>
              <a:pathLst>
                <a:path w="647064" h="215264">
                  <a:moveTo>
                    <a:pt x="484924" y="0"/>
                  </a:moveTo>
                  <a:lnTo>
                    <a:pt x="484924" y="53632"/>
                  </a:lnTo>
                  <a:lnTo>
                    <a:pt x="0" y="53632"/>
                  </a:lnTo>
                  <a:lnTo>
                    <a:pt x="0" y="160909"/>
                  </a:lnTo>
                  <a:lnTo>
                    <a:pt x="484924" y="160909"/>
                  </a:lnTo>
                  <a:lnTo>
                    <a:pt x="484924" y="214909"/>
                  </a:lnTo>
                  <a:lnTo>
                    <a:pt x="646925" y="107276"/>
                  </a:lnTo>
                  <a:lnTo>
                    <a:pt x="484924" y="0"/>
                  </a:lnTo>
                  <a:close/>
                </a:path>
              </a:pathLst>
            </a:custGeom>
            <a:solidFill>
              <a:srgbClr val="719ECE"/>
            </a:solidFill>
          </p:spPr>
          <p:txBody>
            <a:bodyPr wrap="square" lIns="0" tIns="0" rIns="0" bIns="0" rtlCol="0"/>
            <a:lstStyle/>
            <a:p>
              <a:endParaRPr sz="2397"/>
            </a:p>
          </p:txBody>
        </p:sp>
        <p:sp>
          <p:nvSpPr>
            <p:cNvPr id="12" name="object 12"/>
            <p:cNvSpPr/>
            <p:nvPr/>
          </p:nvSpPr>
          <p:spPr>
            <a:xfrm>
              <a:off x="3599637" y="3671648"/>
              <a:ext cx="647065" cy="215265"/>
            </a:xfrm>
            <a:custGeom>
              <a:avLst/>
              <a:gdLst/>
              <a:ahLst/>
              <a:cxnLst/>
              <a:rect l="l" t="t" r="r" b="b"/>
              <a:pathLst>
                <a:path w="647064" h="215264">
                  <a:moveTo>
                    <a:pt x="0" y="53632"/>
                  </a:moveTo>
                  <a:lnTo>
                    <a:pt x="484924" y="53632"/>
                  </a:lnTo>
                  <a:lnTo>
                    <a:pt x="484924" y="0"/>
                  </a:lnTo>
                  <a:lnTo>
                    <a:pt x="646925" y="107276"/>
                  </a:lnTo>
                  <a:lnTo>
                    <a:pt x="484924" y="214909"/>
                  </a:lnTo>
                  <a:lnTo>
                    <a:pt x="484924" y="160909"/>
                  </a:lnTo>
                  <a:lnTo>
                    <a:pt x="0" y="160909"/>
                  </a:lnTo>
                  <a:lnTo>
                    <a:pt x="0" y="53632"/>
                  </a:lnTo>
                  <a:close/>
                </a:path>
              </a:pathLst>
            </a:custGeom>
            <a:ln w="3175">
              <a:solidFill>
                <a:srgbClr val="3364A3"/>
              </a:solidFill>
            </a:ln>
          </p:spPr>
          <p:txBody>
            <a:bodyPr wrap="square" lIns="0" tIns="0" rIns="0" bIns="0" rtlCol="0"/>
            <a:lstStyle/>
            <a:p>
              <a:endParaRPr sz="2397"/>
            </a:p>
          </p:txBody>
        </p:sp>
      </p:grpSp>
      <p:sp>
        <p:nvSpPr>
          <p:cNvPr id="13" name="object 13"/>
          <p:cNvSpPr txBox="1">
            <a:spLocks noGrp="1"/>
          </p:cNvSpPr>
          <p:nvPr>
            <p:ph type="sldNum" sz="quarter" idx="7"/>
          </p:nvPr>
        </p:nvSpPr>
        <p:spPr>
          <a:xfrm>
            <a:off x="8691905" y="4730659"/>
            <a:ext cx="315721" cy="208914"/>
          </a:xfrm>
          <a:prstGeom prst="rect">
            <a:avLst/>
          </a:prstGeom>
        </p:spPr>
        <p:txBody>
          <a:bodyPr vert="horz" wrap="square" lIns="0" tIns="0" rIns="0" bIns="0" rtlCol="0">
            <a:spAutoFit/>
          </a:bodyPr>
          <a:lstStyle>
            <a:defPPr>
              <a:defRPr kern="0"/>
            </a:defPPr>
            <a:lvl1pPr>
              <a:defRPr sz="1300" b="0" i="0">
                <a:solidFill>
                  <a:schemeClr val="tx1"/>
                </a:solidFill>
                <a:latin typeface="Times New Roman"/>
                <a:cs typeface="Times New Roman"/>
              </a:defRPr>
            </a:lvl1pPr>
          </a:lstStyle>
          <a:p>
            <a:pPr marL="50738">
              <a:lnSpc>
                <a:spcPts val="2024"/>
              </a:lnSpc>
            </a:pPr>
            <a:fld id="{81D60167-4931-47E6-BA6A-407CBD079E47}" type="slidenum">
              <a:rPr lang="en-ZA" spc="-50" smtClean="0"/>
              <a:pPr marL="181610">
                <a:lnSpc>
                  <a:spcPts val="1520"/>
                </a:lnSpc>
              </a:pPr>
              <a:t>20</a:t>
            </a:fld>
            <a:endParaRPr spc="-33"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2582" y="616886"/>
            <a:ext cx="8727381" cy="694186"/>
          </a:xfrm>
          <a:prstGeom prst="rect">
            <a:avLst/>
          </a:prstGeom>
        </p:spPr>
        <p:txBody>
          <a:bodyPr vert="horz" wrap="square" lIns="0" tIns="16912" rIns="0" bIns="0" rtlCol="0" anchor="ctr">
            <a:spAutoFit/>
          </a:bodyPr>
          <a:lstStyle/>
          <a:p>
            <a:pPr marL="16913">
              <a:lnSpc>
                <a:spcPct val="100000"/>
              </a:lnSpc>
              <a:spcBef>
                <a:spcPts val="133"/>
              </a:spcBef>
            </a:pPr>
            <a:r>
              <a:rPr spc="-13" dirty="0"/>
              <a:t>Command</a:t>
            </a:r>
          </a:p>
        </p:txBody>
      </p:sp>
      <p:sp>
        <p:nvSpPr>
          <p:cNvPr id="3" name="object 3"/>
          <p:cNvSpPr txBox="1"/>
          <p:nvPr/>
        </p:nvSpPr>
        <p:spPr>
          <a:xfrm>
            <a:off x="922582"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98237" y="1652382"/>
            <a:ext cx="10148317" cy="754843"/>
          </a:xfrm>
          <a:prstGeom prst="rect">
            <a:avLst/>
          </a:prstGeom>
        </p:spPr>
        <p:txBody>
          <a:bodyPr vert="horz" wrap="square" lIns="0" tIns="16912" rIns="0" bIns="0" rtlCol="0">
            <a:spAutoFit/>
          </a:bodyPr>
          <a:lstStyle/>
          <a:p>
            <a:pPr marL="16913" marR="6765">
              <a:spcBef>
                <a:spcPts val="133"/>
              </a:spcBef>
            </a:pPr>
            <a:r>
              <a:rPr sz="2397" dirty="0">
                <a:latin typeface="Arial"/>
                <a:cs typeface="Arial"/>
              </a:rPr>
              <a:t>Motivation:</a:t>
            </a:r>
            <a:r>
              <a:rPr sz="2397" spc="-40" dirty="0">
                <a:latin typeface="Arial"/>
                <a:cs typeface="Arial"/>
              </a:rPr>
              <a:t> </a:t>
            </a:r>
            <a:r>
              <a:rPr sz="2397" dirty="0">
                <a:latin typeface="Arial"/>
                <a:cs typeface="Arial"/>
              </a:rPr>
              <a:t>instead</a:t>
            </a:r>
            <a:r>
              <a:rPr sz="2397" spc="-47" dirty="0">
                <a:latin typeface="Arial"/>
                <a:cs typeface="Arial"/>
              </a:rPr>
              <a:t> </a:t>
            </a:r>
            <a:r>
              <a:rPr sz="2397" dirty="0">
                <a:latin typeface="Arial"/>
                <a:cs typeface="Arial"/>
              </a:rPr>
              <a:t>of</a:t>
            </a:r>
            <a:r>
              <a:rPr sz="2397" spc="-47" dirty="0">
                <a:latin typeface="Arial"/>
                <a:cs typeface="Arial"/>
              </a:rPr>
              <a:t> </a:t>
            </a:r>
            <a:r>
              <a:rPr sz="2397" dirty="0">
                <a:latin typeface="Arial"/>
                <a:cs typeface="Arial"/>
              </a:rPr>
              <a:t>repeating</a:t>
            </a:r>
            <a:r>
              <a:rPr sz="2397" spc="-47" dirty="0">
                <a:latin typeface="Arial"/>
                <a:cs typeface="Arial"/>
              </a:rPr>
              <a:t> </a:t>
            </a:r>
            <a:r>
              <a:rPr sz="2397" dirty="0">
                <a:latin typeface="Arial"/>
                <a:cs typeface="Arial"/>
              </a:rPr>
              <a:t>each</a:t>
            </a:r>
            <a:r>
              <a:rPr sz="2397" spc="-47" dirty="0">
                <a:latin typeface="Arial"/>
                <a:cs typeface="Arial"/>
              </a:rPr>
              <a:t> </a:t>
            </a:r>
            <a:r>
              <a:rPr sz="2397" dirty="0">
                <a:latin typeface="Arial"/>
                <a:cs typeface="Arial"/>
              </a:rPr>
              <a:t>piece</a:t>
            </a:r>
            <a:r>
              <a:rPr sz="2397" spc="-33" dirty="0">
                <a:latin typeface="Arial"/>
                <a:cs typeface="Arial"/>
              </a:rPr>
              <a:t> </a:t>
            </a:r>
            <a:r>
              <a:rPr sz="2397" dirty="0">
                <a:latin typeface="Arial"/>
                <a:cs typeface="Arial"/>
              </a:rPr>
              <a:t>of</a:t>
            </a:r>
            <a:r>
              <a:rPr sz="2397" spc="-33" dirty="0">
                <a:latin typeface="Arial"/>
                <a:cs typeface="Arial"/>
              </a:rPr>
              <a:t> </a:t>
            </a:r>
            <a:r>
              <a:rPr sz="2397" dirty="0">
                <a:latin typeface="Arial"/>
                <a:cs typeface="Arial"/>
              </a:rPr>
              <a:t>code</a:t>
            </a:r>
            <a:r>
              <a:rPr sz="2397" spc="-47" dirty="0">
                <a:latin typeface="Arial"/>
                <a:cs typeface="Arial"/>
              </a:rPr>
              <a:t> </a:t>
            </a:r>
            <a:r>
              <a:rPr sz="2397" dirty="0">
                <a:latin typeface="Arial"/>
                <a:cs typeface="Arial"/>
              </a:rPr>
              <a:t>for</a:t>
            </a:r>
            <a:r>
              <a:rPr sz="2397" spc="-33" dirty="0">
                <a:latin typeface="Arial"/>
                <a:cs typeface="Arial"/>
              </a:rPr>
              <a:t> </a:t>
            </a:r>
            <a:r>
              <a:rPr sz="2397" dirty="0">
                <a:latin typeface="Arial"/>
                <a:cs typeface="Arial"/>
              </a:rPr>
              <a:t>each</a:t>
            </a:r>
            <a:r>
              <a:rPr sz="2397" spc="-47" dirty="0">
                <a:latin typeface="Arial"/>
                <a:cs typeface="Arial"/>
              </a:rPr>
              <a:t> </a:t>
            </a:r>
            <a:r>
              <a:rPr sz="2397" dirty="0">
                <a:latin typeface="Arial"/>
                <a:cs typeface="Arial"/>
              </a:rPr>
              <a:t>variation</a:t>
            </a:r>
            <a:r>
              <a:rPr sz="2397" spc="-53" dirty="0">
                <a:latin typeface="Arial"/>
                <a:cs typeface="Arial"/>
              </a:rPr>
              <a:t> </a:t>
            </a:r>
            <a:r>
              <a:rPr sz="2397" dirty="0">
                <a:latin typeface="Arial"/>
                <a:cs typeface="Arial"/>
              </a:rPr>
              <a:t>of</a:t>
            </a:r>
            <a:r>
              <a:rPr sz="2397" spc="-33" dirty="0">
                <a:latin typeface="Arial"/>
                <a:cs typeface="Arial"/>
              </a:rPr>
              <a:t> the </a:t>
            </a:r>
            <a:r>
              <a:rPr sz="2397" dirty="0">
                <a:latin typeface="Arial"/>
                <a:cs typeface="Arial"/>
              </a:rPr>
              <a:t>button/request,</a:t>
            </a:r>
            <a:r>
              <a:rPr sz="2397" spc="-53" dirty="0">
                <a:latin typeface="Arial"/>
                <a:cs typeface="Arial"/>
              </a:rPr>
              <a:t> </a:t>
            </a:r>
            <a:r>
              <a:rPr sz="2397" dirty="0">
                <a:latin typeface="Arial"/>
                <a:cs typeface="Arial"/>
              </a:rPr>
              <a:t>rather</a:t>
            </a:r>
            <a:r>
              <a:rPr sz="2397" spc="-47" dirty="0">
                <a:latin typeface="Arial"/>
                <a:cs typeface="Arial"/>
              </a:rPr>
              <a:t> </a:t>
            </a:r>
            <a:r>
              <a:rPr sz="2397" dirty="0">
                <a:latin typeface="Arial"/>
                <a:cs typeface="Arial"/>
              </a:rPr>
              <a:t>encapsulate</a:t>
            </a:r>
            <a:r>
              <a:rPr sz="2397" spc="-60" dirty="0">
                <a:latin typeface="Arial"/>
                <a:cs typeface="Arial"/>
              </a:rPr>
              <a:t> </a:t>
            </a:r>
            <a:r>
              <a:rPr sz="2397" dirty="0">
                <a:latin typeface="Arial"/>
                <a:cs typeface="Arial"/>
              </a:rPr>
              <a:t>the</a:t>
            </a:r>
            <a:r>
              <a:rPr sz="2397" spc="-60" dirty="0">
                <a:latin typeface="Arial"/>
                <a:cs typeface="Arial"/>
              </a:rPr>
              <a:t> </a:t>
            </a:r>
            <a:r>
              <a:rPr sz="2397" dirty="0">
                <a:latin typeface="Arial"/>
                <a:cs typeface="Arial"/>
              </a:rPr>
              <a:t>request</a:t>
            </a:r>
            <a:r>
              <a:rPr sz="2397" spc="-47" dirty="0">
                <a:latin typeface="Arial"/>
                <a:cs typeface="Arial"/>
              </a:rPr>
              <a:t> </a:t>
            </a:r>
            <a:r>
              <a:rPr sz="2397" dirty="0">
                <a:latin typeface="Arial"/>
                <a:cs typeface="Arial"/>
              </a:rPr>
              <a:t>itself</a:t>
            </a:r>
            <a:r>
              <a:rPr sz="2397" spc="-47" dirty="0">
                <a:latin typeface="Arial"/>
                <a:cs typeface="Arial"/>
              </a:rPr>
              <a:t> </a:t>
            </a:r>
            <a:r>
              <a:rPr sz="2397" dirty="0">
                <a:latin typeface="Arial"/>
                <a:cs typeface="Arial"/>
              </a:rPr>
              <a:t>as</a:t>
            </a:r>
            <a:r>
              <a:rPr sz="2397" spc="-53" dirty="0">
                <a:latin typeface="Arial"/>
                <a:cs typeface="Arial"/>
              </a:rPr>
              <a:t> </a:t>
            </a:r>
            <a:r>
              <a:rPr sz="2397" dirty="0">
                <a:latin typeface="Arial"/>
                <a:cs typeface="Arial"/>
              </a:rPr>
              <a:t>an</a:t>
            </a:r>
            <a:r>
              <a:rPr sz="2397" spc="-60" dirty="0">
                <a:latin typeface="Arial"/>
                <a:cs typeface="Arial"/>
              </a:rPr>
              <a:t> </a:t>
            </a:r>
            <a:r>
              <a:rPr sz="2397" spc="-13" dirty="0">
                <a:latin typeface="Arial"/>
                <a:cs typeface="Arial"/>
              </a:rPr>
              <a:t>object</a:t>
            </a:r>
            <a:endParaRPr sz="2397">
              <a:latin typeface="Arial"/>
              <a:cs typeface="Arial"/>
            </a:endParaRPr>
          </a:p>
        </p:txBody>
      </p:sp>
      <p:pic>
        <p:nvPicPr>
          <p:cNvPr id="5" name="object 5"/>
          <p:cNvPicPr/>
          <p:nvPr/>
        </p:nvPicPr>
        <p:blipFill>
          <a:blip r:embed="rId2" cstate="print"/>
          <a:stretch>
            <a:fillRect/>
          </a:stretch>
        </p:blipFill>
        <p:spPr>
          <a:xfrm>
            <a:off x="182982" y="3738906"/>
            <a:ext cx="5192462" cy="2097887"/>
          </a:xfrm>
          <a:prstGeom prst="rect">
            <a:avLst/>
          </a:prstGeom>
        </p:spPr>
      </p:pic>
      <p:pic>
        <p:nvPicPr>
          <p:cNvPr id="6" name="object 6"/>
          <p:cNvPicPr/>
          <p:nvPr/>
        </p:nvPicPr>
        <p:blipFill>
          <a:blip r:embed="rId3" cstate="print"/>
          <a:stretch>
            <a:fillRect/>
          </a:stretch>
        </p:blipFill>
        <p:spPr>
          <a:xfrm>
            <a:off x="5886505" y="3738906"/>
            <a:ext cx="6104786" cy="2107951"/>
          </a:xfrm>
          <a:prstGeom prst="rect">
            <a:avLst/>
          </a:prstGeom>
        </p:spPr>
      </p:pic>
      <p:sp>
        <p:nvSpPr>
          <p:cNvPr id="7" name="object 7"/>
          <p:cNvSpPr txBox="1"/>
          <p:nvPr/>
        </p:nvSpPr>
        <p:spPr>
          <a:xfrm>
            <a:off x="1260559" y="5987196"/>
            <a:ext cx="3020564"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Subclassing</a:t>
            </a:r>
            <a:r>
              <a:rPr sz="2397" spc="-100" dirty="0">
                <a:latin typeface="Arial"/>
                <a:cs typeface="Arial"/>
              </a:rPr>
              <a:t> </a:t>
            </a:r>
            <a:r>
              <a:rPr sz="2397" spc="-13" dirty="0">
                <a:latin typeface="Arial"/>
                <a:cs typeface="Arial"/>
              </a:rPr>
              <a:t>approach</a:t>
            </a:r>
            <a:endParaRPr sz="2397">
              <a:latin typeface="Arial"/>
              <a:cs typeface="Arial"/>
            </a:endParaRPr>
          </a:p>
        </p:txBody>
      </p:sp>
      <p:sp>
        <p:nvSpPr>
          <p:cNvPr id="9" name="object 9"/>
          <p:cNvSpPr txBox="1">
            <a:spLocks noGrp="1"/>
          </p:cNvSpPr>
          <p:nvPr>
            <p:ph type="sldNum" sz="quarter" idx="7"/>
          </p:nvPr>
        </p:nvSpPr>
        <p:spPr>
          <a:xfrm>
            <a:off x="8691905" y="4730659"/>
            <a:ext cx="315721" cy="208914"/>
          </a:xfrm>
          <a:prstGeom prst="rect">
            <a:avLst/>
          </a:prstGeom>
        </p:spPr>
        <p:txBody>
          <a:bodyPr vert="horz" wrap="square" lIns="0" tIns="0" rIns="0" bIns="0" rtlCol="0">
            <a:spAutoFit/>
          </a:bodyPr>
          <a:lstStyle>
            <a:defPPr>
              <a:defRPr kern="0"/>
            </a:defPPr>
            <a:lvl1pPr>
              <a:defRPr sz="1300" b="0" i="0">
                <a:solidFill>
                  <a:schemeClr val="tx1"/>
                </a:solidFill>
                <a:latin typeface="Times New Roman"/>
                <a:cs typeface="Times New Roman"/>
              </a:defRPr>
            </a:lvl1pPr>
          </a:lstStyle>
          <a:p>
            <a:pPr marL="50738">
              <a:lnSpc>
                <a:spcPts val="2024"/>
              </a:lnSpc>
            </a:pPr>
            <a:fld id="{81D60167-4931-47E6-BA6A-407CBD079E47}" type="slidenum">
              <a:rPr lang="en-ZA" spc="-50" smtClean="0"/>
              <a:pPr marL="181610">
                <a:lnSpc>
                  <a:spcPts val="1520"/>
                </a:lnSpc>
              </a:pPr>
              <a:t>21</a:t>
            </a:fld>
            <a:endParaRPr spc="-33" dirty="0"/>
          </a:p>
        </p:txBody>
      </p:sp>
      <p:sp>
        <p:nvSpPr>
          <p:cNvPr id="8" name="object 8"/>
          <p:cNvSpPr txBox="1"/>
          <p:nvPr/>
        </p:nvSpPr>
        <p:spPr>
          <a:xfrm>
            <a:off x="7492867" y="5987196"/>
            <a:ext cx="2466681"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Command</a:t>
            </a:r>
            <a:r>
              <a:rPr sz="2397" spc="-87" dirty="0">
                <a:latin typeface="Arial"/>
                <a:cs typeface="Arial"/>
              </a:rPr>
              <a:t> </a:t>
            </a:r>
            <a:r>
              <a:rPr sz="2397" spc="-13" dirty="0">
                <a:latin typeface="Arial"/>
                <a:cs typeface="Arial"/>
              </a:rPr>
              <a:t>pattern</a:t>
            </a:r>
            <a:endParaRPr sz="2397">
              <a:latin typeface="Arial"/>
              <a:cs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991077" y="470251"/>
            <a:ext cx="9773144" cy="877762"/>
          </a:xfrm>
          <a:prstGeom prst="rect">
            <a:avLst/>
          </a:prstGeom>
        </p:spPr>
        <p:txBody>
          <a:bodyPr vert="horz" wrap="square" lIns="0" tIns="16912" rIns="0" bIns="0" rtlCol="0" anchor="ctr">
            <a:spAutoFit/>
          </a:bodyPr>
          <a:lstStyle/>
          <a:p>
            <a:pPr marL="16913">
              <a:lnSpc>
                <a:spcPct val="100000"/>
              </a:lnSpc>
              <a:spcBef>
                <a:spcPts val="133"/>
              </a:spcBef>
            </a:pPr>
            <a:r>
              <a:rPr spc="-13" dirty="0"/>
              <a:t>Command</a:t>
            </a:r>
          </a:p>
        </p:txBody>
      </p:sp>
      <p:sp>
        <p:nvSpPr>
          <p:cNvPr id="3" name="object 3"/>
          <p:cNvSpPr txBox="1"/>
          <p:nvPr/>
        </p:nvSpPr>
        <p:spPr>
          <a:xfrm>
            <a:off x="922582"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98237" y="1652382"/>
            <a:ext cx="10739408" cy="754843"/>
          </a:xfrm>
          <a:prstGeom prst="rect">
            <a:avLst/>
          </a:prstGeom>
        </p:spPr>
        <p:txBody>
          <a:bodyPr vert="horz" wrap="square" lIns="0" tIns="16912" rIns="0" bIns="0" rtlCol="0">
            <a:spAutoFit/>
          </a:bodyPr>
          <a:lstStyle/>
          <a:p>
            <a:pPr marL="16913" marR="6765">
              <a:spcBef>
                <a:spcPts val="133"/>
              </a:spcBef>
            </a:pPr>
            <a:r>
              <a:rPr sz="2397" dirty="0">
                <a:latin typeface="Arial"/>
                <a:cs typeface="Arial"/>
              </a:rPr>
              <a:t>Motivation:</a:t>
            </a:r>
            <a:r>
              <a:rPr sz="2397" spc="-47" dirty="0">
                <a:latin typeface="Arial"/>
                <a:cs typeface="Arial"/>
              </a:rPr>
              <a:t> </a:t>
            </a:r>
            <a:r>
              <a:rPr sz="2397" dirty="0">
                <a:latin typeface="Arial"/>
                <a:cs typeface="Arial"/>
              </a:rPr>
              <a:t>user</a:t>
            </a:r>
            <a:r>
              <a:rPr sz="2397" spc="-40" dirty="0">
                <a:latin typeface="Arial"/>
                <a:cs typeface="Arial"/>
              </a:rPr>
              <a:t> </a:t>
            </a:r>
            <a:r>
              <a:rPr sz="2397" dirty="0">
                <a:latin typeface="Arial"/>
                <a:cs typeface="Arial"/>
              </a:rPr>
              <a:t>interface</a:t>
            </a:r>
            <a:r>
              <a:rPr sz="2397" spc="-53" dirty="0">
                <a:latin typeface="Arial"/>
                <a:cs typeface="Arial"/>
              </a:rPr>
              <a:t> </a:t>
            </a:r>
            <a:r>
              <a:rPr sz="2397" dirty="0">
                <a:latin typeface="Arial"/>
                <a:cs typeface="Arial"/>
              </a:rPr>
              <a:t>elements</a:t>
            </a:r>
            <a:r>
              <a:rPr sz="2397" spc="-47" dirty="0">
                <a:latin typeface="Arial"/>
                <a:cs typeface="Arial"/>
              </a:rPr>
              <a:t> </a:t>
            </a:r>
            <a:r>
              <a:rPr sz="2397" dirty="0">
                <a:latin typeface="Arial"/>
                <a:cs typeface="Arial"/>
              </a:rPr>
              <a:t>like</a:t>
            </a:r>
            <a:r>
              <a:rPr sz="2397" spc="-53" dirty="0">
                <a:latin typeface="Arial"/>
                <a:cs typeface="Arial"/>
              </a:rPr>
              <a:t> </a:t>
            </a:r>
            <a:r>
              <a:rPr sz="2397" dirty="0">
                <a:latin typeface="Arial"/>
                <a:cs typeface="Arial"/>
              </a:rPr>
              <a:t>buttons</a:t>
            </a:r>
            <a:r>
              <a:rPr sz="2397" spc="-40" dirty="0">
                <a:latin typeface="Arial"/>
                <a:cs typeface="Arial"/>
              </a:rPr>
              <a:t> </a:t>
            </a:r>
            <a:r>
              <a:rPr sz="2397" dirty="0">
                <a:latin typeface="Arial"/>
                <a:cs typeface="Arial"/>
              </a:rPr>
              <a:t>and</a:t>
            </a:r>
            <a:r>
              <a:rPr sz="2397" spc="-53" dirty="0">
                <a:latin typeface="Arial"/>
                <a:cs typeface="Arial"/>
              </a:rPr>
              <a:t> </a:t>
            </a:r>
            <a:r>
              <a:rPr sz="2397" dirty="0">
                <a:latin typeface="Arial"/>
                <a:cs typeface="Arial"/>
              </a:rPr>
              <a:t>shortcuts</a:t>
            </a:r>
            <a:r>
              <a:rPr sz="2397" spc="-47" dirty="0">
                <a:latin typeface="Arial"/>
                <a:cs typeface="Arial"/>
              </a:rPr>
              <a:t> </a:t>
            </a:r>
            <a:r>
              <a:rPr sz="2397" dirty="0">
                <a:latin typeface="Arial"/>
                <a:cs typeface="Arial"/>
              </a:rPr>
              <a:t>can</a:t>
            </a:r>
            <a:r>
              <a:rPr sz="2397" spc="-40" dirty="0">
                <a:latin typeface="Arial"/>
                <a:cs typeface="Arial"/>
              </a:rPr>
              <a:t> </a:t>
            </a:r>
            <a:r>
              <a:rPr sz="2397" dirty="0">
                <a:latin typeface="Arial"/>
                <a:cs typeface="Arial"/>
              </a:rPr>
              <a:t>now</a:t>
            </a:r>
            <a:r>
              <a:rPr sz="2397" spc="-53" dirty="0">
                <a:latin typeface="Arial"/>
                <a:cs typeface="Arial"/>
              </a:rPr>
              <a:t> </a:t>
            </a:r>
            <a:r>
              <a:rPr sz="2397" spc="-13" dirty="0">
                <a:latin typeface="Arial"/>
                <a:cs typeface="Arial"/>
              </a:rPr>
              <a:t>delegate </a:t>
            </a:r>
            <a:r>
              <a:rPr sz="2397" dirty="0">
                <a:latin typeface="Arial"/>
                <a:cs typeface="Arial"/>
              </a:rPr>
              <a:t>responsibility</a:t>
            </a:r>
            <a:r>
              <a:rPr sz="2397" spc="-67" dirty="0">
                <a:latin typeface="Arial"/>
                <a:cs typeface="Arial"/>
              </a:rPr>
              <a:t> </a:t>
            </a:r>
            <a:r>
              <a:rPr sz="2397" dirty="0">
                <a:latin typeface="Arial"/>
                <a:cs typeface="Arial"/>
              </a:rPr>
              <a:t>to</a:t>
            </a:r>
            <a:r>
              <a:rPr sz="2397" spc="-67" dirty="0">
                <a:latin typeface="Arial"/>
                <a:cs typeface="Arial"/>
              </a:rPr>
              <a:t> </a:t>
            </a:r>
            <a:r>
              <a:rPr sz="2397" dirty="0">
                <a:latin typeface="Arial"/>
                <a:cs typeface="Arial"/>
              </a:rPr>
              <a:t>command</a:t>
            </a:r>
            <a:r>
              <a:rPr sz="2397" spc="-60" dirty="0">
                <a:latin typeface="Arial"/>
                <a:cs typeface="Arial"/>
              </a:rPr>
              <a:t> </a:t>
            </a:r>
            <a:r>
              <a:rPr sz="2397" spc="-13" dirty="0">
                <a:latin typeface="Arial"/>
                <a:cs typeface="Arial"/>
              </a:rPr>
              <a:t>objects</a:t>
            </a:r>
            <a:endParaRPr sz="2397">
              <a:latin typeface="Arial"/>
              <a:cs typeface="Arial"/>
            </a:endParaRPr>
          </a:p>
        </p:txBody>
      </p:sp>
      <p:pic>
        <p:nvPicPr>
          <p:cNvPr id="5" name="object 5"/>
          <p:cNvPicPr/>
          <p:nvPr/>
        </p:nvPicPr>
        <p:blipFill>
          <a:blip r:embed="rId2" cstate="print"/>
          <a:stretch>
            <a:fillRect/>
          </a:stretch>
        </p:blipFill>
        <p:spPr>
          <a:xfrm>
            <a:off x="2500446" y="2637702"/>
            <a:ext cx="7291803" cy="3976219"/>
          </a:xfrm>
          <a:prstGeom prst="rect">
            <a:avLst/>
          </a:prstGeom>
        </p:spPr>
      </p:pic>
      <p:sp>
        <p:nvSpPr>
          <p:cNvPr id="6" name="object 6"/>
          <p:cNvSpPr txBox="1">
            <a:spLocks noGrp="1"/>
          </p:cNvSpPr>
          <p:nvPr>
            <p:ph type="sldNum" sz="quarter" idx="7"/>
          </p:nvPr>
        </p:nvSpPr>
        <p:spPr>
          <a:xfrm>
            <a:off x="15465927" y="8636193"/>
            <a:ext cx="627075" cy="256480"/>
          </a:xfrm>
          <a:prstGeom prst="rect">
            <a:avLst/>
          </a:prstGeom>
        </p:spPr>
        <p:txBody>
          <a:bodyPr vert="horz" wrap="square" lIns="0" tIns="0" rIns="0" bIns="0" rtlCol="0" anchor="ctr">
            <a:spAutoFit/>
          </a:bodyPr>
          <a:lstStyle/>
          <a:p>
            <a:pPr marL="50738">
              <a:lnSpc>
                <a:spcPts val="2024"/>
              </a:lnSpc>
            </a:pPr>
            <a:fld id="{81D60167-4931-47E6-BA6A-407CBD079E47}" type="slidenum">
              <a:rPr spc="-33" dirty="0"/>
              <a:pPr marL="50738">
                <a:lnSpc>
                  <a:spcPts val="2024"/>
                </a:lnSpc>
              </a:pPr>
              <a:t>22</a:t>
            </a:fld>
            <a:endParaRPr spc="-33"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2582" y="618872"/>
            <a:ext cx="9637622" cy="694186"/>
          </a:xfrm>
          <a:prstGeom prst="rect">
            <a:avLst/>
          </a:prstGeom>
        </p:spPr>
        <p:txBody>
          <a:bodyPr vert="horz" wrap="square" lIns="0" tIns="16912" rIns="0" bIns="0" rtlCol="0" anchor="ctr">
            <a:spAutoFit/>
          </a:bodyPr>
          <a:lstStyle/>
          <a:p>
            <a:pPr marL="16913">
              <a:lnSpc>
                <a:spcPct val="100000"/>
              </a:lnSpc>
              <a:spcBef>
                <a:spcPts val="133"/>
              </a:spcBef>
            </a:pPr>
            <a:r>
              <a:rPr spc="-13" dirty="0"/>
              <a:t>Command</a:t>
            </a:r>
          </a:p>
        </p:txBody>
      </p:sp>
      <p:sp>
        <p:nvSpPr>
          <p:cNvPr id="3" name="object 3"/>
          <p:cNvSpPr txBox="1"/>
          <p:nvPr/>
        </p:nvSpPr>
        <p:spPr>
          <a:xfrm>
            <a:off x="922582" y="1735322"/>
            <a:ext cx="125152" cy="163930"/>
          </a:xfrm>
          <a:prstGeom prst="rect">
            <a:avLst/>
          </a:prstGeom>
        </p:spPr>
        <p:txBody>
          <a:bodyPr vert="horz" wrap="square" lIns="0" tIns="20295" rIns="0" bIns="0" rtlCol="0">
            <a:spAutoFit/>
          </a:bodyPr>
          <a:lstStyle/>
          <a:p>
            <a:pPr marL="16913">
              <a:spcBef>
                <a:spcPts val="160"/>
              </a:spcBef>
            </a:pPr>
            <a:r>
              <a:rPr sz="932" spc="-67" dirty="0">
                <a:latin typeface="Wingdings"/>
                <a:cs typeface="Wingdings"/>
              </a:rPr>
              <a:t></a:t>
            </a:r>
            <a:endParaRPr sz="932">
              <a:latin typeface="Wingdings"/>
              <a:cs typeface="Wingdings"/>
            </a:endParaRPr>
          </a:p>
        </p:txBody>
      </p:sp>
      <p:sp>
        <p:nvSpPr>
          <p:cNvPr id="4" name="object 4"/>
          <p:cNvSpPr txBox="1"/>
          <p:nvPr/>
        </p:nvSpPr>
        <p:spPr>
          <a:xfrm>
            <a:off x="1198238" y="1652401"/>
            <a:ext cx="5209881" cy="3892541"/>
          </a:xfrm>
          <a:prstGeom prst="rect">
            <a:avLst/>
          </a:prstGeom>
        </p:spPr>
        <p:txBody>
          <a:bodyPr vert="horz" wrap="square" lIns="0" tIns="16067" rIns="0" bIns="0" rtlCol="0">
            <a:spAutoFit/>
          </a:bodyPr>
          <a:lstStyle/>
          <a:p>
            <a:pPr marL="16913" marR="667202">
              <a:spcBef>
                <a:spcPts val="127"/>
              </a:spcBef>
            </a:pPr>
            <a:r>
              <a:rPr sz="2131" dirty="0">
                <a:latin typeface="Arial"/>
                <a:cs typeface="Arial"/>
              </a:rPr>
              <a:t>Command</a:t>
            </a:r>
            <a:r>
              <a:rPr sz="2131" spc="-40" dirty="0">
                <a:latin typeface="Arial"/>
                <a:cs typeface="Arial"/>
              </a:rPr>
              <a:t> </a:t>
            </a:r>
            <a:r>
              <a:rPr sz="2131" dirty="0">
                <a:latin typeface="Arial"/>
                <a:cs typeface="Arial"/>
              </a:rPr>
              <a:t>–</a:t>
            </a:r>
            <a:r>
              <a:rPr sz="2131" spc="-53" dirty="0">
                <a:latin typeface="Arial"/>
                <a:cs typeface="Arial"/>
              </a:rPr>
              <a:t> </a:t>
            </a:r>
            <a:r>
              <a:rPr sz="2131" dirty="0">
                <a:latin typeface="Arial"/>
                <a:cs typeface="Arial"/>
              </a:rPr>
              <a:t>defines</a:t>
            </a:r>
            <a:r>
              <a:rPr sz="2131" spc="-40" dirty="0">
                <a:latin typeface="Arial"/>
                <a:cs typeface="Arial"/>
              </a:rPr>
              <a:t> </a:t>
            </a:r>
            <a:r>
              <a:rPr sz="2131" dirty="0">
                <a:latin typeface="Arial"/>
                <a:cs typeface="Arial"/>
              </a:rPr>
              <a:t>an</a:t>
            </a:r>
            <a:r>
              <a:rPr sz="2131" spc="-53" dirty="0">
                <a:latin typeface="Arial"/>
                <a:cs typeface="Arial"/>
              </a:rPr>
              <a:t> </a:t>
            </a:r>
            <a:r>
              <a:rPr sz="2131" dirty="0">
                <a:latin typeface="Arial"/>
                <a:cs typeface="Arial"/>
              </a:rPr>
              <a:t>interface</a:t>
            </a:r>
            <a:r>
              <a:rPr sz="2131" spc="-47" dirty="0">
                <a:latin typeface="Arial"/>
                <a:cs typeface="Arial"/>
              </a:rPr>
              <a:t> </a:t>
            </a:r>
            <a:r>
              <a:rPr sz="2131" dirty="0">
                <a:latin typeface="Arial"/>
                <a:cs typeface="Arial"/>
              </a:rPr>
              <a:t>for</a:t>
            </a:r>
            <a:r>
              <a:rPr sz="2131" spc="-53" dirty="0">
                <a:latin typeface="Arial"/>
                <a:cs typeface="Arial"/>
              </a:rPr>
              <a:t> </a:t>
            </a:r>
            <a:r>
              <a:rPr sz="2131" spc="-67" dirty="0">
                <a:latin typeface="Arial"/>
                <a:cs typeface="Arial"/>
              </a:rPr>
              <a:t>a </a:t>
            </a:r>
            <a:r>
              <a:rPr sz="2131" spc="-13" dirty="0">
                <a:latin typeface="Arial"/>
                <a:cs typeface="Arial"/>
              </a:rPr>
              <a:t>request</a:t>
            </a:r>
            <a:endParaRPr sz="2131" dirty="0">
              <a:latin typeface="Arial"/>
              <a:cs typeface="Arial"/>
            </a:endParaRPr>
          </a:p>
          <a:p>
            <a:pPr marL="16913" marR="121771">
              <a:lnSpc>
                <a:spcPct val="99700"/>
              </a:lnSpc>
              <a:spcBef>
                <a:spcPts val="559"/>
              </a:spcBef>
            </a:pPr>
            <a:r>
              <a:rPr sz="2131" spc="-13" dirty="0">
                <a:latin typeface="Arial"/>
                <a:cs typeface="Arial"/>
              </a:rPr>
              <a:t>ConcreteCommand</a:t>
            </a:r>
            <a:r>
              <a:rPr sz="2131" spc="-7" dirty="0">
                <a:latin typeface="Arial"/>
                <a:cs typeface="Arial"/>
              </a:rPr>
              <a:t> </a:t>
            </a:r>
            <a:r>
              <a:rPr sz="2131" dirty="0">
                <a:latin typeface="Arial"/>
                <a:cs typeface="Arial"/>
              </a:rPr>
              <a:t>–</a:t>
            </a:r>
            <a:r>
              <a:rPr sz="2131" spc="-13" dirty="0">
                <a:latin typeface="Arial"/>
                <a:cs typeface="Arial"/>
              </a:rPr>
              <a:t> </a:t>
            </a:r>
            <a:r>
              <a:rPr sz="2131" dirty="0">
                <a:latin typeface="Arial"/>
                <a:cs typeface="Arial"/>
              </a:rPr>
              <a:t>binds</a:t>
            </a:r>
            <a:r>
              <a:rPr sz="2131" spc="-7" dirty="0">
                <a:latin typeface="Arial"/>
                <a:cs typeface="Arial"/>
              </a:rPr>
              <a:t> </a:t>
            </a:r>
            <a:r>
              <a:rPr sz="2131" dirty="0">
                <a:latin typeface="Arial"/>
                <a:cs typeface="Arial"/>
              </a:rPr>
              <a:t>a</a:t>
            </a:r>
            <a:r>
              <a:rPr sz="2131" spc="-13" dirty="0">
                <a:latin typeface="Arial"/>
                <a:cs typeface="Arial"/>
              </a:rPr>
              <a:t> </a:t>
            </a:r>
            <a:r>
              <a:rPr sz="2131" dirty="0">
                <a:latin typeface="Arial"/>
                <a:cs typeface="Arial"/>
              </a:rPr>
              <a:t>Receiver</a:t>
            </a:r>
            <a:r>
              <a:rPr sz="2131" spc="-7" dirty="0">
                <a:latin typeface="Arial"/>
                <a:cs typeface="Arial"/>
              </a:rPr>
              <a:t> </a:t>
            </a:r>
            <a:r>
              <a:rPr sz="2131" spc="-33" dirty="0">
                <a:latin typeface="Arial"/>
                <a:cs typeface="Arial"/>
              </a:rPr>
              <a:t>to </a:t>
            </a:r>
            <a:r>
              <a:rPr sz="2131" dirty="0">
                <a:latin typeface="Arial"/>
                <a:cs typeface="Arial"/>
              </a:rPr>
              <a:t>an</a:t>
            </a:r>
            <a:r>
              <a:rPr sz="2131" spc="-67" dirty="0">
                <a:latin typeface="Arial"/>
                <a:cs typeface="Arial"/>
              </a:rPr>
              <a:t> </a:t>
            </a:r>
            <a:r>
              <a:rPr sz="2131" dirty="0">
                <a:latin typeface="Arial"/>
                <a:cs typeface="Arial"/>
              </a:rPr>
              <a:t>action,</a:t>
            </a:r>
            <a:r>
              <a:rPr sz="2131" spc="-60" dirty="0">
                <a:latin typeface="Arial"/>
                <a:cs typeface="Arial"/>
              </a:rPr>
              <a:t> </a:t>
            </a:r>
            <a:r>
              <a:rPr sz="2131" dirty="0">
                <a:latin typeface="Arial"/>
                <a:cs typeface="Arial"/>
              </a:rPr>
              <a:t>implements</a:t>
            </a:r>
            <a:r>
              <a:rPr sz="2131" spc="-53" dirty="0">
                <a:latin typeface="Arial"/>
                <a:cs typeface="Arial"/>
              </a:rPr>
              <a:t> </a:t>
            </a:r>
            <a:r>
              <a:rPr sz="2131" dirty="0">
                <a:latin typeface="Arial"/>
                <a:cs typeface="Arial"/>
              </a:rPr>
              <a:t>Execute()</a:t>
            </a:r>
            <a:r>
              <a:rPr sz="2131" spc="-53" dirty="0">
                <a:latin typeface="Arial"/>
                <a:cs typeface="Arial"/>
              </a:rPr>
              <a:t> </a:t>
            </a:r>
            <a:r>
              <a:rPr sz="2131" dirty="0">
                <a:latin typeface="Arial"/>
                <a:cs typeface="Arial"/>
              </a:rPr>
              <a:t>by</a:t>
            </a:r>
            <a:r>
              <a:rPr sz="2131" spc="-53" dirty="0">
                <a:latin typeface="Arial"/>
                <a:cs typeface="Arial"/>
              </a:rPr>
              <a:t> </a:t>
            </a:r>
            <a:r>
              <a:rPr sz="2131" spc="-13" dirty="0">
                <a:latin typeface="Arial"/>
                <a:cs typeface="Arial"/>
              </a:rPr>
              <a:t>calling </a:t>
            </a:r>
            <a:r>
              <a:rPr sz="2131" dirty="0">
                <a:latin typeface="Arial"/>
                <a:cs typeface="Arial"/>
              </a:rPr>
              <a:t>an</a:t>
            </a:r>
            <a:r>
              <a:rPr sz="2131" spc="-27" dirty="0">
                <a:latin typeface="Arial"/>
                <a:cs typeface="Arial"/>
              </a:rPr>
              <a:t> </a:t>
            </a:r>
            <a:r>
              <a:rPr sz="2131" dirty="0">
                <a:latin typeface="Arial"/>
                <a:cs typeface="Arial"/>
              </a:rPr>
              <a:t>action</a:t>
            </a:r>
            <a:r>
              <a:rPr sz="2131" spc="-20" dirty="0">
                <a:latin typeface="Arial"/>
                <a:cs typeface="Arial"/>
              </a:rPr>
              <a:t> </a:t>
            </a:r>
            <a:r>
              <a:rPr sz="2131" dirty="0">
                <a:latin typeface="Arial"/>
                <a:cs typeface="Arial"/>
              </a:rPr>
              <a:t>on</a:t>
            </a:r>
            <a:r>
              <a:rPr sz="2131" spc="-20" dirty="0">
                <a:latin typeface="Arial"/>
                <a:cs typeface="Arial"/>
              </a:rPr>
              <a:t> </a:t>
            </a:r>
            <a:r>
              <a:rPr sz="2131" dirty="0">
                <a:latin typeface="Arial"/>
                <a:cs typeface="Arial"/>
              </a:rPr>
              <a:t>a</a:t>
            </a:r>
            <a:r>
              <a:rPr sz="2131" spc="-20" dirty="0">
                <a:latin typeface="Arial"/>
                <a:cs typeface="Arial"/>
              </a:rPr>
              <a:t> </a:t>
            </a:r>
            <a:r>
              <a:rPr sz="2131" spc="-13" dirty="0">
                <a:latin typeface="Arial"/>
                <a:cs typeface="Arial"/>
              </a:rPr>
              <a:t>Receiver</a:t>
            </a:r>
            <a:endParaRPr sz="2131" dirty="0">
              <a:latin typeface="Arial"/>
              <a:cs typeface="Arial"/>
            </a:endParaRPr>
          </a:p>
          <a:p>
            <a:pPr marL="16913" marR="6765">
              <a:spcBef>
                <a:spcPts val="545"/>
              </a:spcBef>
            </a:pPr>
            <a:r>
              <a:rPr sz="2131" dirty="0">
                <a:latin typeface="Arial"/>
                <a:cs typeface="Arial"/>
              </a:rPr>
              <a:t>Receiver</a:t>
            </a:r>
            <a:r>
              <a:rPr sz="2131" spc="-53" dirty="0">
                <a:latin typeface="Arial"/>
                <a:cs typeface="Arial"/>
              </a:rPr>
              <a:t> </a:t>
            </a:r>
            <a:r>
              <a:rPr sz="2131" dirty="0">
                <a:latin typeface="Arial"/>
                <a:cs typeface="Arial"/>
              </a:rPr>
              <a:t>–</a:t>
            </a:r>
            <a:r>
              <a:rPr sz="2131" spc="-47" dirty="0">
                <a:latin typeface="Arial"/>
                <a:cs typeface="Arial"/>
              </a:rPr>
              <a:t> </a:t>
            </a:r>
            <a:r>
              <a:rPr sz="2131" dirty="0">
                <a:latin typeface="Arial"/>
                <a:cs typeface="Arial"/>
              </a:rPr>
              <a:t>knows</a:t>
            </a:r>
            <a:r>
              <a:rPr sz="2131" spc="-33" dirty="0">
                <a:latin typeface="Arial"/>
                <a:cs typeface="Arial"/>
              </a:rPr>
              <a:t> </a:t>
            </a:r>
            <a:r>
              <a:rPr sz="2131" dirty="0">
                <a:latin typeface="Arial"/>
                <a:cs typeface="Arial"/>
              </a:rPr>
              <a:t>how</a:t>
            </a:r>
            <a:r>
              <a:rPr sz="2131" spc="-47" dirty="0">
                <a:latin typeface="Arial"/>
                <a:cs typeface="Arial"/>
              </a:rPr>
              <a:t> </a:t>
            </a:r>
            <a:r>
              <a:rPr sz="2131" dirty="0">
                <a:latin typeface="Arial"/>
                <a:cs typeface="Arial"/>
              </a:rPr>
              <a:t>to</a:t>
            </a:r>
            <a:r>
              <a:rPr sz="2131" spc="-47" dirty="0">
                <a:latin typeface="Arial"/>
                <a:cs typeface="Arial"/>
              </a:rPr>
              <a:t> </a:t>
            </a:r>
            <a:r>
              <a:rPr sz="2131" dirty="0">
                <a:latin typeface="Arial"/>
                <a:cs typeface="Arial"/>
              </a:rPr>
              <a:t>perform</a:t>
            </a:r>
            <a:r>
              <a:rPr sz="2131" spc="-40" dirty="0">
                <a:latin typeface="Arial"/>
                <a:cs typeface="Arial"/>
              </a:rPr>
              <a:t> </a:t>
            </a:r>
            <a:r>
              <a:rPr sz="2131" dirty="0">
                <a:latin typeface="Arial"/>
                <a:cs typeface="Arial"/>
              </a:rPr>
              <a:t>an</a:t>
            </a:r>
            <a:r>
              <a:rPr sz="2131" spc="-47" dirty="0">
                <a:latin typeface="Arial"/>
                <a:cs typeface="Arial"/>
              </a:rPr>
              <a:t> </a:t>
            </a:r>
            <a:r>
              <a:rPr sz="2131" spc="-13" dirty="0">
                <a:latin typeface="Arial"/>
                <a:cs typeface="Arial"/>
              </a:rPr>
              <a:t>action </a:t>
            </a:r>
            <a:r>
              <a:rPr sz="2131" dirty="0">
                <a:latin typeface="Arial"/>
                <a:cs typeface="Arial"/>
              </a:rPr>
              <a:t>associated</a:t>
            </a:r>
            <a:r>
              <a:rPr sz="2131" spc="-40" dirty="0">
                <a:latin typeface="Arial"/>
                <a:cs typeface="Arial"/>
              </a:rPr>
              <a:t> </a:t>
            </a:r>
            <a:r>
              <a:rPr sz="2131" dirty="0">
                <a:latin typeface="Arial"/>
                <a:cs typeface="Arial"/>
              </a:rPr>
              <a:t>with</a:t>
            </a:r>
            <a:r>
              <a:rPr sz="2131" spc="-33" dirty="0">
                <a:latin typeface="Arial"/>
                <a:cs typeface="Arial"/>
              </a:rPr>
              <a:t> </a:t>
            </a:r>
            <a:r>
              <a:rPr sz="2131" dirty="0">
                <a:latin typeface="Arial"/>
                <a:cs typeface="Arial"/>
              </a:rPr>
              <a:t>a</a:t>
            </a:r>
            <a:r>
              <a:rPr sz="2131" spc="-33" dirty="0">
                <a:latin typeface="Arial"/>
                <a:cs typeface="Arial"/>
              </a:rPr>
              <a:t> </a:t>
            </a:r>
            <a:r>
              <a:rPr sz="2131" spc="-13" dirty="0">
                <a:latin typeface="Arial"/>
                <a:cs typeface="Arial"/>
              </a:rPr>
              <a:t>request</a:t>
            </a:r>
            <a:endParaRPr sz="2131" dirty="0">
              <a:latin typeface="Arial"/>
              <a:cs typeface="Arial"/>
            </a:endParaRPr>
          </a:p>
          <a:p>
            <a:pPr marL="16913" marR="141220">
              <a:spcBef>
                <a:spcPts val="533"/>
              </a:spcBef>
            </a:pPr>
            <a:r>
              <a:rPr sz="2131" dirty="0">
                <a:latin typeface="Arial"/>
                <a:cs typeface="Arial"/>
              </a:rPr>
              <a:t>Client</a:t>
            </a:r>
            <a:r>
              <a:rPr sz="2131" spc="-33" dirty="0">
                <a:latin typeface="Arial"/>
                <a:cs typeface="Arial"/>
              </a:rPr>
              <a:t> </a:t>
            </a:r>
            <a:r>
              <a:rPr sz="2131" dirty="0">
                <a:latin typeface="Arial"/>
                <a:cs typeface="Arial"/>
              </a:rPr>
              <a:t>–</a:t>
            </a:r>
            <a:r>
              <a:rPr sz="2131" spc="-33" dirty="0">
                <a:latin typeface="Arial"/>
                <a:cs typeface="Arial"/>
              </a:rPr>
              <a:t> </a:t>
            </a:r>
            <a:r>
              <a:rPr sz="2131" dirty="0">
                <a:latin typeface="Arial"/>
                <a:cs typeface="Arial"/>
              </a:rPr>
              <a:t>creates</a:t>
            </a:r>
            <a:r>
              <a:rPr sz="2131" spc="-20" dirty="0">
                <a:latin typeface="Arial"/>
                <a:cs typeface="Arial"/>
              </a:rPr>
              <a:t> </a:t>
            </a:r>
            <a:r>
              <a:rPr sz="2131" dirty="0">
                <a:latin typeface="Arial"/>
                <a:cs typeface="Arial"/>
              </a:rPr>
              <a:t>a</a:t>
            </a:r>
            <a:r>
              <a:rPr sz="2131" spc="-33" dirty="0">
                <a:latin typeface="Arial"/>
                <a:cs typeface="Arial"/>
              </a:rPr>
              <a:t> </a:t>
            </a:r>
            <a:r>
              <a:rPr sz="2131" spc="-13" dirty="0">
                <a:latin typeface="Arial"/>
                <a:cs typeface="Arial"/>
              </a:rPr>
              <a:t>ConcreteCommand</a:t>
            </a:r>
            <a:r>
              <a:rPr sz="2131" spc="-40" dirty="0">
                <a:latin typeface="Arial"/>
                <a:cs typeface="Arial"/>
              </a:rPr>
              <a:t> </a:t>
            </a:r>
            <a:r>
              <a:rPr sz="2131" spc="-33" dirty="0">
                <a:latin typeface="Arial"/>
                <a:cs typeface="Arial"/>
              </a:rPr>
              <a:t>and </a:t>
            </a:r>
            <a:r>
              <a:rPr sz="2131" dirty="0">
                <a:latin typeface="Arial"/>
                <a:cs typeface="Arial"/>
              </a:rPr>
              <a:t>binds</a:t>
            </a:r>
            <a:r>
              <a:rPr sz="2131" spc="-7" dirty="0">
                <a:latin typeface="Arial"/>
                <a:cs typeface="Arial"/>
              </a:rPr>
              <a:t> </a:t>
            </a:r>
            <a:r>
              <a:rPr sz="2131" dirty="0">
                <a:latin typeface="Arial"/>
                <a:cs typeface="Arial"/>
              </a:rPr>
              <a:t>it</a:t>
            </a:r>
            <a:r>
              <a:rPr sz="2131" spc="-20" dirty="0">
                <a:latin typeface="Arial"/>
                <a:cs typeface="Arial"/>
              </a:rPr>
              <a:t> </a:t>
            </a:r>
            <a:r>
              <a:rPr sz="2131" dirty="0">
                <a:latin typeface="Arial"/>
                <a:cs typeface="Arial"/>
              </a:rPr>
              <a:t>to</a:t>
            </a:r>
            <a:r>
              <a:rPr sz="2131" spc="-20" dirty="0">
                <a:latin typeface="Arial"/>
                <a:cs typeface="Arial"/>
              </a:rPr>
              <a:t> </a:t>
            </a:r>
            <a:r>
              <a:rPr sz="2131" dirty="0">
                <a:latin typeface="Arial"/>
                <a:cs typeface="Arial"/>
              </a:rPr>
              <a:t>a</a:t>
            </a:r>
            <a:r>
              <a:rPr sz="2131" spc="-20" dirty="0">
                <a:latin typeface="Arial"/>
                <a:cs typeface="Arial"/>
              </a:rPr>
              <a:t> </a:t>
            </a:r>
            <a:r>
              <a:rPr sz="2131" spc="-13" dirty="0">
                <a:latin typeface="Arial"/>
                <a:cs typeface="Arial"/>
              </a:rPr>
              <a:t>Receiver</a:t>
            </a:r>
            <a:endParaRPr sz="2131" dirty="0">
              <a:latin typeface="Arial"/>
              <a:cs typeface="Arial"/>
            </a:endParaRPr>
          </a:p>
          <a:p>
            <a:pPr marL="16913" marR="19448">
              <a:spcBef>
                <a:spcPts val="545"/>
              </a:spcBef>
            </a:pPr>
            <a:r>
              <a:rPr sz="2131" dirty="0">
                <a:latin typeface="Arial"/>
                <a:cs typeface="Arial"/>
              </a:rPr>
              <a:t>Invoker</a:t>
            </a:r>
            <a:r>
              <a:rPr sz="2131" spc="-53" dirty="0">
                <a:latin typeface="Arial"/>
                <a:cs typeface="Arial"/>
              </a:rPr>
              <a:t> </a:t>
            </a:r>
            <a:r>
              <a:rPr sz="2131" dirty="0">
                <a:latin typeface="Arial"/>
                <a:cs typeface="Arial"/>
              </a:rPr>
              <a:t>–</a:t>
            </a:r>
            <a:r>
              <a:rPr sz="2131" spc="-53" dirty="0">
                <a:latin typeface="Arial"/>
                <a:cs typeface="Arial"/>
              </a:rPr>
              <a:t> </a:t>
            </a:r>
            <a:r>
              <a:rPr sz="2131" dirty="0">
                <a:latin typeface="Arial"/>
                <a:cs typeface="Arial"/>
              </a:rPr>
              <a:t>asks</a:t>
            </a:r>
            <a:r>
              <a:rPr sz="2131" spc="-40" dirty="0">
                <a:latin typeface="Arial"/>
                <a:cs typeface="Arial"/>
              </a:rPr>
              <a:t> </a:t>
            </a:r>
            <a:r>
              <a:rPr sz="2131" dirty="0">
                <a:latin typeface="Arial"/>
                <a:cs typeface="Arial"/>
              </a:rPr>
              <a:t>the</a:t>
            </a:r>
            <a:r>
              <a:rPr sz="2131" spc="-47" dirty="0">
                <a:latin typeface="Arial"/>
                <a:cs typeface="Arial"/>
              </a:rPr>
              <a:t> </a:t>
            </a:r>
            <a:r>
              <a:rPr sz="2131" dirty="0">
                <a:latin typeface="Arial"/>
                <a:cs typeface="Arial"/>
              </a:rPr>
              <a:t>Command</a:t>
            </a:r>
            <a:r>
              <a:rPr sz="2131" spc="-53" dirty="0">
                <a:latin typeface="Arial"/>
                <a:cs typeface="Arial"/>
              </a:rPr>
              <a:t> </a:t>
            </a:r>
            <a:r>
              <a:rPr sz="2131" dirty="0">
                <a:latin typeface="Arial"/>
                <a:cs typeface="Arial"/>
              </a:rPr>
              <a:t>to</a:t>
            </a:r>
            <a:r>
              <a:rPr sz="2131" spc="-47" dirty="0">
                <a:latin typeface="Arial"/>
                <a:cs typeface="Arial"/>
              </a:rPr>
              <a:t> </a:t>
            </a:r>
            <a:r>
              <a:rPr sz="2131" dirty="0">
                <a:latin typeface="Arial"/>
                <a:cs typeface="Arial"/>
              </a:rPr>
              <a:t>carry</a:t>
            </a:r>
            <a:r>
              <a:rPr sz="2131" spc="-47" dirty="0">
                <a:latin typeface="Arial"/>
                <a:cs typeface="Arial"/>
              </a:rPr>
              <a:t> </a:t>
            </a:r>
            <a:r>
              <a:rPr sz="2131" dirty="0">
                <a:latin typeface="Arial"/>
                <a:cs typeface="Arial"/>
              </a:rPr>
              <a:t>out</a:t>
            </a:r>
            <a:r>
              <a:rPr sz="2131" spc="-47" dirty="0">
                <a:latin typeface="Arial"/>
                <a:cs typeface="Arial"/>
              </a:rPr>
              <a:t> </a:t>
            </a:r>
            <a:r>
              <a:rPr sz="2131" spc="-67" dirty="0">
                <a:latin typeface="Arial"/>
                <a:cs typeface="Arial"/>
              </a:rPr>
              <a:t>a </a:t>
            </a:r>
            <a:r>
              <a:rPr sz="2131" spc="-13" dirty="0">
                <a:latin typeface="Arial"/>
                <a:cs typeface="Arial"/>
              </a:rPr>
              <a:t>request</a:t>
            </a:r>
            <a:endParaRPr sz="2131" dirty="0">
              <a:latin typeface="Arial"/>
              <a:cs typeface="Arial"/>
            </a:endParaRPr>
          </a:p>
        </p:txBody>
      </p:sp>
      <p:sp>
        <p:nvSpPr>
          <p:cNvPr id="5" name="object 5"/>
          <p:cNvSpPr txBox="1"/>
          <p:nvPr/>
        </p:nvSpPr>
        <p:spPr>
          <a:xfrm>
            <a:off x="922582" y="2452528"/>
            <a:ext cx="125152" cy="163930"/>
          </a:xfrm>
          <a:prstGeom prst="rect">
            <a:avLst/>
          </a:prstGeom>
        </p:spPr>
        <p:txBody>
          <a:bodyPr vert="horz" wrap="square" lIns="0" tIns="20295" rIns="0" bIns="0" rtlCol="0">
            <a:spAutoFit/>
          </a:bodyPr>
          <a:lstStyle/>
          <a:p>
            <a:pPr marL="16913">
              <a:spcBef>
                <a:spcPts val="160"/>
              </a:spcBef>
            </a:pPr>
            <a:r>
              <a:rPr sz="932" spc="-67" dirty="0">
                <a:latin typeface="Wingdings"/>
                <a:cs typeface="Wingdings"/>
              </a:rPr>
              <a:t></a:t>
            </a:r>
            <a:endParaRPr sz="932">
              <a:latin typeface="Wingdings"/>
              <a:cs typeface="Wingdings"/>
            </a:endParaRPr>
          </a:p>
        </p:txBody>
      </p:sp>
      <p:sp>
        <p:nvSpPr>
          <p:cNvPr id="6" name="object 6"/>
          <p:cNvSpPr txBox="1"/>
          <p:nvPr/>
        </p:nvSpPr>
        <p:spPr>
          <a:xfrm>
            <a:off x="922582" y="3495704"/>
            <a:ext cx="125152" cy="163930"/>
          </a:xfrm>
          <a:prstGeom prst="rect">
            <a:avLst/>
          </a:prstGeom>
        </p:spPr>
        <p:txBody>
          <a:bodyPr vert="horz" wrap="square" lIns="0" tIns="20295" rIns="0" bIns="0" rtlCol="0">
            <a:spAutoFit/>
          </a:bodyPr>
          <a:lstStyle/>
          <a:p>
            <a:pPr marL="16913">
              <a:spcBef>
                <a:spcPts val="160"/>
              </a:spcBef>
            </a:pPr>
            <a:r>
              <a:rPr sz="932" spc="-67" dirty="0">
                <a:latin typeface="Wingdings"/>
                <a:cs typeface="Wingdings"/>
              </a:rPr>
              <a:t></a:t>
            </a:r>
            <a:endParaRPr sz="932">
              <a:latin typeface="Wingdings"/>
              <a:cs typeface="Wingdings"/>
            </a:endParaRPr>
          </a:p>
        </p:txBody>
      </p:sp>
      <p:sp>
        <p:nvSpPr>
          <p:cNvPr id="7" name="object 7"/>
          <p:cNvSpPr txBox="1"/>
          <p:nvPr/>
        </p:nvSpPr>
        <p:spPr>
          <a:xfrm>
            <a:off x="922582" y="4212911"/>
            <a:ext cx="125152" cy="163930"/>
          </a:xfrm>
          <a:prstGeom prst="rect">
            <a:avLst/>
          </a:prstGeom>
        </p:spPr>
        <p:txBody>
          <a:bodyPr vert="horz" wrap="square" lIns="0" tIns="20295" rIns="0" bIns="0" rtlCol="0">
            <a:spAutoFit/>
          </a:bodyPr>
          <a:lstStyle/>
          <a:p>
            <a:pPr marL="16913">
              <a:spcBef>
                <a:spcPts val="160"/>
              </a:spcBef>
            </a:pPr>
            <a:r>
              <a:rPr sz="932" spc="-67" dirty="0">
                <a:latin typeface="Wingdings"/>
                <a:cs typeface="Wingdings"/>
              </a:rPr>
              <a:t></a:t>
            </a:r>
            <a:endParaRPr sz="932">
              <a:latin typeface="Wingdings"/>
              <a:cs typeface="Wingdings"/>
            </a:endParaRPr>
          </a:p>
        </p:txBody>
      </p:sp>
      <p:sp>
        <p:nvSpPr>
          <p:cNvPr id="8" name="object 8"/>
          <p:cNvSpPr txBox="1"/>
          <p:nvPr/>
        </p:nvSpPr>
        <p:spPr>
          <a:xfrm>
            <a:off x="922582" y="4931538"/>
            <a:ext cx="125152" cy="163930"/>
          </a:xfrm>
          <a:prstGeom prst="rect">
            <a:avLst/>
          </a:prstGeom>
        </p:spPr>
        <p:txBody>
          <a:bodyPr vert="horz" wrap="square" lIns="0" tIns="20295" rIns="0" bIns="0" rtlCol="0">
            <a:spAutoFit/>
          </a:bodyPr>
          <a:lstStyle/>
          <a:p>
            <a:pPr marL="16913">
              <a:spcBef>
                <a:spcPts val="160"/>
              </a:spcBef>
            </a:pPr>
            <a:r>
              <a:rPr sz="932" spc="-67" dirty="0">
                <a:latin typeface="Wingdings"/>
                <a:cs typeface="Wingdings"/>
              </a:rPr>
              <a:t></a:t>
            </a:r>
            <a:endParaRPr sz="932">
              <a:latin typeface="Wingdings"/>
              <a:cs typeface="Wingdings"/>
            </a:endParaRPr>
          </a:p>
        </p:txBody>
      </p:sp>
      <p:pic>
        <p:nvPicPr>
          <p:cNvPr id="9" name="object 9"/>
          <p:cNvPicPr/>
          <p:nvPr/>
        </p:nvPicPr>
        <p:blipFill>
          <a:blip r:embed="rId2" cstate="print"/>
          <a:stretch>
            <a:fillRect/>
          </a:stretch>
        </p:blipFill>
        <p:spPr>
          <a:xfrm>
            <a:off x="5089725" y="478929"/>
            <a:ext cx="6933683" cy="4072095"/>
          </a:xfrm>
          <a:prstGeom prst="rect">
            <a:avLst/>
          </a:prstGeom>
        </p:spPr>
      </p:pic>
      <p:sp>
        <p:nvSpPr>
          <p:cNvPr id="10" name="object 10"/>
          <p:cNvSpPr txBox="1">
            <a:spLocks noGrp="1"/>
          </p:cNvSpPr>
          <p:nvPr>
            <p:ph type="sldNum" sz="quarter" idx="7"/>
          </p:nvPr>
        </p:nvSpPr>
        <p:spPr>
          <a:xfrm>
            <a:off x="8691905" y="4730659"/>
            <a:ext cx="315721" cy="208914"/>
          </a:xfrm>
          <a:prstGeom prst="rect">
            <a:avLst/>
          </a:prstGeom>
        </p:spPr>
        <p:txBody>
          <a:bodyPr vert="horz" wrap="square" lIns="0" tIns="0" rIns="0" bIns="0" rtlCol="0">
            <a:spAutoFit/>
          </a:bodyPr>
          <a:lstStyle>
            <a:defPPr>
              <a:defRPr kern="0"/>
            </a:defPPr>
            <a:lvl1pPr>
              <a:defRPr sz="1300" b="0" i="0">
                <a:solidFill>
                  <a:schemeClr val="tx1"/>
                </a:solidFill>
                <a:latin typeface="Times New Roman"/>
                <a:cs typeface="Times New Roman"/>
              </a:defRPr>
            </a:lvl1pPr>
          </a:lstStyle>
          <a:p>
            <a:pPr marL="50738">
              <a:lnSpc>
                <a:spcPts val="2024"/>
              </a:lnSpc>
            </a:pPr>
            <a:fld id="{81D60167-4931-47E6-BA6A-407CBD079E47}" type="slidenum">
              <a:rPr lang="en-ZA" spc="-50" smtClean="0"/>
              <a:pPr marL="181610">
                <a:lnSpc>
                  <a:spcPts val="1520"/>
                </a:lnSpc>
              </a:pPr>
              <a:t>23</a:t>
            </a:fld>
            <a:endParaRPr spc="-33"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922582" y="498309"/>
            <a:ext cx="9773144" cy="877762"/>
          </a:xfrm>
          <a:prstGeom prst="rect">
            <a:avLst/>
          </a:prstGeom>
        </p:spPr>
        <p:txBody>
          <a:bodyPr vert="horz" wrap="square" lIns="0" tIns="16912" rIns="0" bIns="0" rtlCol="0" anchor="ctr">
            <a:spAutoFit/>
          </a:bodyPr>
          <a:lstStyle/>
          <a:p>
            <a:pPr marL="16913">
              <a:lnSpc>
                <a:spcPct val="100000"/>
              </a:lnSpc>
              <a:spcBef>
                <a:spcPts val="133"/>
              </a:spcBef>
            </a:pPr>
            <a:r>
              <a:rPr spc="-13" dirty="0"/>
              <a:t>Command</a:t>
            </a:r>
          </a:p>
        </p:txBody>
      </p:sp>
      <p:sp>
        <p:nvSpPr>
          <p:cNvPr id="3" name="object 3"/>
          <p:cNvSpPr txBox="1"/>
          <p:nvPr/>
        </p:nvSpPr>
        <p:spPr>
          <a:xfrm>
            <a:off x="922582"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98238" y="1652383"/>
            <a:ext cx="3797691"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Example</a:t>
            </a:r>
            <a:r>
              <a:rPr sz="2397" spc="-73" dirty="0">
                <a:latin typeface="Arial"/>
                <a:cs typeface="Arial"/>
              </a:rPr>
              <a:t> </a:t>
            </a:r>
            <a:r>
              <a:rPr sz="2397" dirty="0">
                <a:latin typeface="Arial"/>
                <a:cs typeface="Arial"/>
              </a:rPr>
              <a:t>sequence</a:t>
            </a:r>
            <a:r>
              <a:rPr sz="2397" spc="-67" dirty="0">
                <a:latin typeface="Arial"/>
                <a:cs typeface="Arial"/>
              </a:rPr>
              <a:t> </a:t>
            </a:r>
            <a:r>
              <a:rPr sz="2397" spc="-13" dirty="0">
                <a:latin typeface="Arial"/>
                <a:cs typeface="Arial"/>
              </a:rPr>
              <a:t>diagram</a:t>
            </a:r>
            <a:endParaRPr sz="2397">
              <a:latin typeface="Arial"/>
              <a:cs typeface="Arial"/>
            </a:endParaRPr>
          </a:p>
        </p:txBody>
      </p:sp>
      <p:pic>
        <p:nvPicPr>
          <p:cNvPr id="5" name="object 5"/>
          <p:cNvPicPr/>
          <p:nvPr/>
        </p:nvPicPr>
        <p:blipFill>
          <a:blip r:embed="rId2" cstate="print"/>
          <a:stretch>
            <a:fillRect/>
          </a:stretch>
        </p:blipFill>
        <p:spPr>
          <a:xfrm>
            <a:off x="2790301" y="3192418"/>
            <a:ext cx="6109857" cy="3138969"/>
          </a:xfrm>
          <a:prstGeom prst="rect">
            <a:avLst/>
          </a:prstGeom>
        </p:spPr>
      </p:pic>
      <p:sp>
        <p:nvSpPr>
          <p:cNvPr id="6" name="object 6"/>
          <p:cNvSpPr txBox="1">
            <a:spLocks noGrp="1"/>
          </p:cNvSpPr>
          <p:nvPr>
            <p:ph type="sldNum" sz="quarter" idx="7"/>
          </p:nvPr>
        </p:nvSpPr>
        <p:spPr>
          <a:xfrm>
            <a:off x="15465927" y="8636193"/>
            <a:ext cx="627075" cy="256480"/>
          </a:xfrm>
          <a:prstGeom prst="rect">
            <a:avLst/>
          </a:prstGeom>
        </p:spPr>
        <p:txBody>
          <a:bodyPr vert="horz" wrap="square" lIns="0" tIns="0" rIns="0" bIns="0" rtlCol="0" anchor="ctr">
            <a:spAutoFit/>
          </a:bodyPr>
          <a:lstStyle/>
          <a:p>
            <a:pPr marL="50738">
              <a:lnSpc>
                <a:spcPts val="2024"/>
              </a:lnSpc>
            </a:pPr>
            <a:fld id="{81D60167-4931-47E6-BA6A-407CBD079E47}" type="slidenum">
              <a:rPr spc="-33" dirty="0"/>
              <a:pPr marL="50738">
                <a:lnSpc>
                  <a:spcPts val="2024"/>
                </a:lnSpc>
              </a:pPr>
              <a:t>24</a:t>
            </a:fld>
            <a:endParaRPr spc="-33"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2582" y="614022"/>
            <a:ext cx="9792784" cy="694186"/>
          </a:xfrm>
          <a:prstGeom prst="rect">
            <a:avLst/>
          </a:prstGeom>
        </p:spPr>
        <p:txBody>
          <a:bodyPr vert="horz" wrap="square" lIns="0" tIns="16912" rIns="0" bIns="0" rtlCol="0" anchor="ctr">
            <a:spAutoFit/>
          </a:bodyPr>
          <a:lstStyle/>
          <a:p>
            <a:pPr marL="16913">
              <a:lnSpc>
                <a:spcPct val="100000"/>
              </a:lnSpc>
              <a:spcBef>
                <a:spcPts val="133"/>
              </a:spcBef>
            </a:pPr>
            <a:r>
              <a:rPr spc="-13" dirty="0"/>
              <a:t>Command</a:t>
            </a:r>
          </a:p>
        </p:txBody>
      </p:sp>
      <p:sp>
        <p:nvSpPr>
          <p:cNvPr id="3" name="object 3"/>
          <p:cNvSpPr txBox="1"/>
          <p:nvPr/>
        </p:nvSpPr>
        <p:spPr>
          <a:xfrm>
            <a:off x="922582"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98237" y="1652383"/>
            <a:ext cx="3309767"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Example:</a:t>
            </a:r>
            <a:r>
              <a:rPr sz="2397" spc="-47" dirty="0">
                <a:latin typeface="Arial"/>
                <a:cs typeface="Arial"/>
              </a:rPr>
              <a:t> </a:t>
            </a:r>
            <a:r>
              <a:rPr sz="2397" dirty="0">
                <a:latin typeface="Arial"/>
                <a:cs typeface="Arial"/>
              </a:rPr>
              <a:t>text</a:t>
            </a:r>
            <a:r>
              <a:rPr sz="2397" spc="-27" dirty="0">
                <a:latin typeface="Arial"/>
                <a:cs typeface="Arial"/>
              </a:rPr>
              <a:t> </a:t>
            </a:r>
            <a:r>
              <a:rPr sz="2397" dirty="0">
                <a:latin typeface="Arial"/>
                <a:cs typeface="Arial"/>
              </a:rPr>
              <a:t>editor</a:t>
            </a:r>
            <a:r>
              <a:rPr sz="2397" spc="-40" dirty="0">
                <a:latin typeface="Arial"/>
                <a:cs typeface="Arial"/>
              </a:rPr>
              <a:t> </a:t>
            </a:r>
            <a:r>
              <a:rPr sz="2397" spc="-33" dirty="0">
                <a:latin typeface="Arial"/>
                <a:cs typeface="Arial"/>
              </a:rPr>
              <a:t>app</a:t>
            </a:r>
            <a:endParaRPr sz="2397">
              <a:latin typeface="Arial"/>
              <a:cs typeface="Arial"/>
            </a:endParaRPr>
          </a:p>
        </p:txBody>
      </p:sp>
      <p:sp>
        <p:nvSpPr>
          <p:cNvPr id="5" name="object 5"/>
          <p:cNvSpPr txBox="1"/>
          <p:nvPr/>
        </p:nvSpPr>
        <p:spPr>
          <a:xfrm>
            <a:off x="1199674" y="2179747"/>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6" name="object 6"/>
          <p:cNvSpPr txBox="1"/>
          <p:nvPr/>
        </p:nvSpPr>
        <p:spPr>
          <a:xfrm>
            <a:off x="1485886" y="2016272"/>
            <a:ext cx="3493267" cy="1263893"/>
          </a:xfrm>
          <a:prstGeom prst="rect">
            <a:avLst/>
          </a:prstGeom>
        </p:spPr>
        <p:txBody>
          <a:bodyPr vert="horz" wrap="square" lIns="0" tIns="16912" rIns="0" bIns="0" rtlCol="0">
            <a:spAutoFit/>
          </a:bodyPr>
          <a:lstStyle/>
          <a:p>
            <a:pPr marL="16913" marR="591095">
              <a:lnSpc>
                <a:spcPct val="119400"/>
              </a:lnSpc>
              <a:spcBef>
                <a:spcPts val="133"/>
              </a:spcBef>
            </a:pPr>
            <a:r>
              <a:rPr sz="2397" dirty="0">
                <a:latin typeface="Arial"/>
                <a:cs typeface="Arial"/>
              </a:rPr>
              <a:t>Can</a:t>
            </a:r>
            <a:r>
              <a:rPr sz="2397" spc="-67" dirty="0">
                <a:latin typeface="Arial"/>
                <a:cs typeface="Arial"/>
              </a:rPr>
              <a:t> </a:t>
            </a:r>
            <a:r>
              <a:rPr sz="2397" spc="-13" dirty="0">
                <a:latin typeface="Arial"/>
                <a:cs typeface="Arial"/>
              </a:rPr>
              <a:t>copy,</a:t>
            </a:r>
            <a:r>
              <a:rPr sz="2397" spc="-53" dirty="0">
                <a:latin typeface="Arial"/>
                <a:cs typeface="Arial"/>
              </a:rPr>
              <a:t> </a:t>
            </a:r>
            <a:r>
              <a:rPr sz="2397" dirty="0">
                <a:latin typeface="Arial"/>
                <a:cs typeface="Arial"/>
              </a:rPr>
              <a:t>cut,</a:t>
            </a:r>
            <a:r>
              <a:rPr sz="2397" spc="-47" dirty="0">
                <a:latin typeface="Arial"/>
                <a:cs typeface="Arial"/>
              </a:rPr>
              <a:t> </a:t>
            </a:r>
            <a:r>
              <a:rPr sz="2397" spc="-13" dirty="0">
                <a:latin typeface="Arial"/>
                <a:cs typeface="Arial"/>
              </a:rPr>
              <a:t>paste </a:t>
            </a:r>
            <a:r>
              <a:rPr sz="2397" dirty="0">
                <a:latin typeface="Arial"/>
                <a:cs typeface="Arial"/>
              </a:rPr>
              <a:t>Also</a:t>
            </a:r>
            <a:r>
              <a:rPr sz="2397" spc="-40" dirty="0">
                <a:latin typeface="Arial"/>
                <a:cs typeface="Arial"/>
              </a:rPr>
              <a:t> </a:t>
            </a:r>
            <a:r>
              <a:rPr sz="2397" dirty="0">
                <a:latin typeface="Arial"/>
                <a:cs typeface="Arial"/>
              </a:rPr>
              <a:t>keeps</a:t>
            </a:r>
            <a:r>
              <a:rPr sz="2397" spc="-13" dirty="0">
                <a:latin typeface="Arial"/>
                <a:cs typeface="Arial"/>
              </a:rPr>
              <a:t> </a:t>
            </a:r>
            <a:r>
              <a:rPr sz="2397" dirty="0">
                <a:latin typeface="Arial"/>
                <a:cs typeface="Arial"/>
              </a:rPr>
              <a:t>a</a:t>
            </a:r>
            <a:r>
              <a:rPr sz="2397" spc="-27" dirty="0">
                <a:latin typeface="Arial"/>
                <a:cs typeface="Arial"/>
              </a:rPr>
              <a:t> </a:t>
            </a:r>
            <a:r>
              <a:rPr sz="2397" dirty="0">
                <a:latin typeface="Arial"/>
                <a:cs typeface="Arial"/>
              </a:rPr>
              <a:t>stack</a:t>
            </a:r>
            <a:r>
              <a:rPr sz="2397" spc="-20" dirty="0">
                <a:latin typeface="Arial"/>
                <a:cs typeface="Arial"/>
              </a:rPr>
              <a:t> </a:t>
            </a:r>
            <a:r>
              <a:rPr sz="2397" spc="-33" dirty="0">
                <a:latin typeface="Arial"/>
                <a:cs typeface="Arial"/>
              </a:rPr>
              <a:t>to</a:t>
            </a:r>
            <a:endParaRPr sz="2397">
              <a:latin typeface="Arial"/>
              <a:cs typeface="Arial"/>
            </a:endParaRPr>
          </a:p>
          <a:p>
            <a:pPr marL="16913"/>
            <a:r>
              <a:rPr sz="2397" dirty="0">
                <a:latin typeface="Arial"/>
                <a:cs typeface="Arial"/>
              </a:rPr>
              <a:t>allow</a:t>
            </a:r>
            <a:r>
              <a:rPr sz="2397" spc="-53" dirty="0">
                <a:latin typeface="Arial"/>
                <a:cs typeface="Arial"/>
              </a:rPr>
              <a:t> </a:t>
            </a:r>
            <a:r>
              <a:rPr sz="2397" dirty="0">
                <a:latin typeface="Arial"/>
                <a:cs typeface="Arial"/>
              </a:rPr>
              <a:t>for</a:t>
            </a:r>
            <a:r>
              <a:rPr sz="2397" spc="-33" dirty="0">
                <a:latin typeface="Arial"/>
                <a:cs typeface="Arial"/>
              </a:rPr>
              <a:t> </a:t>
            </a:r>
            <a:r>
              <a:rPr sz="2397" dirty="0">
                <a:latin typeface="Arial"/>
                <a:cs typeface="Arial"/>
              </a:rPr>
              <a:t>undo</a:t>
            </a:r>
            <a:r>
              <a:rPr sz="2397" spc="-47" dirty="0">
                <a:latin typeface="Arial"/>
                <a:cs typeface="Arial"/>
              </a:rPr>
              <a:t> </a:t>
            </a:r>
            <a:r>
              <a:rPr sz="2397" spc="-13" dirty="0">
                <a:latin typeface="Arial"/>
                <a:cs typeface="Arial"/>
              </a:rPr>
              <a:t>commands</a:t>
            </a:r>
            <a:endParaRPr sz="2397">
              <a:latin typeface="Arial"/>
              <a:cs typeface="Arial"/>
            </a:endParaRPr>
          </a:p>
        </p:txBody>
      </p:sp>
      <p:sp>
        <p:nvSpPr>
          <p:cNvPr id="7" name="object 7"/>
          <p:cNvSpPr txBox="1"/>
          <p:nvPr/>
        </p:nvSpPr>
        <p:spPr>
          <a:xfrm>
            <a:off x="1199674" y="2614566"/>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8" name="object 8"/>
          <p:cNvSpPr txBox="1"/>
          <p:nvPr/>
        </p:nvSpPr>
        <p:spPr>
          <a:xfrm>
            <a:off x="922582" y="3414694"/>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9" name="object 9"/>
          <p:cNvSpPr txBox="1"/>
          <p:nvPr/>
        </p:nvSpPr>
        <p:spPr>
          <a:xfrm>
            <a:off x="1198238" y="3251709"/>
            <a:ext cx="3779088" cy="1295076"/>
          </a:xfrm>
          <a:prstGeom prst="rect">
            <a:avLst/>
          </a:prstGeom>
        </p:spPr>
        <p:txBody>
          <a:bodyPr vert="horz" wrap="square" lIns="0" tIns="17758" rIns="0" bIns="0" rtlCol="0">
            <a:spAutoFit/>
          </a:bodyPr>
          <a:lstStyle/>
          <a:p>
            <a:pPr marL="16913" marR="6765">
              <a:lnSpc>
                <a:spcPct val="119200"/>
              </a:lnSpc>
              <a:spcBef>
                <a:spcPts val="140"/>
              </a:spcBef>
            </a:pPr>
            <a:r>
              <a:rPr sz="2397" dirty="0">
                <a:latin typeface="Arial"/>
                <a:cs typeface="Arial"/>
              </a:rPr>
              <a:t>Editor</a:t>
            </a:r>
            <a:r>
              <a:rPr sz="2397" spc="-20" dirty="0">
                <a:latin typeface="Arial"/>
                <a:cs typeface="Arial"/>
              </a:rPr>
              <a:t> </a:t>
            </a:r>
            <a:r>
              <a:rPr sz="2397" dirty="0">
                <a:latin typeface="Arial"/>
                <a:cs typeface="Arial"/>
              </a:rPr>
              <a:t>=</a:t>
            </a:r>
            <a:r>
              <a:rPr sz="2397" spc="-20" dirty="0">
                <a:latin typeface="Arial"/>
                <a:cs typeface="Arial"/>
              </a:rPr>
              <a:t> </a:t>
            </a:r>
            <a:r>
              <a:rPr sz="2397" spc="-13" dirty="0">
                <a:latin typeface="Arial"/>
                <a:cs typeface="Arial"/>
              </a:rPr>
              <a:t>Receiver </a:t>
            </a:r>
            <a:r>
              <a:rPr sz="2397" dirty="0">
                <a:latin typeface="Arial"/>
                <a:cs typeface="Arial"/>
              </a:rPr>
              <a:t>Application</a:t>
            </a:r>
            <a:r>
              <a:rPr sz="2397" spc="-60" dirty="0">
                <a:latin typeface="Arial"/>
                <a:cs typeface="Arial"/>
              </a:rPr>
              <a:t> </a:t>
            </a:r>
            <a:r>
              <a:rPr sz="2397" dirty="0">
                <a:latin typeface="Arial"/>
                <a:cs typeface="Arial"/>
              </a:rPr>
              <a:t>=</a:t>
            </a:r>
            <a:r>
              <a:rPr sz="2397" spc="-40" dirty="0">
                <a:latin typeface="Arial"/>
                <a:cs typeface="Arial"/>
              </a:rPr>
              <a:t> </a:t>
            </a:r>
            <a:r>
              <a:rPr sz="2397" spc="-13" dirty="0">
                <a:latin typeface="Arial"/>
                <a:cs typeface="Arial"/>
              </a:rPr>
              <a:t>Client </a:t>
            </a:r>
            <a:r>
              <a:rPr sz="2397" dirty="0">
                <a:latin typeface="Arial"/>
                <a:cs typeface="Arial"/>
              </a:rPr>
              <a:t>Buttons/Shortcuts</a:t>
            </a:r>
            <a:r>
              <a:rPr sz="2397" spc="-67" dirty="0">
                <a:latin typeface="Arial"/>
                <a:cs typeface="Arial"/>
              </a:rPr>
              <a:t> </a:t>
            </a:r>
            <a:r>
              <a:rPr sz="2397" dirty="0">
                <a:latin typeface="Arial"/>
                <a:cs typeface="Arial"/>
              </a:rPr>
              <a:t>=</a:t>
            </a:r>
            <a:r>
              <a:rPr sz="2397" spc="-60" dirty="0">
                <a:latin typeface="Arial"/>
                <a:cs typeface="Arial"/>
              </a:rPr>
              <a:t> </a:t>
            </a:r>
            <a:r>
              <a:rPr sz="2397" spc="-13" dirty="0">
                <a:latin typeface="Arial"/>
                <a:cs typeface="Arial"/>
              </a:rPr>
              <a:t>Invoker</a:t>
            </a:r>
            <a:endParaRPr sz="2397">
              <a:latin typeface="Arial"/>
              <a:cs typeface="Arial"/>
            </a:endParaRPr>
          </a:p>
        </p:txBody>
      </p:sp>
      <p:sp>
        <p:nvSpPr>
          <p:cNvPr id="10" name="object 10"/>
          <p:cNvSpPr txBox="1"/>
          <p:nvPr/>
        </p:nvSpPr>
        <p:spPr>
          <a:xfrm>
            <a:off x="922582" y="3850952"/>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11" name="object 11"/>
          <p:cNvSpPr txBox="1"/>
          <p:nvPr/>
        </p:nvSpPr>
        <p:spPr>
          <a:xfrm>
            <a:off x="922582" y="4285297"/>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pic>
        <p:nvPicPr>
          <p:cNvPr id="12" name="object 12"/>
          <p:cNvPicPr/>
          <p:nvPr/>
        </p:nvPicPr>
        <p:blipFill>
          <a:blip r:embed="rId2" cstate="print"/>
          <a:stretch>
            <a:fillRect/>
          </a:stretch>
        </p:blipFill>
        <p:spPr>
          <a:xfrm>
            <a:off x="5101700" y="430509"/>
            <a:ext cx="6697804" cy="6279289"/>
          </a:xfrm>
          <a:prstGeom prst="rect">
            <a:avLst/>
          </a:prstGeom>
        </p:spPr>
      </p:pic>
      <p:sp>
        <p:nvSpPr>
          <p:cNvPr id="13" name="object 13"/>
          <p:cNvSpPr txBox="1">
            <a:spLocks noGrp="1"/>
          </p:cNvSpPr>
          <p:nvPr>
            <p:ph type="sldNum" sz="quarter" idx="7"/>
          </p:nvPr>
        </p:nvSpPr>
        <p:spPr>
          <a:xfrm>
            <a:off x="8691905" y="4730659"/>
            <a:ext cx="315721" cy="208914"/>
          </a:xfrm>
          <a:prstGeom prst="rect">
            <a:avLst/>
          </a:prstGeom>
        </p:spPr>
        <p:txBody>
          <a:bodyPr vert="horz" wrap="square" lIns="0" tIns="0" rIns="0" bIns="0" rtlCol="0">
            <a:spAutoFit/>
          </a:bodyPr>
          <a:lstStyle>
            <a:defPPr>
              <a:defRPr kern="0"/>
            </a:defPPr>
            <a:lvl1pPr>
              <a:defRPr sz="1300" b="0" i="0">
                <a:solidFill>
                  <a:schemeClr val="tx1"/>
                </a:solidFill>
                <a:latin typeface="Times New Roman"/>
                <a:cs typeface="Times New Roman"/>
              </a:defRPr>
            </a:lvl1pPr>
          </a:lstStyle>
          <a:p>
            <a:pPr marL="50738">
              <a:lnSpc>
                <a:spcPts val="2024"/>
              </a:lnSpc>
            </a:pPr>
            <a:fld id="{81D60167-4931-47E6-BA6A-407CBD079E47}" type="slidenum">
              <a:rPr lang="en-ZA" spc="-50" smtClean="0"/>
              <a:pPr marL="181610">
                <a:lnSpc>
                  <a:spcPts val="1520"/>
                </a:lnSpc>
              </a:pPr>
              <a:t>25</a:t>
            </a:fld>
            <a:endParaRPr spc="-33"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2582" y="631493"/>
            <a:ext cx="9182952" cy="694186"/>
          </a:xfrm>
          <a:prstGeom prst="rect">
            <a:avLst/>
          </a:prstGeom>
        </p:spPr>
        <p:txBody>
          <a:bodyPr vert="horz" wrap="square" lIns="0" tIns="16912" rIns="0" bIns="0" rtlCol="0" anchor="ctr">
            <a:spAutoFit/>
          </a:bodyPr>
          <a:lstStyle/>
          <a:p>
            <a:pPr marL="16913">
              <a:lnSpc>
                <a:spcPct val="100000"/>
              </a:lnSpc>
              <a:spcBef>
                <a:spcPts val="133"/>
              </a:spcBef>
            </a:pPr>
            <a:r>
              <a:rPr spc="-13" dirty="0"/>
              <a:t>Command</a:t>
            </a:r>
          </a:p>
        </p:txBody>
      </p:sp>
      <p:sp>
        <p:nvSpPr>
          <p:cNvPr id="10" name="object 10"/>
          <p:cNvSpPr txBox="1">
            <a:spLocks noGrp="1"/>
          </p:cNvSpPr>
          <p:nvPr>
            <p:ph type="sldNum" sz="quarter" idx="7"/>
          </p:nvPr>
        </p:nvSpPr>
        <p:spPr>
          <a:xfrm>
            <a:off x="8691905" y="4730659"/>
            <a:ext cx="315721" cy="208914"/>
          </a:xfrm>
          <a:prstGeom prst="rect">
            <a:avLst/>
          </a:prstGeom>
        </p:spPr>
        <p:txBody>
          <a:bodyPr vert="horz" wrap="square" lIns="0" tIns="0" rIns="0" bIns="0" rtlCol="0">
            <a:spAutoFit/>
          </a:bodyPr>
          <a:lstStyle>
            <a:defPPr>
              <a:defRPr kern="0"/>
            </a:defPPr>
            <a:lvl1pPr>
              <a:defRPr sz="1300" b="0" i="0">
                <a:solidFill>
                  <a:schemeClr val="tx1"/>
                </a:solidFill>
                <a:latin typeface="Times New Roman"/>
                <a:cs typeface="Times New Roman"/>
              </a:defRPr>
            </a:lvl1pPr>
          </a:lstStyle>
          <a:p>
            <a:pPr marL="50738">
              <a:lnSpc>
                <a:spcPts val="2024"/>
              </a:lnSpc>
            </a:pPr>
            <a:fld id="{81D60167-4931-47E6-BA6A-407CBD079E47}" type="slidenum">
              <a:rPr lang="en-ZA" spc="-50" smtClean="0"/>
              <a:pPr marL="181610">
                <a:lnSpc>
                  <a:spcPts val="1520"/>
                </a:lnSpc>
              </a:pPr>
              <a:t>26</a:t>
            </a:fld>
            <a:endParaRPr spc="-33" dirty="0"/>
          </a:p>
        </p:txBody>
      </p:sp>
      <p:sp>
        <p:nvSpPr>
          <p:cNvPr id="3" name="object 3"/>
          <p:cNvSpPr txBox="1"/>
          <p:nvPr/>
        </p:nvSpPr>
        <p:spPr>
          <a:xfrm>
            <a:off x="922582"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98237" y="1652383"/>
            <a:ext cx="4610335"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Use</a:t>
            </a:r>
            <a:r>
              <a:rPr sz="2397" spc="-47" dirty="0">
                <a:latin typeface="Arial"/>
                <a:cs typeface="Arial"/>
              </a:rPr>
              <a:t> </a:t>
            </a:r>
            <a:r>
              <a:rPr sz="2397" dirty="0">
                <a:latin typeface="Arial"/>
                <a:cs typeface="Arial"/>
              </a:rPr>
              <a:t>command</a:t>
            </a:r>
            <a:r>
              <a:rPr sz="2397" spc="-47" dirty="0">
                <a:latin typeface="Arial"/>
                <a:cs typeface="Arial"/>
              </a:rPr>
              <a:t> </a:t>
            </a:r>
            <a:r>
              <a:rPr sz="2397" dirty="0">
                <a:latin typeface="Arial"/>
                <a:cs typeface="Arial"/>
              </a:rPr>
              <a:t>when</a:t>
            </a:r>
            <a:r>
              <a:rPr sz="2397" spc="-27" dirty="0">
                <a:latin typeface="Arial"/>
                <a:cs typeface="Arial"/>
              </a:rPr>
              <a:t> </a:t>
            </a:r>
            <a:r>
              <a:rPr sz="2397" dirty="0">
                <a:latin typeface="Arial"/>
                <a:cs typeface="Arial"/>
              </a:rPr>
              <a:t>you</a:t>
            </a:r>
            <a:r>
              <a:rPr sz="2397" spc="-33" dirty="0">
                <a:latin typeface="Arial"/>
                <a:cs typeface="Arial"/>
              </a:rPr>
              <a:t> </a:t>
            </a:r>
            <a:r>
              <a:rPr sz="2397" dirty="0">
                <a:latin typeface="Arial"/>
                <a:cs typeface="Arial"/>
              </a:rPr>
              <a:t>want</a:t>
            </a:r>
            <a:r>
              <a:rPr sz="2397" spc="-20" dirty="0">
                <a:latin typeface="Arial"/>
                <a:cs typeface="Arial"/>
              </a:rPr>
              <a:t> </a:t>
            </a:r>
            <a:r>
              <a:rPr sz="2397" dirty="0">
                <a:latin typeface="Arial"/>
                <a:cs typeface="Arial"/>
              </a:rPr>
              <a:t>to</a:t>
            </a:r>
            <a:r>
              <a:rPr sz="2397" spc="-27" dirty="0">
                <a:latin typeface="Arial"/>
                <a:cs typeface="Arial"/>
              </a:rPr>
              <a:t> </a:t>
            </a:r>
            <a:r>
              <a:rPr sz="2397" spc="-67" dirty="0">
                <a:latin typeface="Arial"/>
                <a:cs typeface="Arial"/>
              </a:rPr>
              <a:t>:</a:t>
            </a:r>
            <a:endParaRPr sz="2397">
              <a:latin typeface="Arial"/>
              <a:cs typeface="Arial"/>
            </a:endParaRPr>
          </a:p>
        </p:txBody>
      </p:sp>
      <p:sp>
        <p:nvSpPr>
          <p:cNvPr id="5" name="object 5"/>
          <p:cNvSpPr txBox="1"/>
          <p:nvPr/>
        </p:nvSpPr>
        <p:spPr>
          <a:xfrm>
            <a:off x="1199674" y="2179747"/>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6" name="object 6"/>
          <p:cNvSpPr txBox="1"/>
          <p:nvPr/>
        </p:nvSpPr>
        <p:spPr>
          <a:xfrm>
            <a:off x="1485885" y="2016271"/>
            <a:ext cx="9487041" cy="1781447"/>
          </a:xfrm>
          <a:prstGeom prst="rect">
            <a:avLst/>
          </a:prstGeom>
        </p:spPr>
        <p:txBody>
          <a:bodyPr vert="horz" wrap="square" lIns="0" tIns="87945" rIns="0" bIns="0" rtlCol="0">
            <a:spAutoFit/>
          </a:bodyPr>
          <a:lstStyle/>
          <a:p>
            <a:pPr marL="16913">
              <a:spcBef>
                <a:spcPts val="692"/>
              </a:spcBef>
            </a:pPr>
            <a:r>
              <a:rPr sz="2397" dirty="0">
                <a:latin typeface="Arial"/>
                <a:cs typeface="Arial"/>
              </a:rPr>
              <a:t>parameterise</a:t>
            </a:r>
            <a:r>
              <a:rPr sz="2397" spc="-80" dirty="0">
                <a:latin typeface="Arial"/>
                <a:cs typeface="Arial"/>
              </a:rPr>
              <a:t> </a:t>
            </a:r>
            <a:r>
              <a:rPr sz="2397" dirty="0">
                <a:latin typeface="Arial"/>
                <a:cs typeface="Arial"/>
              </a:rPr>
              <a:t>objects</a:t>
            </a:r>
            <a:r>
              <a:rPr sz="2397" spc="-60" dirty="0">
                <a:latin typeface="Arial"/>
                <a:cs typeface="Arial"/>
              </a:rPr>
              <a:t> </a:t>
            </a:r>
            <a:r>
              <a:rPr sz="2397" dirty="0">
                <a:latin typeface="Arial"/>
                <a:cs typeface="Arial"/>
              </a:rPr>
              <a:t>with</a:t>
            </a:r>
            <a:r>
              <a:rPr sz="2397" spc="-60" dirty="0">
                <a:latin typeface="Arial"/>
                <a:cs typeface="Arial"/>
              </a:rPr>
              <a:t> </a:t>
            </a:r>
            <a:r>
              <a:rPr sz="2397" spc="-13" dirty="0">
                <a:latin typeface="Arial"/>
                <a:cs typeface="Arial"/>
              </a:rPr>
              <a:t>actions</a:t>
            </a:r>
            <a:endParaRPr sz="2397">
              <a:latin typeface="Arial"/>
              <a:cs typeface="Arial"/>
            </a:endParaRPr>
          </a:p>
          <a:p>
            <a:pPr marL="16913" marR="2125067">
              <a:lnSpc>
                <a:spcPct val="118900"/>
              </a:lnSpc>
              <a:spcBef>
                <a:spcPts val="13"/>
              </a:spcBef>
            </a:pPr>
            <a:r>
              <a:rPr sz="2397" spc="-13" dirty="0">
                <a:latin typeface="Arial"/>
                <a:cs typeface="Arial"/>
              </a:rPr>
              <a:t>specify,</a:t>
            </a:r>
            <a:r>
              <a:rPr sz="2397" spc="-73" dirty="0">
                <a:latin typeface="Arial"/>
                <a:cs typeface="Arial"/>
              </a:rPr>
              <a:t> </a:t>
            </a:r>
            <a:r>
              <a:rPr sz="2397" dirty="0">
                <a:latin typeface="Arial"/>
                <a:cs typeface="Arial"/>
              </a:rPr>
              <a:t>queue,</a:t>
            </a:r>
            <a:r>
              <a:rPr sz="2397" spc="-53" dirty="0">
                <a:latin typeface="Arial"/>
                <a:cs typeface="Arial"/>
              </a:rPr>
              <a:t> </a:t>
            </a:r>
            <a:r>
              <a:rPr sz="2397" dirty="0">
                <a:latin typeface="Arial"/>
                <a:cs typeface="Arial"/>
              </a:rPr>
              <a:t>and</a:t>
            </a:r>
            <a:r>
              <a:rPr sz="2397" spc="-67" dirty="0">
                <a:latin typeface="Arial"/>
                <a:cs typeface="Arial"/>
              </a:rPr>
              <a:t> </a:t>
            </a:r>
            <a:r>
              <a:rPr sz="2397" dirty="0">
                <a:latin typeface="Arial"/>
                <a:cs typeface="Arial"/>
              </a:rPr>
              <a:t>execute</a:t>
            </a:r>
            <a:r>
              <a:rPr sz="2397" spc="-60" dirty="0">
                <a:latin typeface="Arial"/>
                <a:cs typeface="Arial"/>
              </a:rPr>
              <a:t> </a:t>
            </a:r>
            <a:r>
              <a:rPr sz="2397" dirty="0">
                <a:latin typeface="Arial"/>
                <a:cs typeface="Arial"/>
              </a:rPr>
              <a:t>requests</a:t>
            </a:r>
            <a:r>
              <a:rPr sz="2397" spc="-67" dirty="0">
                <a:latin typeface="Arial"/>
                <a:cs typeface="Arial"/>
              </a:rPr>
              <a:t> </a:t>
            </a:r>
            <a:r>
              <a:rPr sz="2397" dirty="0">
                <a:latin typeface="Arial"/>
                <a:cs typeface="Arial"/>
              </a:rPr>
              <a:t>at</a:t>
            </a:r>
            <a:r>
              <a:rPr sz="2397" spc="-53" dirty="0">
                <a:latin typeface="Arial"/>
                <a:cs typeface="Arial"/>
              </a:rPr>
              <a:t> </a:t>
            </a:r>
            <a:r>
              <a:rPr sz="2397" dirty="0">
                <a:latin typeface="Arial"/>
                <a:cs typeface="Arial"/>
              </a:rPr>
              <a:t>different</a:t>
            </a:r>
            <a:r>
              <a:rPr sz="2397" spc="-53" dirty="0">
                <a:latin typeface="Arial"/>
                <a:cs typeface="Arial"/>
              </a:rPr>
              <a:t> </a:t>
            </a:r>
            <a:r>
              <a:rPr sz="2397" spc="-13" dirty="0">
                <a:latin typeface="Arial"/>
                <a:cs typeface="Arial"/>
              </a:rPr>
              <a:t>times </a:t>
            </a:r>
            <a:r>
              <a:rPr sz="2397" dirty="0">
                <a:latin typeface="Arial"/>
                <a:cs typeface="Arial"/>
              </a:rPr>
              <a:t>support</a:t>
            </a:r>
            <a:r>
              <a:rPr sz="2397" spc="-53" dirty="0">
                <a:latin typeface="Arial"/>
                <a:cs typeface="Arial"/>
              </a:rPr>
              <a:t> </a:t>
            </a:r>
            <a:r>
              <a:rPr sz="2397" dirty="0">
                <a:latin typeface="Arial"/>
                <a:cs typeface="Arial"/>
              </a:rPr>
              <a:t>undoing</a:t>
            </a:r>
            <a:r>
              <a:rPr sz="2397" spc="-53" dirty="0">
                <a:latin typeface="Arial"/>
                <a:cs typeface="Arial"/>
              </a:rPr>
              <a:t> </a:t>
            </a:r>
            <a:r>
              <a:rPr sz="2397" dirty="0">
                <a:latin typeface="Arial"/>
                <a:cs typeface="Arial"/>
              </a:rPr>
              <a:t>an</a:t>
            </a:r>
            <a:r>
              <a:rPr sz="2397" spc="-47" dirty="0">
                <a:latin typeface="Arial"/>
                <a:cs typeface="Arial"/>
              </a:rPr>
              <a:t> </a:t>
            </a:r>
            <a:r>
              <a:rPr sz="2397" spc="-13" dirty="0">
                <a:latin typeface="Arial"/>
                <a:cs typeface="Arial"/>
              </a:rPr>
              <a:t>operation</a:t>
            </a:r>
            <a:endParaRPr sz="2397">
              <a:latin typeface="Arial"/>
              <a:cs typeface="Arial"/>
            </a:endParaRPr>
          </a:p>
          <a:p>
            <a:pPr marL="16913">
              <a:spcBef>
                <a:spcPts val="559"/>
              </a:spcBef>
            </a:pPr>
            <a:r>
              <a:rPr sz="2397" dirty="0">
                <a:latin typeface="Arial"/>
                <a:cs typeface="Arial"/>
              </a:rPr>
              <a:t>support</a:t>
            </a:r>
            <a:r>
              <a:rPr sz="2397" spc="-60" dirty="0">
                <a:latin typeface="Arial"/>
                <a:cs typeface="Arial"/>
              </a:rPr>
              <a:t> </a:t>
            </a:r>
            <a:r>
              <a:rPr sz="2397" dirty="0">
                <a:latin typeface="Arial"/>
                <a:cs typeface="Arial"/>
              </a:rPr>
              <a:t>logging</a:t>
            </a:r>
            <a:r>
              <a:rPr sz="2397" spc="-40" dirty="0">
                <a:latin typeface="Arial"/>
                <a:cs typeface="Arial"/>
              </a:rPr>
              <a:t> </a:t>
            </a:r>
            <a:r>
              <a:rPr sz="2397" dirty="0">
                <a:latin typeface="Arial"/>
                <a:cs typeface="Arial"/>
              </a:rPr>
              <a:t>changes</a:t>
            </a:r>
            <a:r>
              <a:rPr sz="2397" spc="-40" dirty="0">
                <a:latin typeface="Arial"/>
                <a:cs typeface="Arial"/>
              </a:rPr>
              <a:t> </a:t>
            </a:r>
            <a:r>
              <a:rPr sz="2397" dirty="0">
                <a:latin typeface="Arial"/>
                <a:cs typeface="Arial"/>
              </a:rPr>
              <a:t>to</a:t>
            </a:r>
            <a:r>
              <a:rPr sz="2397" spc="-47" dirty="0">
                <a:latin typeface="Arial"/>
                <a:cs typeface="Arial"/>
              </a:rPr>
              <a:t> </a:t>
            </a:r>
            <a:r>
              <a:rPr sz="2397" dirty="0">
                <a:latin typeface="Arial"/>
                <a:cs typeface="Arial"/>
              </a:rPr>
              <a:t>allow</a:t>
            </a:r>
            <a:r>
              <a:rPr sz="2397" spc="-47" dirty="0">
                <a:latin typeface="Arial"/>
                <a:cs typeface="Arial"/>
              </a:rPr>
              <a:t> </a:t>
            </a:r>
            <a:r>
              <a:rPr sz="2397" dirty="0">
                <a:latin typeface="Arial"/>
                <a:cs typeface="Arial"/>
              </a:rPr>
              <a:t>for</a:t>
            </a:r>
            <a:r>
              <a:rPr sz="2397" spc="-27" dirty="0">
                <a:latin typeface="Arial"/>
                <a:cs typeface="Arial"/>
              </a:rPr>
              <a:t> </a:t>
            </a:r>
            <a:r>
              <a:rPr sz="2397" dirty="0">
                <a:latin typeface="Arial"/>
                <a:cs typeface="Arial"/>
              </a:rPr>
              <a:t>restoration</a:t>
            </a:r>
            <a:r>
              <a:rPr sz="2397" spc="-47" dirty="0">
                <a:latin typeface="Arial"/>
                <a:cs typeface="Arial"/>
              </a:rPr>
              <a:t> </a:t>
            </a:r>
            <a:r>
              <a:rPr sz="2397" dirty="0">
                <a:latin typeface="Arial"/>
                <a:cs typeface="Arial"/>
              </a:rPr>
              <a:t>in</a:t>
            </a:r>
            <a:r>
              <a:rPr sz="2397" spc="-40" dirty="0">
                <a:latin typeface="Arial"/>
                <a:cs typeface="Arial"/>
              </a:rPr>
              <a:t> </a:t>
            </a:r>
            <a:r>
              <a:rPr sz="2397" dirty="0">
                <a:latin typeface="Arial"/>
                <a:cs typeface="Arial"/>
              </a:rPr>
              <a:t>the</a:t>
            </a:r>
            <a:r>
              <a:rPr sz="2397" spc="-40" dirty="0">
                <a:latin typeface="Arial"/>
                <a:cs typeface="Arial"/>
              </a:rPr>
              <a:t> </a:t>
            </a:r>
            <a:r>
              <a:rPr sz="2397" dirty="0">
                <a:latin typeface="Arial"/>
                <a:cs typeface="Arial"/>
              </a:rPr>
              <a:t>event</a:t>
            </a:r>
            <a:r>
              <a:rPr sz="2397" spc="-33" dirty="0">
                <a:latin typeface="Arial"/>
                <a:cs typeface="Arial"/>
              </a:rPr>
              <a:t> </a:t>
            </a:r>
            <a:r>
              <a:rPr sz="2397" dirty="0">
                <a:latin typeface="Arial"/>
                <a:cs typeface="Arial"/>
              </a:rPr>
              <a:t>of</a:t>
            </a:r>
            <a:r>
              <a:rPr sz="2397" spc="-27" dirty="0">
                <a:latin typeface="Arial"/>
                <a:cs typeface="Arial"/>
              </a:rPr>
              <a:t> </a:t>
            </a:r>
            <a:r>
              <a:rPr sz="2397" dirty="0">
                <a:latin typeface="Arial"/>
                <a:cs typeface="Arial"/>
              </a:rPr>
              <a:t>a</a:t>
            </a:r>
            <a:r>
              <a:rPr sz="2397" spc="-40" dirty="0">
                <a:latin typeface="Arial"/>
                <a:cs typeface="Arial"/>
              </a:rPr>
              <a:t> </a:t>
            </a:r>
            <a:r>
              <a:rPr sz="2397" spc="-13" dirty="0">
                <a:latin typeface="Arial"/>
                <a:cs typeface="Arial"/>
              </a:rPr>
              <a:t>crash</a:t>
            </a:r>
            <a:endParaRPr sz="2397">
              <a:latin typeface="Arial"/>
              <a:cs typeface="Arial"/>
            </a:endParaRPr>
          </a:p>
        </p:txBody>
      </p:sp>
      <p:sp>
        <p:nvSpPr>
          <p:cNvPr id="7" name="object 7"/>
          <p:cNvSpPr txBox="1"/>
          <p:nvPr/>
        </p:nvSpPr>
        <p:spPr>
          <a:xfrm>
            <a:off x="1199674" y="2614566"/>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8" name="object 8"/>
          <p:cNvSpPr txBox="1"/>
          <p:nvPr/>
        </p:nvSpPr>
        <p:spPr>
          <a:xfrm>
            <a:off x="1199674" y="3049385"/>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9" name="object 9"/>
          <p:cNvSpPr txBox="1"/>
          <p:nvPr/>
        </p:nvSpPr>
        <p:spPr>
          <a:xfrm>
            <a:off x="1199674" y="348564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2582" y="558920"/>
            <a:ext cx="8268552" cy="694186"/>
          </a:xfrm>
          <a:prstGeom prst="rect">
            <a:avLst/>
          </a:prstGeom>
        </p:spPr>
        <p:txBody>
          <a:bodyPr vert="horz" wrap="square" lIns="0" tIns="16912" rIns="0" bIns="0" rtlCol="0" anchor="ctr">
            <a:spAutoFit/>
          </a:bodyPr>
          <a:lstStyle/>
          <a:p>
            <a:pPr marL="16913">
              <a:lnSpc>
                <a:spcPct val="100000"/>
              </a:lnSpc>
              <a:spcBef>
                <a:spcPts val="133"/>
              </a:spcBef>
            </a:pPr>
            <a:r>
              <a:rPr spc="-13" dirty="0"/>
              <a:t>Command</a:t>
            </a:r>
          </a:p>
        </p:txBody>
      </p:sp>
      <p:sp>
        <p:nvSpPr>
          <p:cNvPr id="20" name="object 20"/>
          <p:cNvSpPr txBox="1">
            <a:spLocks noGrp="1"/>
          </p:cNvSpPr>
          <p:nvPr>
            <p:ph type="sldNum" sz="quarter" idx="7"/>
          </p:nvPr>
        </p:nvSpPr>
        <p:spPr>
          <a:xfrm>
            <a:off x="8691905" y="4730659"/>
            <a:ext cx="315721" cy="208914"/>
          </a:xfrm>
          <a:prstGeom prst="rect">
            <a:avLst/>
          </a:prstGeom>
        </p:spPr>
        <p:txBody>
          <a:bodyPr vert="horz" wrap="square" lIns="0" tIns="0" rIns="0" bIns="0" rtlCol="0">
            <a:spAutoFit/>
          </a:bodyPr>
          <a:lstStyle>
            <a:defPPr>
              <a:defRPr kern="0"/>
            </a:defPPr>
            <a:lvl1pPr>
              <a:defRPr sz="1300" b="0" i="0">
                <a:solidFill>
                  <a:schemeClr val="tx1"/>
                </a:solidFill>
                <a:latin typeface="Times New Roman"/>
                <a:cs typeface="Times New Roman"/>
              </a:defRPr>
            </a:lvl1pPr>
          </a:lstStyle>
          <a:p>
            <a:pPr marL="50738">
              <a:lnSpc>
                <a:spcPts val="2024"/>
              </a:lnSpc>
            </a:pPr>
            <a:fld id="{81D60167-4931-47E6-BA6A-407CBD079E47}" type="slidenum">
              <a:rPr lang="en-ZA" spc="-50" smtClean="0"/>
              <a:pPr marL="181610">
                <a:lnSpc>
                  <a:spcPts val="1520"/>
                </a:lnSpc>
              </a:pPr>
              <a:t>27</a:t>
            </a:fld>
            <a:endParaRPr spc="-33" dirty="0"/>
          </a:p>
        </p:txBody>
      </p:sp>
      <p:sp>
        <p:nvSpPr>
          <p:cNvPr id="3" name="object 3"/>
          <p:cNvSpPr txBox="1"/>
          <p:nvPr/>
        </p:nvSpPr>
        <p:spPr>
          <a:xfrm>
            <a:off x="922582"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98238" y="1652383"/>
            <a:ext cx="743302" cy="385961"/>
          </a:xfrm>
          <a:prstGeom prst="rect">
            <a:avLst/>
          </a:prstGeom>
        </p:spPr>
        <p:txBody>
          <a:bodyPr vert="horz" wrap="square" lIns="0" tIns="16912" rIns="0" bIns="0" rtlCol="0">
            <a:spAutoFit/>
          </a:bodyPr>
          <a:lstStyle/>
          <a:p>
            <a:pPr marL="16913">
              <a:spcBef>
                <a:spcPts val="133"/>
              </a:spcBef>
            </a:pPr>
            <a:r>
              <a:rPr sz="2397" spc="-13" dirty="0">
                <a:latin typeface="Arial"/>
                <a:cs typeface="Arial"/>
              </a:rPr>
              <a:t>Pros:</a:t>
            </a:r>
            <a:endParaRPr sz="2397">
              <a:latin typeface="Arial"/>
              <a:cs typeface="Arial"/>
            </a:endParaRPr>
          </a:p>
        </p:txBody>
      </p:sp>
      <p:sp>
        <p:nvSpPr>
          <p:cNvPr id="5" name="object 5"/>
          <p:cNvSpPr txBox="1"/>
          <p:nvPr/>
        </p:nvSpPr>
        <p:spPr>
          <a:xfrm>
            <a:off x="1199674" y="2179747"/>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6" name="object 6"/>
          <p:cNvSpPr txBox="1"/>
          <p:nvPr/>
        </p:nvSpPr>
        <p:spPr>
          <a:xfrm>
            <a:off x="1485885" y="2087218"/>
            <a:ext cx="8437623"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Decouples</a:t>
            </a:r>
            <a:r>
              <a:rPr sz="2397" spc="-53" dirty="0">
                <a:latin typeface="Arial"/>
                <a:cs typeface="Arial"/>
              </a:rPr>
              <a:t> </a:t>
            </a:r>
            <a:r>
              <a:rPr sz="2397" dirty="0">
                <a:latin typeface="Arial"/>
                <a:cs typeface="Arial"/>
              </a:rPr>
              <a:t>invoking</a:t>
            </a:r>
            <a:r>
              <a:rPr sz="2397" spc="-67" dirty="0">
                <a:latin typeface="Arial"/>
                <a:cs typeface="Arial"/>
              </a:rPr>
              <a:t> </a:t>
            </a:r>
            <a:r>
              <a:rPr sz="2397" dirty="0">
                <a:latin typeface="Arial"/>
                <a:cs typeface="Arial"/>
              </a:rPr>
              <a:t>an</a:t>
            </a:r>
            <a:r>
              <a:rPr sz="2397" spc="-60" dirty="0">
                <a:latin typeface="Arial"/>
                <a:cs typeface="Arial"/>
              </a:rPr>
              <a:t> </a:t>
            </a:r>
            <a:r>
              <a:rPr sz="2397" dirty="0">
                <a:latin typeface="Arial"/>
                <a:cs typeface="Arial"/>
              </a:rPr>
              <a:t>operation</a:t>
            </a:r>
            <a:r>
              <a:rPr sz="2397" spc="-67" dirty="0">
                <a:latin typeface="Arial"/>
                <a:cs typeface="Arial"/>
              </a:rPr>
              <a:t> </a:t>
            </a:r>
            <a:r>
              <a:rPr sz="2397" dirty="0">
                <a:latin typeface="Arial"/>
                <a:cs typeface="Arial"/>
              </a:rPr>
              <a:t>from</a:t>
            </a:r>
            <a:r>
              <a:rPr sz="2397" spc="-47" dirty="0">
                <a:latin typeface="Arial"/>
                <a:cs typeface="Arial"/>
              </a:rPr>
              <a:t> </a:t>
            </a:r>
            <a:r>
              <a:rPr sz="2397" dirty="0">
                <a:latin typeface="Arial"/>
                <a:cs typeface="Arial"/>
              </a:rPr>
              <a:t>performing</a:t>
            </a:r>
            <a:r>
              <a:rPr sz="2397" spc="-67" dirty="0">
                <a:latin typeface="Arial"/>
                <a:cs typeface="Arial"/>
              </a:rPr>
              <a:t> </a:t>
            </a:r>
            <a:r>
              <a:rPr sz="2397" dirty="0">
                <a:latin typeface="Arial"/>
                <a:cs typeface="Arial"/>
              </a:rPr>
              <a:t>an</a:t>
            </a:r>
            <a:r>
              <a:rPr sz="2397" spc="-60" dirty="0">
                <a:latin typeface="Arial"/>
                <a:cs typeface="Arial"/>
              </a:rPr>
              <a:t> </a:t>
            </a:r>
            <a:r>
              <a:rPr sz="2397" spc="-13" dirty="0">
                <a:latin typeface="Arial"/>
                <a:cs typeface="Arial"/>
              </a:rPr>
              <a:t>operation</a:t>
            </a:r>
            <a:endParaRPr sz="2397">
              <a:latin typeface="Arial"/>
              <a:cs typeface="Arial"/>
            </a:endParaRPr>
          </a:p>
        </p:txBody>
      </p:sp>
      <p:sp>
        <p:nvSpPr>
          <p:cNvPr id="7" name="object 7"/>
          <p:cNvSpPr txBox="1"/>
          <p:nvPr/>
        </p:nvSpPr>
        <p:spPr>
          <a:xfrm>
            <a:off x="1487322" y="2614566"/>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8" name="object 8"/>
          <p:cNvSpPr txBox="1"/>
          <p:nvPr/>
        </p:nvSpPr>
        <p:spPr>
          <a:xfrm>
            <a:off x="1773042" y="2523475"/>
            <a:ext cx="4081821"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Single</a:t>
            </a:r>
            <a:r>
              <a:rPr sz="2397" spc="-87" dirty="0">
                <a:latin typeface="Arial"/>
                <a:cs typeface="Arial"/>
              </a:rPr>
              <a:t> </a:t>
            </a:r>
            <a:r>
              <a:rPr sz="2397" dirty="0">
                <a:latin typeface="Arial"/>
                <a:cs typeface="Arial"/>
              </a:rPr>
              <a:t>Responsibility</a:t>
            </a:r>
            <a:r>
              <a:rPr sz="2397" spc="-80" dirty="0">
                <a:latin typeface="Arial"/>
                <a:cs typeface="Arial"/>
              </a:rPr>
              <a:t> </a:t>
            </a:r>
            <a:r>
              <a:rPr sz="2397" spc="-13" dirty="0">
                <a:latin typeface="Arial"/>
                <a:cs typeface="Arial"/>
              </a:rPr>
              <a:t>Principle</a:t>
            </a:r>
            <a:endParaRPr sz="2397">
              <a:latin typeface="Arial"/>
              <a:cs typeface="Arial"/>
            </a:endParaRPr>
          </a:p>
        </p:txBody>
      </p:sp>
      <p:sp>
        <p:nvSpPr>
          <p:cNvPr id="9" name="object 9"/>
          <p:cNvSpPr txBox="1"/>
          <p:nvPr/>
        </p:nvSpPr>
        <p:spPr>
          <a:xfrm>
            <a:off x="1199674" y="3049385"/>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10" name="object 10"/>
          <p:cNvSpPr txBox="1"/>
          <p:nvPr/>
        </p:nvSpPr>
        <p:spPr>
          <a:xfrm>
            <a:off x="1485885" y="2957822"/>
            <a:ext cx="9231663"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New</a:t>
            </a:r>
            <a:r>
              <a:rPr sz="2397" spc="-60" dirty="0">
                <a:latin typeface="Arial"/>
                <a:cs typeface="Arial"/>
              </a:rPr>
              <a:t> </a:t>
            </a:r>
            <a:r>
              <a:rPr sz="2397" dirty="0">
                <a:latin typeface="Arial"/>
                <a:cs typeface="Arial"/>
              </a:rPr>
              <a:t>commands</a:t>
            </a:r>
            <a:r>
              <a:rPr sz="2397" spc="-53" dirty="0">
                <a:latin typeface="Arial"/>
                <a:cs typeface="Arial"/>
              </a:rPr>
              <a:t> </a:t>
            </a:r>
            <a:r>
              <a:rPr sz="2397" dirty="0">
                <a:latin typeface="Arial"/>
                <a:cs typeface="Arial"/>
              </a:rPr>
              <a:t>can</a:t>
            </a:r>
            <a:r>
              <a:rPr sz="2397" spc="-47" dirty="0">
                <a:latin typeface="Arial"/>
                <a:cs typeface="Arial"/>
              </a:rPr>
              <a:t> </a:t>
            </a:r>
            <a:r>
              <a:rPr sz="2397" dirty="0">
                <a:latin typeface="Arial"/>
                <a:cs typeface="Arial"/>
              </a:rPr>
              <a:t>be</a:t>
            </a:r>
            <a:r>
              <a:rPr sz="2397" spc="-53" dirty="0">
                <a:latin typeface="Arial"/>
                <a:cs typeface="Arial"/>
              </a:rPr>
              <a:t> </a:t>
            </a:r>
            <a:r>
              <a:rPr sz="2397" dirty="0">
                <a:latin typeface="Arial"/>
                <a:cs typeface="Arial"/>
              </a:rPr>
              <a:t>added</a:t>
            </a:r>
            <a:r>
              <a:rPr sz="2397" spc="-47" dirty="0">
                <a:latin typeface="Arial"/>
                <a:cs typeface="Arial"/>
              </a:rPr>
              <a:t> </a:t>
            </a:r>
            <a:r>
              <a:rPr sz="2397" dirty="0">
                <a:latin typeface="Arial"/>
                <a:cs typeface="Arial"/>
              </a:rPr>
              <a:t>without</a:t>
            </a:r>
            <a:r>
              <a:rPr sz="2397" spc="-40" dirty="0">
                <a:latin typeface="Arial"/>
                <a:cs typeface="Arial"/>
              </a:rPr>
              <a:t> </a:t>
            </a:r>
            <a:r>
              <a:rPr sz="2397" dirty="0">
                <a:latin typeface="Arial"/>
                <a:cs typeface="Arial"/>
              </a:rPr>
              <a:t>breaking</a:t>
            </a:r>
            <a:r>
              <a:rPr sz="2397" spc="-53" dirty="0">
                <a:latin typeface="Arial"/>
                <a:cs typeface="Arial"/>
              </a:rPr>
              <a:t> </a:t>
            </a:r>
            <a:r>
              <a:rPr sz="2397" dirty="0">
                <a:latin typeface="Arial"/>
                <a:cs typeface="Arial"/>
              </a:rPr>
              <a:t>existing</a:t>
            </a:r>
            <a:r>
              <a:rPr sz="2397" spc="-47" dirty="0">
                <a:latin typeface="Arial"/>
                <a:cs typeface="Arial"/>
              </a:rPr>
              <a:t> </a:t>
            </a:r>
            <a:r>
              <a:rPr sz="2397" spc="-13" dirty="0">
                <a:latin typeface="Arial"/>
                <a:cs typeface="Arial"/>
              </a:rPr>
              <a:t>functionality</a:t>
            </a:r>
            <a:endParaRPr sz="2397">
              <a:latin typeface="Arial"/>
              <a:cs typeface="Arial"/>
            </a:endParaRPr>
          </a:p>
        </p:txBody>
      </p:sp>
      <p:sp>
        <p:nvSpPr>
          <p:cNvPr id="11" name="object 11"/>
          <p:cNvSpPr txBox="1"/>
          <p:nvPr/>
        </p:nvSpPr>
        <p:spPr>
          <a:xfrm>
            <a:off x="1487322" y="348564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12" name="object 12"/>
          <p:cNvSpPr txBox="1"/>
          <p:nvPr/>
        </p:nvSpPr>
        <p:spPr>
          <a:xfrm>
            <a:off x="1773041" y="3394552"/>
            <a:ext cx="3054389"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Open/Closed</a:t>
            </a:r>
            <a:r>
              <a:rPr sz="2397" spc="-113" dirty="0">
                <a:latin typeface="Arial"/>
                <a:cs typeface="Arial"/>
              </a:rPr>
              <a:t> </a:t>
            </a:r>
            <a:r>
              <a:rPr sz="2397" spc="-13" dirty="0">
                <a:latin typeface="Arial"/>
                <a:cs typeface="Arial"/>
              </a:rPr>
              <a:t>Principle</a:t>
            </a:r>
            <a:endParaRPr sz="2397">
              <a:latin typeface="Arial"/>
              <a:cs typeface="Arial"/>
            </a:endParaRPr>
          </a:p>
        </p:txBody>
      </p:sp>
      <p:sp>
        <p:nvSpPr>
          <p:cNvPr id="13" name="object 13"/>
          <p:cNvSpPr txBox="1"/>
          <p:nvPr/>
        </p:nvSpPr>
        <p:spPr>
          <a:xfrm>
            <a:off x="1199674" y="3919988"/>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14" name="object 14"/>
          <p:cNvSpPr txBox="1"/>
          <p:nvPr/>
        </p:nvSpPr>
        <p:spPr>
          <a:xfrm>
            <a:off x="1485886" y="3759370"/>
            <a:ext cx="6241541" cy="855255"/>
          </a:xfrm>
          <a:prstGeom prst="rect">
            <a:avLst/>
          </a:prstGeom>
        </p:spPr>
        <p:txBody>
          <a:bodyPr vert="horz" wrap="square" lIns="0" tIns="16912" rIns="0" bIns="0" rtlCol="0">
            <a:spAutoFit/>
          </a:bodyPr>
          <a:lstStyle/>
          <a:p>
            <a:pPr marL="16913" marR="6765">
              <a:lnSpc>
                <a:spcPct val="119000"/>
              </a:lnSpc>
              <a:spcBef>
                <a:spcPts val="133"/>
              </a:spcBef>
            </a:pPr>
            <a:r>
              <a:rPr sz="2397" spc="-13" dirty="0">
                <a:latin typeface="Arial"/>
                <a:cs typeface="Arial"/>
              </a:rPr>
              <a:t>Undoing/Redoing</a:t>
            </a:r>
            <a:r>
              <a:rPr sz="2397" spc="-20" dirty="0">
                <a:latin typeface="Arial"/>
                <a:cs typeface="Arial"/>
              </a:rPr>
              <a:t> </a:t>
            </a:r>
            <a:r>
              <a:rPr sz="2397" dirty="0">
                <a:latin typeface="Arial"/>
                <a:cs typeface="Arial"/>
              </a:rPr>
              <a:t>actions</a:t>
            </a:r>
            <a:r>
              <a:rPr sz="2397" spc="-20" dirty="0">
                <a:latin typeface="Arial"/>
                <a:cs typeface="Arial"/>
              </a:rPr>
              <a:t> </a:t>
            </a:r>
            <a:r>
              <a:rPr sz="2397" dirty="0">
                <a:latin typeface="Arial"/>
                <a:cs typeface="Arial"/>
              </a:rPr>
              <a:t>can</a:t>
            </a:r>
            <a:r>
              <a:rPr sz="2397" spc="-13" dirty="0">
                <a:latin typeface="Arial"/>
                <a:cs typeface="Arial"/>
              </a:rPr>
              <a:t> </a:t>
            </a:r>
            <a:r>
              <a:rPr sz="2397" dirty="0">
                <a:latin typeface="Arial"/>
                <a:cs typeface="Arial"/>
              </a:rPr>
              <a:t>be</a:t>
            </a:r>
            <a:r>
              <a:rPr sz="2397" spc="-20" dirty="0">
                <a:latin typeface="Arial"/>
                <a:cs typeface="Arial"/>
              </a:rPr>
              <a:t> </a:t>
            </a:r>
            <a:r>
              <a:rPr sz="2397" spc="-13" dirty="0">
                <a:latin typeface="Arial"/>
                <a:cs typeface="Arial"/>
              </a:rPr>
              <a:t>implemented </a:t>
            </a:r>
            <a:r>
              <a:rPr sz="2397" dirty="0">
                <a:latin typeface="Arial"/>
                <a:cs typeface="Arial"/>
              </a:rPr>
              <a:t>Actions</a:t>
            </a:r>
            <a:r>
              <a:rPr sz="2397" spc="-27" dirty="0">
                <a:latin typeface="Arial"/>
                <a:cs typeface="Arial"/>
              </a:rPr>
              <a:t> </a:t>
            </a:r>
            <a:r>
              <a:rPr sz="2397" dirty="0">
                <a:latin typeface="Arial"/>
                <a:cs typeface="Arial"/>
              </a:rPr>
              <a:t>can</a:t>
            </a:r>
            <a:r>
              <a:rPr sz="2397" spc="-33" dirty="0">
                <a:latin typeface="Arial"/>
                <a:cs typeface="Arial"/>
              </a:rPr>
              <a:t> </a:t>
            </a:r>
            <a:r>
              <a:rPr sz="2397" dirty="0">
                <a:latin typeface="Arial"/>
                <a:cs typeface="Arial"/>
              </a:rPr>
              <a:t>be</a:t>
            </a:r>
            <a:r>
              <a:rPr sz="2397" spc="-33" dirty="0">
                <a:latin typeface="Arial"/>
                <a:cs typeface="Arial"/>
              </a:rPr>
              <a:t> </a:t>
            </a:r>
            <a:r>
              <a:rPr sz="2397" spc="-13" dirty="0">
                <a:latin typeface="Arial"/>
                <a:cs typeface="Arial"/>
              </a:rPr>
              <a:t>deferred/queued</a:t>
            </a:r>
            <a:endParaRPr sz="2397">
              <a:latin typeface="Arial"/>
              <a:cs typeface="Arial"/>
            </a:endParaRPr>
          </a:p>
        </p:txBody>
      </p:sp>
      <p:sp>
        <p:nvSpPr>
          <p:cNvPr id="15" name="object 15"/>
          <p:cNvSpPr txBox="1"/>
          <p:nvPr/>
        </p:nvSpPr>
        <p:spPr>
          <a:xfrm>
            <a:off x="1199674" y="4356735"/>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16" name="object 16"/>
          <p:cNvSpPr txBox="1"/>
          <p:nvPr/>
        </p:nvSpPr>
        <p:spPr>
          <a:xfrm>
            <a:off x="922582" y="4791082"/>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17" name="object 17"/>
          <p:cNvSpPr txBox="1"/>
          <p:nvPr/>
        </p:nvSpPr>
        <p:spPr>
          <a:xfrm>
            <a:off x="1198237" y="4699989"/>
            <a:ext cx="827019" cy="385961"/>
          </a:xfrm>
          <a:prstGeom prst="rect">
            <a:avLst/>
          </a:prstGeom>
        </p:spPr>
        <p:txBody>
          <a:bodyPr vert="horz" wrap="square" lIns="0" tIns="16912" rIns="0" bIns="0" rtlCol="0">
            <a:spAutoFit/>
          </a:bodyPr>
          <a:lstStyle/>
          <a:p>
            <a:pPr marL="16913">
              <a:spcBef>
                <a:spcPts val="133"/>
              </a:spcBef>
            </a:pPr>
            <a:r>
              <a:rPr sz="2397" spc="-13" dirty="0">
                <a:latin typeface="Arial"/>
                <a:cs typeface="Arial"/>
              </a:rPr>
              <a:t>Cons:</a:t>
            </a:r>
            <a:endParaRPr sz="2397">
              <a:latin typeface="Arial"/>
              <a:cs typeface="Arial"/>
            </a:endParaRPr>
          </a:p>
        </p:txBody>
      </p:sp>
      <p:sp>
        <p:nvSpPr>
          <p:cNvPr id="18" name="object 18"/>
          <p:cNvSpPr txBox="1"/>
          <p:nvPr/>
        </p:nvSpPr>
        <p:spPr>
          <a:xfrm>
            <a:off x="1199674" y="5225899"/>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19" name="object 19"/>
          <p:cNvSpPr txBox="1"/>
          <p:nvPr/>
        </p:nvSpPr>
        <p:spPr>
          <a:xfrm>
            <a:off x="1485885" y="5134809"/>
            <a:ext cx="10297993" cy="754843"/>
          </a:xfrm>
          <a:prstGeom prst="rect">
            <a:avLst/>
          </a:prstGeom>
        </p:spPr>
        <p:txBody>
          <a:bodyPr vert="horz" wrap="square" lIns="0" tIns="16912" rIns="0" bIns="0" rtlCol="0">
            <a:spAutoFit/>
          </a:bodyPr>
          <a:lstStyle/>
          <a:p>
            <a:pPr marL="16913" marR="6765">
              <a:spcBef>
                <a:spcPts val="133"/>
              </a:spcBef>
            </a:pPr>
            <a:r>
              <a:rPr sz="2397" dirty="0">
                <a:latin typeface="Arial"/>
                <a:cs typeface="Arial"/>
              </a:rPr>
              <a:t>Adding</a:t>
            </a:r>
            <a:r>
              <a:rPr sz="2397" spc="-53" dirty="0">
                <a:latin typeface="Arial"/>
                <a:cs typeface="Arial"/>
              </a:rPr>
              <a:t> </a:t>
            </a:r>
            <a:r>
              <a:rPr sz="2397" dirty="0">
                <a:latin typeface="Arial"/>
                <a:cs typeface="Arial"/>
              </a:rPr>
              <a:t>an</a:t>
            </a:r>
            <a:r>
              <a:rPr sz="2397" spc="-53" dirty="0">
                <a:latin typeface="Arial"/>
                <a:cs typeface="Arial"/>
              </a:rPr>
              <a:t> </a:t>
            </a:r>
            <a:r>
              <a:rPr sz="2397" dirty="0">
                <a:latin typeface="Arial"/>
                <a:cs typeface="Arial"/>
              </a:rPr>
              <a:t>extra</a:t>
            </a:r>
            <a:r>
              <a:rPr sz="2397" spc="-47" dirty="0">
                <a:latin typeface="Arial"/>
                <a:cs typeface="Arial"/>
              </a:rPr>
              <a:t> </a:t>
            </a:r>
            <a:r>
              <a:rPr sz="2397" dirty="0">
                <a:latin typeface="Arial"/>
                <a:cs typeface="Arial"/>
              </a:rPr>
              <a:t>layer</a:t>
            </a:r>
            <a:r>
              <a:rPr sz="2397" spc="-53" dirty="0">
                <a:latin typeface="Arial"/>
                <a:cs typeface="Arial"/>
              </a:rPr>
              <a:t> </a:t>
            </a:r>
            <a:r>
              <a:rPr sz="2397" dirty="0">
                <a:latin typeface="Arial"/>
                <a:cs typeface="Arial"/>
              </a:rPr>
              <a:t>of</a:t>
            </a:r>
            <a:r>
              <a:rPr sz="2397" spc="-40" dirty="0">
                <a:latin typeface="Arial"/>
                <a:cs typeface="Arial"/>
              </a:rPr>
              <a:t> </a:t>
            </a:r>
            <a:r>
              <a:rPr sz="2397" dirty="0">
                <a:latin typeface="Arial"/>
                <a:cs typeface="Arial"/>
              </a:rPr>
              <a:t>communication</a:t>
            </a:r>
            <a:r>
              <a:rPr sz="2397" spc="-47" dirty="0">
                <a:latin typeface="Arial"/>
                <a:cs typeface="Arial"/>
              </a:rPr>
              <a:t> </a:t>
            </a:r>
            <a:r>
              <a:rPr sz="2397" dirty="0">
                <a:latin typeface="Arial"/>
                <a:cs typeface="Arial"/>
              </a:rPr>
              <a:t>between</a:t>
            </a:r>
            <a:r>
              <a:rPr sz="2397" spc="-53" dirty="0">
                <a:latin typeface="Arial"/>
                <a:cs typeface="Arial"/>
              </a:rPr>
              <a:t> </a:t>
            </a:r>
            <a:r>
              <a:rPr sz="2397" dirty="0">
                <a:latin typeface="Arial"/>
                <a:cs typeface="Arial"/>
              </a:rPr>
              <a:t>invokers</a:t>
            </a:r>
            <a:r>
              <a:rPr sz="2397" spc="-40" dirty="0">
                <a:latin typeface="Arial"/>
                <a:cs typeface="Arial"/>
              </a:rPr>
              <a:t> </a:t>
            </a:r>
            <a:r>
              <a:rPr sz="2397" dirty="0">
                <a:latin typeface="Arial"/>
                <a:cs typeface="Arial"/>
              </a:rPr>
              <a:t>and</a:t>
            </a:r>
            <a:r>
              <a:rPr sz="2397" spc="-53" dirty="0">
                <a:latin typeface="Arial"/>
                <a:cs typeface="Arial"/>
              </a:rPr>
              <a:t> </a:t>
            </a:r>
            <a:r>
              <a:rPr sz="2397" dirty="0">
                <a:latin typeface="Arial"/>
                <a:cs typeface="Arial"/>
              </a:rPr>
              <a:t>receivers</a:t>
            </a:r>
            <a:r>
              <a:rPr sz="2397" spc="-33" dirty="0">
                <a:latin typeface="Arial"/>
                <a:cs typeface="Arial"/>
              </a:rPr>
              <a:t> can </a:t>
            </a:r>
            <a:r>
              <a:rPr sz="2397" dirty="0">
                <a:latin typeface="Arial"/>
                <a:cs typeface="Arial"/>
              </a:rPr>
              <a:t>add</a:t>
            </a:r>
            <a:r>
              <a:rPr sz="2397" spc="-73" dirty="0">
                <a:latin typeface="Arial"/>
                <a:cs typeface="Arial"/>
              </a:rPr>
              <a:t> </a:t>
            </a:r>
            <a:r>
              <a:rPr sz="2397" dirty="0">
                <a:latin typeface="Arial"/>
                <a:cs typeface="Arial"/>
              </a:rPr>
              <a:t>additional</a:t>
            </a:r>
            <a:r>
              <a:rPr sz="2397" spc="-60" dirty="0">
                <a:latin typeface="Arial"/>
                <a:cs typeface="Arial"/>
              </a:rPr>
              <a:t> </a:t>
            </a:r>
            <a:r>
              <a:rPr sz="2397" spc="-13" dirty="0">
                <a:latin typeface="Arial"/>
                <a:cs typeface="Arial"/>
              </a:rPr>
              <a:t>complexity</a:t>
            </a:r>
            <a:endParaRPr sz="2397">
              <a:latin typeface="Arial"/>
              <a:cs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3EAA282C-D6AD-4614-A9F7-E9D8CDB6B8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bstrakter Hintergrund aus Daten">
            <a:extLst>
              <a:ext uri="{FF2B5EF4-FFF2-40B4-BE49-F238E27FC236}">
                <a16:creationId xmlns:a16="http://schemas.microsoft.com/office/drawing/2014/main" id="{4F0895D5-57D6-B3C8-8A8B-E950B17C5367}"/>
              </a:ext>
            </a:extLst>
          </p:cNvPr>
          <p:cNvPicPr>
            <a:picLocks noChangeAspect="1"/>
          </p:cNvPicPr>
          <p:nvPr/>
        </p:nvPicPr>
        <p:blipFill rotWithShape="1">
          <a:blip r:embed="rId2"/>
          <a:srcRect/>
          <a:stretch/>
        </p:blipFill>
        <p:spPr>
          <a:xfrm>
            <a:off x="14653" y="10"/>
            <a:ext cx="12191980" cy="6857990"/>
          </a:xfrm>
          <a:prstGeom prst="rect">
            <a:avLst/>
          </a:prstGeom>
        </p:spPr>
      </p:pic>
      <p:sp>
        <p:nvSpPr>
          <p:cNvPr id="25" name="Rectangle 24">
            <a:extLst>
              <a:ext uri="{FF2B5EF4-FFF2-40B4-BE49-F238E27FC236}">
                <a16:creationId xmlns:a16="http://schemas.microsoft.com/office/drawing/2014/main" id="{85349CB8-0027-49D3-B09C-B3097EB0E4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49100"/>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7FBE3C-8216-1A6F-564B-7DAB829674B5}"/>
              </a:ext>
            </a:extLst>
          </p:cNvPr>
          <p:cNvSpPr>
            <a:spLocks noGrp="1"/>
          </p:cNvSpPr>
          <p:nvPr>
            <p:ph type="title"/>
          </p:nvPr>
        </p:nvSpPr>
        <p:spPr>
          <a:xfrm>
            <a:off x="848436" y="5284380"/>
            <a:ext cx="10495128" cy="775225"/>
          </a:xfrm>
        </p:spPr>
        <p:txBody>
          <a:bodyPr vert="horz" lIns="91440" tIns="45720" rIns="91440" bIns="45720" rtlCol="0" anchor="ctr">
            <a:normAutofit/>
          </a:bodyPr>
          <a:lstStyle/>
          <a:p>
            <a:pPr algn="ctr"/>
            <a:r>
              <a:rPr lang="en-US" sz="4000" i="1" kern="1200" cap="all" baseline="0" dirty="0" err="1">
                <a:solidFill>
                  <a:schemeClr val="tx2"/>
                </a:solidFill>
                <a:latin typeface="+mj-lt"/>
                <a:ea typeface="+mj-ea"/>
                <a:cs typeface="+mj-cs"/>
              </a:rPr>
              <a:t>IteratoRPattern</a:t>
            </a:r>
            <a:endParaRPr lang="en-US" sz="4000" i="1" kern="1200" cap="all" baseline="0" dirty="0">
              <a:solidFill>
                <a:schemeClr val="tx2"/>
              </a:solidFill>
              <a:latin typeface="+mj-lt"/>
              <a:ea typeface="+mj-ea"/>
              <a:cs typeface="+mj-cs"/>
            </a:endParaRPr>
          </a:p>
        </p:txBody>
      </p:sp>
      <p:cxnSp>
        <p:nvCxnSpPr>
          <p:cNvPr id="27" name="Straight Connector 26">
            <a:extLst>
              <a:ext uri="{FF2B5EF4-FFF2-40B4-BE49-F238E27FC236}">
                <a16:creationId xmlns:a16="http://schemas.microsoft.com/office/drawing/2014/main" id="{C4A330F7-C135-4887-BEB7-715897211F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4849100"/>
            <a:ext cx="3309581" cy="5281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B4BC022-2321-4FF2-BB92-B4B3F486CF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864221" y="4849100"/>
            <a:ext cx="3327780" cy="5281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6E8991A-3FA3-406E-92A6-7021C64B8B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0990" y="4849100"/>
            <a:ext cx="2648592"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4486EB5-0FC0-4694-8A6B-5084CCDFFA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95230" y="5834655"/>
            <a:ext cx="4296771" cy="102334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02A2150-2605-46B8-9C26-A96C0BB01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283588" y="4849100"/>
            <a:ext cx="1460311"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79602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8" name="Straight Connector 77">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92" name="Rectangle 91">
            <a:extLst>
              <a:ext uri="{FF2B5EF4-FFF2-40B4-BE49-F238E27FC236}">
                <a16:creationId xmlns:a16="http://schemas.microsoft.com/office/drawing/2014/main" id="{10A34275-CD0A-499C-9600-C96742FACE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Connector 93">
            <a:extLst>
              <a:ext uri="{FF2B5EF4-FFF2-40B4-BE49-F238E27FC236}">
                <a16:creationId xmlns:a16="http://schemas.microsoft.com/office/drawing/2014/main" id="{1852546B-EF97-46E8-A930-3A03341066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7587" y="2720800"/>
            <a:ext cx="3470809" cy="41326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12801F4A-0A74-45E0-8E5A-65A65252A3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40"/>
            <a:ext cx="1274412" cy="49672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D245F29-ABE7-4BB1-8164-5F4C4604B2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257800" y="0"/>
            <a:ext cx="6926614" cy="112236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CF00EEAF-0634-4EEB-81E5-9FBC2170F3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7102" y="6051582"/>
            <a:ext cx="4847312" cy="80641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53E11676-332F-449D-9A03-6CE4ED25CC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225160" y="0"/>
            <a:ext cx="3541141"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C6BB9ADB-2081-ED98-C31F-417D54780560}"/>
              </a:ext>
            </a:extLst>
          </p:cNvPr>
          <p:cNvPicPr>
            <a:picLocks noChangeAspect="1"/>
          </p:cNvPicPr>
          <p:nvPr/>
        </p:nvPicPr>
        <p:blipFill>
          <a:blip r:embed="rId3"/>
          <a:stretch>
            <a:fillRect/>
          </a:stretch>
        </p:blipFill>
        <p:spPr>
          <a:xfrm>
            <a:off x="1616687" y="424960"/>
            <a:ext cx="9084113" cy="6063644"/>
          </a:xfrm>
          <a:prstGeom prst="rect">
            <a:avLst/>
          </a:prstGeom>
        </p:spPr>
      </p:pic>
      <p:sp>
        <p:nvSpPr>
          <p:cNvPr id="5" name="TextBox 4">
            <a:extLst>
              <a:ext uri="{FF2B5EF4-FFF2-40B4-BE49-F238E27FC236}">
                <a16:creationId xmlns:a16="http://schemas.microsoft.com/office/drawing/2014/main" id="{BB980A0B-3807-1F6A-384C-F5D6917A5494}"/>
              </a:ext>
            </a:extLst>
          </p:cNvPr>
          <p:cNvSpPr txBox="1"/>
          <p:nvPr/>
        </p:nvSpPr>
        <p:spPr>
          <a:xfrm>
            <a:off x="8168640" y="424960"/>
            <a:ext cx="3178629" cy="1926354"/>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endParaRPr lang="en-US" dirty="0"/>
          </a:p>
        </p:txBody>
      </p:sp>
    </p:spTree>
    <p:extLst>
      <p:ext uri="{BB962C8B-B14F-4D97-AF65-F5344CB8AC3E}">
        <p14:creationId xmlns:p14="http://schemas.microsoft.com/office/powerpoint/2010/main" val="3345993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31" name="Straight Connector 103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33" name="Straight Connector 103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35" name="Straight Connector 103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39" name="Straight Connector 103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41" name="Straight Connector 104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045" name="Rectangle 1044">
            <a:extLst>
              <a:ext uri="{FF2B5EF4-FFF2-40B4-BE49-F238E27FC236}">
                <a16:creationId xmlns:a16="http://schemas.microsoft.com/office/drawing/2014/main" id="{A221245A-B93D-45A8-B0FA-EC2AEE26E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wwe long list Meme Generator - Imgflip">
            <a:extLst>
              <a:ext uri="{FF2B5EF4-FFF2-40B4-BE49-F238E27FC236}">
                <a16:creationId xmlns:a16="http://schemas.microsoft.com/office/drawing/2014/main" id="{5CE1A872-E73A-CE18-0AD5-A567B3A98ED8}"/>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7025"/>
          <a:stretch/>
        </p:blipFill>
        <p:spPr bwMode="auto">
          <a:xfrm>
            <a:off x="20" y="10"/>
            <a:ext cx="12191979" cy="6857989"/>
          </a:xfrm>
          <a:prstGeom prst="rect">
            <a:avLst/>
          </a:prstGeom>
          <a:noFill/>
          <a:extLst>
            <a:ext uri="{909E8E84-426E-40DD-AFC4-6F175D3DCCD1}">
              <a14:hiddenFill xmlns:a14="http://schemas.microsoft.com/office/drawing/2010/main">
                <a:solidFill>
                  <a:srgbClr val="FFFFFF"/>
                </a:solidFill>
              </a14:hiddenFill>
            </a:ext>
          </a:extLst>
        </p:spPr>
      </p:pic>
      <p:sp>
        <p:nvSpPr>
          <p:cNvPr id="1047" name="Rectangle 1046">
            <a:extLst>
              <a:ext uri="{FF2B5EF4-FFF2-40B4-BE49-F238E27FC236}">
                <a16:creationId xmlns:a16="http://schemas.microsoft.com/office/drawing/2014/main" id="{A60A95D1-194E-4E4E-8C67-30F91F8E7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0"/>
            <a:ext cx="8521995" cy="6858000"/>
          </a:xfrm>
          <a:prstGeom prst="rect">
            <a:avLst/>
          </a:prstGeom>
          <a:gradFill>
            <a:gsLst>
              <a:gs pos="58000">
                <a:srgbClr val="000000">
                  <a:alpha val="30000"/>
                </a:srgbClr>
              </a:gs>
              <a:gs pos="33000">
                <a:srgbClr val="000000">
                  <a:alpha val="20000"/>
                </a:srgbClr>
              </a:gs>
              <a:gs pos="0">
                <a:srgbClr val="000000">
                  <a:alpha val="0"/>
                </a:srgbClr>
              </a:gs>
              <a:gs pos="100000">
                <a:srgbClr val="000000">
                  <a:alpha val="3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353DCD2-A3FA-17ED-4885-E7A7C23D19E2}"/>
              </a:ext>
            </a:extLst>
          </p:cNvPr>
          <p:cNvSpPr>
            <a:spLocks noGrp="1"/>
          </p:cNvSpPr>
          <p:nvPr>
            <p:ph type="title"/>
          </p:nvPr>
        </p:nvSpPr>
        <p:spPr>
          <a:xfrm>
            <a:off x="1104900" y="871538"/>
            <a:ext cx="6515100" cy="3202921"/>
          </a:xfrm>
        </p:spPr>
        <p:txBody>
          <a:bodyPr vert="horz" lIns="91440" tIns="45720" rIns="91440" bIns="45720" rtlCol="0" anchor="b">
            <a:normAutofit/>
          </a:bodyPr>
          <a:lstStyle/>
          <a:p>
            <a:r>
              <a:rPr lang="en-US" sz="6600" i="1" kern="1200" cap="all" baseline="0">
                <a:solidFill>
                  <a:srgbClr val="FFFFFF"/>
                </a:solidFill>
                <a:latin typeface="+mj-lt"/>
                <a:ea typeface="+mj-ea"/>
                <a:cs typeface="+mj-cs"/>
              </a:rPr>
              <a:t>Quite a list to get through</a:t>
            </a:r>
          </a:p>
        </p:txBody>
      </p:sp>
      <p:cxnSp>
        <p:nvCxnSpPr>
          <p:cNvPr id="1049" name="Straight Connector 1048">
            <a:extLst>
              <a:ext uri="{FF2B5EF4-FFF2-40B4-BE49-F238E27FC236}">
                <a16:creationId xmlns:a16="http://schemas.microsoft.com/office/drawing/2014/main" id="{64C0A835-9AC9-4D0F-A529-BE4789E126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39206" y="3065930"/>
            <a:ext cx="2852793" cy="37977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51" name="Straight Connector 1050">
            <a:extLst>
              <a:ext uri="{FF2B5EF4-FFF2-40B4-BE49-F238E27FC236}">
                <a16:creationId xmlns:a16="http://schemas.microsoft.com/office/drawing/2014/main" id="{7CF67ECC-797A-4CA0-87E3-3604664986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172700" y="0"/>
            <a:ext cx="1358310"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252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0" name="Straight Connector 4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57" name="Rectangle 56">
            <a:extLst>
              <a:ext uri="{FF2B5EF4-FFF2-40B4-BE49-F238E27FC236}">
                <a16:creationId xmlns:a16="http://schemas.microsoft.com/office/drawing/2014/main" id="{10A34275-CD0A-499C-9600-C96742FACE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1852546B-EF97-46E8-A930-3A03341066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7587" y="2720800"/>
            <a:ext cx="3470809" cy="41326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2801F4A-0A74-45E0-8E5A-65A65252A3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40"/>
            <a:ext cx="1274412" cy="49672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D245F29-ABE7-4BB1-8164-5F4C4604B2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257800" y="0"/>
            <a:ext cx="6926614" cy="112236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547BE62-8A91-1C7C-BE76-5B60CBF02C4C}"/>
              </a:ext>
            </a:extLst>
          </p:cNvPr>
          <p:cNvSpPr>
            <a:spLocks noGrp="1"/>
          </p:cNvSpPr>
          <p:nvPr>
            <p:ph type="title"/>
          </p:nvPr>
        </p:nvSpPr>
        <p:spPr>
          <a:xfrm>
            <a:off x="8286014" y="1122363"/>
            <a:ext cx="3316463" cy="3025308"/>
          </a:xfrm>
        </p:spPr>
        <p:txBody>
          <a:bodyPr vert="horz" lIns="91440" tIns="45720" rIns="91440" bIns="45720" rtlCol="0" anchor="b">
            <a:normAutofit/>
          </a:bodyPr>
          <a:lstStyle/>
          <a:p>
            <a:pPr algn="r"/>
            <a:r>
              <a:rPr lang="en-US"/>
              <a:t>Intent</a:t>
            </a:r>
          </a:p>
        </p:txBody>
      </p:sp>
      <p:cxnSp>
        <p:nvCxnSpPr>
          <p:cNvPr id="61" name="Straight Connector 60">
            <a:extLst>
              <a:ext uri="{FF2B5EF4-FFF2-40B4-BE49-F238E27FC236}">
                <a16:creationId xmlns:a16="http://schemas.microsoft.com/office/drawing/2014/main" id="{CF00EEAF-0634-4EEB-81E5-9FBC2170F3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7102" y="6051582"/>
            <a:ext cx="4847312" cy="80641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3E11676-332F-449D-9A03-6CE4ED25CC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225160" y="0"/>
            <a:ext cx="3541141"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E746934E-3D07-1FCB-9871-0E5D6BCEE11D}"/>
              </a:ext>
            </a:extLst>
          </p:cNvPr>
          <p:cNvPicPr>
            <a:picLocks noGrp="1" noChangeAspect="1"/>
          </p:cNvPicPr>
          <p:nvPr>
            <p:ph idx="1"/>
          </p:nvPr>
        </p:nvPicPr>
        <p:blipFill>
          <a:blip r:embed="rId2"/>
          <a:stretch>
            <a:fillRect/>
          </a:stretch>
        </p:blipFill>
        <p:spPr>
          <a:xfrm>
            <a:off x="532755" y="1836550"/>
            <a:ext cx="7228091" cy="3180360"/>
          </a:xfrm>
          <a:prstGeom prst="rect">
            <a:avLst/>
          </a:prstGeom>
        </p:spPr>
      </p:pic>
    </p:spTree>
    <p:extLst>
      <p:ext uri="{BB962C8B-B14F-4D97-AF65-F5344CB8AC3E}">
        <p14:creationId xmlns:p14="http://schemas.microsoft.com/office/powerpoint/2010/main" val="25853399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1AF3C8EA-7A37-4A07-BDF2-89EBD3DF2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close-up of a computer code&#10;&#10;Description automatically generated">
            <a:extLst>
              <a:ext uri="{FF2B5EF4-FFF2-40B4-BE49-F238E27FC236}">
                <a16:creationId xmlns:a16="http://schemas.microsoft.com/office/drawing/2014/main" id="{B6678F5D-32B0-9A00-DB86-304B54FE77A7}"/>
              </a:ext>
            </a:extLst>
          </p:cNvPr>
          <p:cNvPicPr>
            <a:picLocks noGrp="1" noChangeAspect="1"/>
          </p:cNvPicPr>
          <p:nvPr>
            <p:ph idx="1"/>
          </p:nvPr>
        </p:nvPicPr>
        <p:blipFill rotWithShape="1">
          <a:blip r:embed="rId3"/>
          <a:srcRect l="444"/>
          <a:stretch/>
        </p:blipFill>
        <p:spPr>
          <a:xfrm>
            <a:off x="20" y="10"/>
            <a:ext cx="12191980" cy="6857990"/>
          </a:xfrm>
          <a:prstGeom prst="rect">
            <a:avLst/>
          </a:prstGeom>
        </p:spPr>
      </p:pic>
      <p:sp>
        <p:nvSpPr>
          <p:cNvPr id="5" name="Rectangle 4">
            <a:extLst>
              <a:ext uri="{FF2B5EF4-FFF2-40B4-BE49-F238E27FC236}">
                <a16:creationId xmlns:a16="http://schemas.microsoft.com/office/drawing/2014/main" id="{346DB1D7-0BF7-8928-09BA-109EC5B1D47C}"/>
              </a:ext>
            </a:extLst>
          </p:cNvPr>
          <p:cNvSpPr/>
          <p:nvPr/>
        </p:nvSpPr>
        <p:spPr>
          <a:xfrm>
            <a:off x="9360694" y="60960"/>
            <a:ext cx="2506885" cy="228164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5236325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2582" y="455914"/>
            <a:ext cx="6958487" cy="694186"/>
          </a:xfrm>
          <a:prstGeom prst="rect">
            <a:avLst/>
          </a:prstGeom>
        </p:spPr>
        <p:txBody>
          <a:bodyPr vert="horz" wrap="square" lIns="0" tIns="16912" rIns="0" bIns="0" rtlCol="0" anchor="ctr">
            <a:spAutoFit/>
          </a:bodyPr>
          <a:lstStyle/>
          <a:p>
            <a:pPr marL="16913">
              <a:lnSpc>
                <a:spcPct val="100000"/>
              </a:lnSpc>
              <a:spcBef>
                <a:spcPts val="133"/>
              </a:spcBef>
            </a:pPr>
            <a:r>
              <a:rPr spc="-13" dirty="0"/>
              <a:t>Iterator</a:t>
            </a:r>
          </a:p>
        </p:txBody>
      </p:sp>
      <p:sp>
        <p:nvSpPr>
          <p:cNvPr id="3" name="object 3"/>
          <p:cNvSpPr txBox="1"/>
          <p:nvPr/>
        </p:nvSpPr>
        <p:spPr>
          <a:xfrm>
            <a:off x="922582"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98238" y="1652383"/>
            <a:ext cx="5486399" cy="1861493"/>
          </a:xfrm>
          <a:prstGeom prst="rect">
            <a:avLst/>
          </a:prstGeom>
        </p:spPr>
        <p:txBody>
          <a:bodyPr vert="horz" wrap="square" lIns="0" tIns="16912" rIns="0" bIns="0" rtlCol="0">
            <a:spAutoFit/>
          </a:bodyPr>
          <a:lstStyle/>
          <a:p>
            <a:pPr marL="16913" marR="6765">
              <a:spcBef>
                <a:spcPts val="133"/>
              </a:spcBef>
            </a:pPr>
            <a:r>
              <a:rPr sz="2397" dirty="0">
                <a:latin typeface="Arial"/>
                <a:cs typeface="Arial"/>
              </a:rPr>
              <a:t>The</a:t>
            </a:r>
            <a:r>
              <a:rPr sz="2397" spc="-47" dirty="0">
                <a:latin typeface="Arial"/>
                <a:cs typeface="Arial"/>
              </a:rPr>
              <a:t> </a:t>
            </a:r>
            <a:r>
              <a:rPr sz="2397" b="1" dirty="0">
                <a:latin typeface="Arial"/>
                <a:cs typeface="Arial"/>
              </a:rPr>
              <a:t>iterator</a:t>
            </a:r>
            <a:r>
              <a:rPr sz="2397" b="1" spc="-47" dirty="0">
                <a:latin typeface="Arial"/>
                <a:cs typeface="Arial"/>
              </a:rPr>
              <a:t> </a:t>
            </a:r>
            <a:r>
              <a:rPr sz="2397" b="1" dirty="0">
                <a:latin typeface="Arial"/>
                <a:cs typeface="Arial"/>
              </a:rPr>
              <a:t>pattern</a:t>
            </a:r>
            <a:r>
              <a:rPr sz="2397" dirty="0">
                <a:latin typeface="Arial"/>
                <a:cs typeface="Arial"/>
              </a:rPr>
              <a:t>,</a:t>
            </a:r>
            <a:r>
              <a:rPr sz="2397" spc="-33" dirty="0">
                <a:latin typeface="Arial"/>
                <a:cs typeface="Arial"/>
              </a:rPr>
              <a:t> </a:t>
            </a:r>
            <a:r>
              <a:rPr sz="2397" dirty="0">
                <a:latin typeface="Arial"/>
                <a:cs typeface="Arial"/>
              </a:rPr>
              <a:t>also</a:t>
            </a:r>
            <a:r>
              <a:rPr sz="2397" spc="-40" dirty="0">
                <a:latin typeface="Arial"/>
                <a:cs typeface="Arial"/>
              </a:rPr>
              <a:t> </a:t>
            </a:r>
            <a:r>
              <a:rPr sz="2397" dirty="0">
                <a:latin typeface="Arial"/>
                <a:cs typeface="Arial"/>
              </a:rPr>
              <a:t>called</a:t>
            </a:r>
            <a:r>
              <a:rPr sz="2397" spc="-47" dirty="0">
                <a:latin typeface="Arial"/>
                <a:cs typeface="Arial"/>
              </a:rPr>
              <a:t> </a:t>
            </a:r>
            <a:r>
              <a:rPr sz="2397" spc="-33" dirty="0">
                <a:latin typeface="Arial"/>
                <a:cs typeface="Arial"/>
              </a:rPr>
              <a:t>the </a:t>
            </a:r>
            <a:r>
              <a:rPr sz="2397" b="1" dirty="0">
                <a:latin typeface="Arial"/>
                <a:cs typeface="Arial"/>
              </a:rPr>
              <a:t>cursor</a:t>
            </a:r>
            <a:r>
              <a:rPr sz="2397" b="1" spc="-47" dirty="0">
                <a:latin typeface="Arial"/>
                <a:cs typeface="Arial"/>
              </a:rPr>
              <a:t> </a:t>
            </a:r>
            <a:r>
              <a:rPr sz="2397" b="1" dirty="0">
                <a:latin typeface="Arial"/>
                <a:cs typeface="Arial"/>
              </a:rPr>
              <a:t>pattern</a:t>
            </a:r>
            <a:r>
              <a:rPr sz="2397" dirty="0">
                <a:latin typeface="Arial"/>
                <a:cs typeface="Arial"/>
              </a:rPr>
              <a:t>,</a:t>
            </a:r>
            <a:r>
              <a:rPr sz="2397" spc="-27" dirty="0">
                <a:latin typeface="Arial"/>
                <a:cs typeface="Arial"/>
              </a:rPr>
              <a:t> </a:t>
            </a:r>
            <a:r>
              <a:rPr sz="2397" dirty="0">
                <a:latin typeface="Arial"/>
                <a:cs typeface="Arial"/>
              </a:rPr>
              <a:t>provides</a:t>
            </a:r>
            <a:r>
              <a:rPr sz="2397" spc="-40" dirty="0">
                <a:latin typeface="Arial"/>
                <a:cs typeface="Arial"/>
              </a:rPr>
              <a:t> </a:t>
            </a:r>
            <a:r>
              <a:rPr sz="2397" dirty="0">
                <a:latin typeface="Arial"/>
                <a:cs typeface="Arial"/>
              </a:rPr>
              <a:t>a</a:t>
            </a:r>
            <a:r>
              <a:rPr sz="2397" spc="-40" dirty="0">
                <a:latin typeface="Arial"/>
                <a:cs typeface="Arial"/>
              </a:rPr>
              <a:t> </a:t>
            </a:r>
            <a:r>
              <a:rPr sz="2397" dirty="0">
                <a:latin typeface="Arial"/>
                <a:cs typeface="Arial"/>
              </a:rPr>
              <a:t>way</a:t>
            </a:r>
            <a:r>
              <a:rPr sz="2397" spc="-40" dirty="0">
                <a:latin typeface="Arial"/>
                <a:cs typeface="Arial"/>
              </a:rPr>
              <a:t> </a:t>
            </a:r>
            <a:r>
              <a:rPr sz="2397" spc="-47" dirty="0">
                <a:latin typeface="Arial"/>
                <a:cs typeface="Arial"/>
              </a:rPr>
              <a:t>of </a:t>
            </a:r>
            <a:r>
              <a:rPr sz="2397" dirty="0">
                <a:latin typeface="Arial"/>
                <a:cs typeface="Arial"/>
              </a:rPr>
              <a:t>traversing</a:t>
            </a:r>
            <a:r>
              <a:rPr sz="2397" spc="-53" dirty="0">
                <a:latin typeface="Arial"/>
                <a:cs typeface="Arial"/>
              </a:rPr>
              <a:t> </a:t>
            </a:r>
            <a:r>
              <a:rPr sz="2397" dirty="0">
                <a:latin typeface="Arial"/>
                <a:cs typeface="Arial"/>
              </a:rPr>
              <a:t>a</a:t>
            </a:r>
            <a:r>
              <a:rPr sz="2397" spc="-53" dirty="0">
                <a:latin typeface="Arial"/>
                <a:cs typeface="Arial"/>
              </a:rPr>
              <a:t> </a:t>
            </a:r>
            <a:r>
              <a:rPr sz="2397" dirty="0">
                <a:latin typeface="Arial"/>
                <a:cs typeface="Arial"/>
              </a:rPr>
              <a:t>container</a:t>
            </a:r>
            <a:r>
              <a:rPr sz="2397" spc="-53" dirty="0">
                <a:latin typeface="Arial"/>
                <a:cs typeface="Arial"/>
              </a:rPr>
              <a:t> </a:t>
            </a:r>
            <a:r>
              <a:rPr sz="2397" dirty="0">
                <a:latin typeface="Arial"/>
                <a:cs typeface="Arial"/>
              </a:rPr>
              <a:t>and</a:t>
            </a:r>
            <a:r>
              <a:rPr sz="2397" spc="-53" dirty="0">
                <a:latin typeface="Arial"/>
                <a:cs typeface="Arial"/>
              </a:rPr>
              <a:t> </a:t>
            </a:r>
            <a:r>
              <a:rPr sz="2397" dirty="0">
                <a:latin typeface="Arial"/>
                <a:cs typeface="Arial"/>
              </a:rPr>
              <a:t>accessing</a:t>
            </a:r>
            <a:r>
              <a:rPr sz="2397" spc="-53" dirty="0">
                <a:latin typeface="Arial"/>
                <a:cs typeface="Arial"/>
              </a:rPr>
              <a:t> </a:t>
            </a:r>
            <a:r>
              <a:rPr sz="2397" spc="-33" dirty="0">
                <a:latin typeface="Arial"/>
                <a:cs typeface="Arial"/>
              </a:rPr>
              <a:t>its </a:t>
            </a:r>
            <a:r>
              <a:rPr sz="2397" dirty="0">
                <a:latin typeface="Arial"/>
                <a:cs typeface="Arial"/>
              </a:rPr>
              <a:t>elements</a:t>
            </a:r>
            <a:r>
              <a:rPr sz="2397" spc="-47" dirty="0">
                <a:latin typeface="Arial"/>
                <a:cs typeface="Arial"/>
              </a:rPr>
              <a:t> </a:t>
            </a:r>
            <a:r>
              <a:rPr sz="2397" dirty="0">
                <a:latin typeface="Arial"/>
                <a:cs typeface="Arial"/>
              </a:rPr>
              <a:t>without</a:t>
            </a:r>
            <a:r>
              <a:rPr sz="2397" spc="-47" dirty="0">
                <a:latin typeface="Arial"/>
                <a:cs typeface="Arial"/>
              </a:rPr>
              <a:t> </a:t>
            </a:r>
            <a:r>
              <a:rPr sz="2397" dirty="0">
                <a:latin typeface="Arial"/>
                <a:cs typeface="Arial"/>
              </a:rPr>
              <a:t>exposing</a:t>
            </a:r>
            <a:r>
              <a:rPr sz="2397" spc="-60" dirty="0">
                <a:latin typeface="Arial"/>
                <a:cs typeface="Arial"/>
              </a:rPr>
              <a:t> </a:t>
            </a:r>
            <a:r>
              <a:rPr sz="2397" dirty="0">
                <a:latin typeface="Arial"/>
                <a:cs typeface="Arial"/>
              </a:rPr>
              <a:t>its</a:t>
            </a:r>
            <a:r>
              <a:rPr sz="2397" spc="-60" dirty="0">
                <a:latin typeface="Arial"/>
                <a:cs typeface="Arial"/>
              </a:rPr>
              <a:t> </a:t>
            </a:r>
            <a:r>
              <a:rPr sz="2397" spc="-13" dirty="0">
                <a:latin typeface="Arial"/>
                <a:cs typeface="Arial"/>
              </a:rPr>
              <a:t>underlying elements</a:t>
            </a:r>
            <a:endParaRPr sz="2397" dirty="0">
              <a:latin typeface="Arial"/>
              <a:cs typeface="Arial"/>
            </a:endParaRPr>
          </a:p>
        </p:txBody>
      </p:sp>
      <p:sp>
        <p:nvSpPr>
          <p:cNvPr id="5" name="object 5"/>
          <p:cNvSpPr txBox="1"/>
          <p:nvPr/>
        </p:nvSpPr>
        <p:spPr>
          <a:xfrm>
            <a:off x="1199674" y="364098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6" name="object 6"/>
          <p:cNvSpPr txBox="1"/>
          <p:nvPr/>
        </p:nvSpPr>
        <p:spPr>
          <a:xfrm>
            <a:off x="1485885" y="3548455"/>
            <a:ext cx="5083884" cy="1492609"/>
          </a:xfrm>
          <a:prstGeom prst="rect">
            <a:avLst/>
          </a:prstGeom>
        </p:spPr>
        <p:txBody>
          <a:bodyPr vert="horz" wrap="square" lIns="0" tIns="16912" rIns="0" bIns="0" rtlCol="0">
            <a:spAutoFit/>
          </a:bodyPr>
          <a:lstStyle/>
          <a:p>
            <a:pPr marL="16913" marR="6765">
              <a:spcBef>
                <a:spcPts val="133"/>
              </a:spcBef>
            </a:pPr>
            <a:r>
              <a:rPr sz="2397" dirty="0">
                <a:latin typeface="Arial"/>
                <a:cs typeface="Arial"/>
              </a:rPr>
              <a:t>Allows</a:t>
            </a:r>
            <a:r>
              <a:rPr sz="2397" spc="-47" dirty="0">
                <a:latin typeface="Arial"/>
                <a:cs typeface="Arial"/>
              </a:rPr>
              <a:t> </a:t>
            </a:r>
            <a:r>
              <a:rPr sz="2397" dirty="0">
                <a:latin typeface="Arial"/>
                <a:cs typeface="Arial"/>
              </a:rPr>
              <a:t>for</a:t>
            </a:r>
            <a:r>
              <a:rPr sz="2397" spc="-53" dirty="0">
                <a:latin typeface="Arial"/>
                <a:cs typeface="Arial"/>
              </a:rPr>
              <a:t> </a:t>
            </a:r>
            <a:r>
              <a:rPr sz="2397" dirty="0">
                <a:latin typeface="Arial"/>
                <a:cs typeface="Arial"/>
              </a:rPr>
              <a:t>algorithms</a:t>
            </a:r>
            <a:r>
              <a:rPr sz="2397" spc="-40" dirty="0">
                <a:latin typeface="Arial"/>
                <a:cs typeface="Arial"/>
              </a:rPr>
              <a:t> </a:t>
            </a:r>
            <a:r>
              <a:rPr sz="2397" spc="-27" dirty="0">
                <a:latin typeface="Arial"/>
                <a:cs typeface="Arial"/>
              </a:rPr>
              <a:t>(e.g. </a:t>
            </a:r>
            <a:r>
              <a:rPr sz="2397" i="1" dirty="0">
                <a:latin typeface="Arial"/>
                <a:cs typeface="Arial"/>
              </a:rPr>
              <a:t>SearchForElement</a:t>
            </a:r>
            <a:r>
              <a:rPr sz="2397" dirty="0">
                <a:latin typeface="Arial"/>
                <a:cs typeface="Arial"/>
              </a:rPr>
              <a:t>)</a:t>
            </a:r>
            <a:r>
              <a:rPr sz="2397" spc="-60" dirty="0">
                <a:latin typeface="Arial"/>
                <a:cs typeface="Arial"/>
              </a:rPr>
              <a:t> </a:t>
            </a:r>
            <a:r>
              <a:rPr sz="2397" dirty="0">
                <a:latin typeface="Arial"/>
                <a:cs typeface="Arial"/>
              </a:rPr>
              <a:t>to</a:t>
            </a:r>
            <a:r>
              <a:rPr sz="2397" spc="-53" dirty="0">
                <a:latin typeface="Arial"/>
                <a:cs typeface="Arial"/>
              </a:rPr>
              <a:t> </a:t>
            </a:r>
            <a:r>
              <a:rPr sz="2397" dirty="0">
                <a:latin typeface="Arial"/>
                <a:cs typeface="Arial"/>
              </a:rPr>
              <a:t>be</a:t>
            </a:r>
            <a:r>
              <a:rPr sz="2397" spc="-60" dirty="0">
                <a:latin typeface="Arial"/>
                <a:cs typeface="Arial"/>
              </a:rPr>
              <a:t> </a:t>
            </a:r>
            <a:r>
              <a:rPr sz="2397" spc="-13" dirty="0">
                <a:latin typeface="Arial"/>
                <a:cs typeface="Arial"/>
              </a:rPr>
              <a:t>decoupled </a:t>
            </a:r>
            <a:r>
              <a:rPr sz="2397" dirty="0">
                <a:latin typeface="Arial"/>
                <a:cs typeface="Arial"/>
              </a:rPr>
              <a:t>from</a:t>
            </a:r>
            <a:r>
              <a:rPr sz="2397" spc="-40" dirty="0">
                <a:latin typeface="Arial"/>
                <a:cs typeface="Arial"/>
              </a:rPr>
              <a:t> </a:t>
            </a:r>
            <a:r>
              <a:rPr sz="2397" dirty="0">
                <a:latin typeface="Arial"/>
                <a:cs typeface="Arial"/>
              </a:rPr>
              <a:t>containers</a:t>
            </a:r>
            <a:r>
              <a:rPr sz="2397" spc="-33" dirty="0">
                <a:latin typeface="Arial"/>
                <a:cs typeface="Arial"/>
              </a:rPr>
              <a:t> </a:t>
            </a:r>
            <a:r>
              <a:rPr sz="2397" dirty="0">
                <a:latin typeface="Arial"/>
                <a:cs typeface="Arial"/>
              </a:rPr>
              <a:t>(e.g.</a:t>
            </a:r>
            <a:r>
              <a:rPr sz="2397" spc="-47" dirty="0">
                <a:latin typeface="Arial"/>
                <a:cs typeface="Arial"/>
              </a:rPr>
              <a:t> </a:t>
            </a:r>
            <a:r>
              <a:rPr sz="2397" dirty="0">
                <a:latin typeface="Arial"/>
                <a:cs typeface="Arial"/>
              </a:rPr>
              <a:t>lists,</a:t>
            </a:r>
            <a:r>
              <a:rPr sz="2397" spc="-33" dirty="0">
                <a:latin typeface="Arial"/>
                <a:cs typeface="Arial"/>
              </a:rPr>
              <a:t> </a:t>
            </a:r>
            <a:r>
              <a:rPr sz="2397" dirty="0">
                <a:latin typeface="Arial"/>
                <a:cs typeface="Arial"/>
              </a:rPr>
              <a:t>linked</a:t>
            </a:r>
            <a:r>
              <a:rPr sz="2397" spc="-47" dirty="0">
                <a:latin typeface="Arial"/>
                <a:cs typeface="Arial"/>
              </a:rPr>
              <a:t> </a:t>
            </a:r>
            <a:r>
              <a:rPr sz="2397" spc="-13" dirty="0">
                <a:latin typeface="Arial"/>
                <a:cs typeface="Arial"/>
              </a:rPr>
              <a:t>lists, </a:t>
            </a:r>
            <a:r>
              <a:rPr sz="2397" dirty="0">
                <a:latin typeface="Arial"/>
                <a:cs typeface="Arial"/>
              </a:rPr>
              <a:t>trees,</a:t>
            </a:r>
            <a:r>
              <a:rPr sz="2397" spc="-40" dirty="0">
                <a:latin typeface="Arial"/>
                <a:cs typeface="Arial"/>
              </a:rPr>
              <a:t> </a:t>
            </a:r>
            <a:r>
              <a:rPr sz="2397" dirty="0">
                <a:latin typeface="Arial"/>
                <a:cs typeface="Arial"/>
              </a:rPr>
              <a:t>stacks,</a:t>
            </a:r>
            <a:r>
              <a:rPr sz="2397" spc="-27" dirty="0">
                <a:latin typeface="Arial"/>
                <a:cs typeface="Arial"/>
              </a:rPr>
              <a:t> </a:t>
            </a:r>
            <a:r>
              <a:rPr sz="2397" spc="-13" dirty="0">
                <a:latin typeface="Arial"/>
                <a:cs typeface="Arial"/>
              </a:rPr>
              <a:t>etc.)</a:t>
            </a:r>
            <a:endParaRPr sz="2397">
              <a:latin typeface="Arial"/>
              <a:cs typeface="Arial"/>
            </a:endParaRPr>
          </a:p>
        </p:txBody>
      </p:sp>
      <p:pic>
        <p:nvPicPr>
          <p:cNvPr id="7" name="object 7"/>
          <p:cNvPicPr/>
          <p:nvPr/>
        </p:nvPicPr>
        <p:blipFill>
          <a:blip r:embed="rId2" cstate="print"/>
          <a:stretch>
            <a:fillRect/>
          </a:stretch>
        </p:blipFill>
        <p:spPr>
          <a:xfrm>
            <a:off x="6827091" y="1150100"/>
            <a:ext cx="4973850" cy="4455619"/>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2582" y="518592"/>
            <a:ext cx="9051199" cy="694186"/>
          </a:xfrm>
          <a:prstGeom prst="rect">
            <a:avLst/>
          </a:prstGeom>
        </p:spPr>
        <p:txBody>
          <a:bodyPr vert="horz" wrap="square" lIns="0" tIns="16912" rIns="0" bIns="0" rtlCol="0" anchor="ctr">
            <a:spAutoFit/>
          </a:bodyPr>
          <a:lstStyle/>
          <a:p>
            <a:pPr marL="16913">
              <a:lnSpc>
                <a:spcPct val="100000"/>
              </a:lnSpc>
              <a:spcBef>
                <a:spcPts val="133"/>
              </a:spcBef>
            </a:pPr>
            <a:r>
              <a:rPr spc="-13" dirty="0"/>
              <a:t>Iterator</a:t>
            </a:r>
          </a:p>
        </p:txBody>
      </p:sp>
      <p:sp>
        <p:nvSpPr>
          <p:cNvPr id="3" name="object 3"/>
          <p:cNvSpPr txBox="1"/>
          <p:nvPr/>
        </p:nvSpPr>
        <p:spPr>
          <a:xfrm>
            <a:off x="922582" y="1735322"/>
            <a:ext cx="125152" cy="163930"/>
          </a:xfrm>
          <a:prstGeom prst="rect">
            <a:avLst/>
          </a:prstGeom>
        </p:spPr>
        <p:txBody>
          <a:bodyPr vert="horz" wrap="square" lIns="0" tIns="20295" rIns="0" bIns="0" rtlCol="0">
            <a:spAutoFit/>
          </a:bodyPr>
          <a:lstStyle/>
          <a:p>
            <a:pPr marL="16913">
              <a:spcBef>
                <a:spcPts val="160"/>
              </a:spcBef>
            </a:pPr>
            <a:r>
              <a:rPr sz="932" spc="-67" dirty="0">
                <a:latin typeface="Wingdings"/>
                <a:cs typeface="Wingdings"/>
              </a:rPr>
              <a:t></a:t>
            </a:r>
            <a:endParaRPr sz="932">
              <a:latin typeface="Wingdings"/>
              <a:cs typeface="Wingdings"/>
            </a:endParaRPr>
          </a:p>
        </p:txBody>
      </p:sp>
      <p:sp>
        <p:nvSpPr>
          <p:cNvPr id="4" name="object 4"/>
          <p:cNvSpPr txBox="1"/>
          <p:nvPr/>
        </p:nvSpPr>
        <p:spPr>
          <a:xfrm>
            <a:off x="1198237" y="1652401"/>
            <a:ext cx="5735013" cy="3500511"/>
          </a:xfrm>
          <a:prstGeom prst="rect">
            <a:avLst/>
          </a:prstGeom>
        </p:spPr>
        <p:txBody>
          <a:bodyPr vert="horz" wrap="square" lIns="0" tIns="16067" rIns="0" bIns="0" rtlCol="0">
            <a:spAutoFit/>
          </a:bodyPr>
          <a:lstStyle/>
          <a:p>
            <a:pPr marL="16913" marR="6765">
              <a:spcBef>
                <a:spcPts val="127"/>
              </a:spcBef>
            </a:pPr>
            <a:r>
              <a:rPr sz="2131" dirty="0">
                <a:latin typeface="Arial"/>
                <a:cs typeface="Arial"/>
              </a:rPr>
              <a:t>Iterator</a:t>
            </a:r>
            <a:r>
              <a:rPr sz="2131" spc="-67" dirty="0">
                <a:latin typeface="Arial"/>
                <a:cs typeface="Arial"/>
              </a:rPr>
              <a:t> </a:t>
            </a:r>
            <a:r>
              <a:rPr sz="2131" dirty="0">
                <a:latin typeface="Arial"/>
                <a:cs typeface="Arial"/>
              </a:rPr>
              <a:t>–</a:t>
            </a:r>
            <a:r>
              <a:rPr sz="2131" spc="-60" dirty="0">
                <a:latin typeface="Arial"/>
                <a:cs typeface="Arial"/>
              </a:rPr>
              <a:t> </a:t>
            </a:r>
            <a:r>
              <a:rPr sz="2131" dirty="0">
                <a:latin typeface="Arial"/>
                <a:cs typeface="Arial"/>
              </a:rPr>
              <a:t>defines</a:t>
            </a:r>
            <a:r>
              <a:rPr sz="2131" spc="-53" dirty="0">
                <a:latin typeface="Arial"/>
                <a:cs typeface="Arial"/>
              </a:rPr>
              <a:t> </a:t>
            </a:r>
            <a:r>
              <a:rPr sz="2131" dirty="0">
                <a:latin typeface="Arial"/>
                <a:cs typeface="Arial"/>
              </a:rPr>
              <a:t>an</a:t>
            </a:r>
            <a:r>
              <a:rPr sz="2131" spc="-47" dirty="0">
                <a:latin typeface="Arial"/>
                <a:cs typeface="Arial"/>
              </a:rPr>
              <a:t> </a:t>
            </a:r>
            <a:r>
              <a:rPr sz="2131" dirty="0">
                <a:latin typeface="Arial"/>
                <a:cs typeface="Arial"/>
              </a:rPr>
              <a:t>interface</a:t>
            </a:r>
            <a:r>
              <a:rPr sz="2131" spc="-67" dirty="0">
                <a:latin typeface="Arial"/>
                <a:cs typeface="Arial"/>
              </a:rPr>
              <a:t> </a:t>
            </a:r>
            <a:r>
              <a:rPr sz="2131" dirty="0">
                <a:latin typeface="Arial"/>
                <a:cs typeface="Arial"/>
              </a:rPr>
              <a:t>for</a:t>
            </a:r>
            <a:r>
              <a:rPr sz="2131" spc="-53" dirty="0">
                <a:latin typeface="Arial"/>
                <a:cs typeface="Arial"/>
              </a:rPr>
              <a:t> </a:t>
            </a:r>
            <a:r>
              <a:rPr sz="2131" dirty="0">
                <a:latin typeface="Arial"/>
                <a:cs typeface="Arial"/>
              </a:rPr>
              <a:t>accessing</a:t>
            </a:r>
            <a:r>
              <a:rPr sz="2131" spc="-67" dirty="0">
                <a:latin typeface="Arial"/>
                <a:cs typeface="Arial"/>
              </a:rPr>
              <a:t> </a:t>
            </a:r>
            <a:r>
              <a:rPr sz="2131" spc="-33" dirty="0">
                <a:latin typeface="Arial"/>
                <a:cs typeface="Arial"/>
              </a:rPr>
              <a:t>and </a:t>
            </a:r>
            <a:r>
              <a:rPr sz="2131" dirty="0">
                <a:latin typeface="Arial"/>
                <a:cs typeface="Arial"/>
              </a:rPr>
              <a:t>traversing</a:t>
            </a:r>
            <a:r>
              <a:rPr sz="2131" spc="-100" dirty="0">
                <a:latin typeface="Arial"/>
                <a:cs typeface="Arial"/>
              </a:rPr>
              <a:t> </a:t>
            </a:r>
            <a:r>
              <a:rPr sz="2131" spc="-13" dirty="0">
                <a:latin typeface="Arial"/>
                <a:cs typeface="Arial"/>
              </a:rPr>
              <a:t>elements</a:t>
            </a:r>
            <a:endParaRPr sz="2131">
              <a:latin typeface="Arial"/>
              <a:cs typeface="Arial"/>
            </a:endParaRPr>
          </a:p>
          <a:p>
            <a:pPr marL="16913" marR="294278">
              <a:lnSpc>
                <a:spcPct val="99700"/>
              </a:lnSpc>
              <a:spcBef>
                <a:spcPts val="559"/>
              </a:spcBef>
            </a:pPr>
            <a:r>
              <a:rPr sz="2131" spc="-13" dirty="0">
                <a:latin typeface="Arial"/>
                <a:cs typeface="Arial"/>
              </a:rPr>
              <a:t>ConcreteIterator</a:t>
            </a:r>
            <a:r>
              <a:rPr sz="2131" spc="-40" dirty="0">
                <a:latin typeface="Arial"/>
                <a:cs typeface="Arial"/>
              </a:rPr>
              <a:t> </a:t>
            </a:r>
            <a:r>
              <a:rPr sz="2131" dirty="0">
                <a:latin typeface="Arial"/>
                <a:cs typeface="Arial"/>
              </a:rPr>
              <a:t>–</a:t>
            </a:r>
            <a:r>
              <a:rPr sz="2131" spc="-33" dirty="0">
                <a:latin typeface="Arial"/>
                <a:cs typeface="Arial"/>
              </a:rPr>
              <a:t> </a:t>
            </a:r>
            <a:r>
              <a:rPr sz="2131" dirty="0">
                <a:latin typeface="Arial"/>
                <a:cs typeface="Arial"/>
              </a:rPr>
              <a:t>implements</a:t>
            </a:r>
            <a:r>
              <a:rPr sz="2131" spc="-27" dirty="0">
                <a:latin typeface="Arial"/>
                <a:cs typeface="Arial"/>
              </a:rPr>
              <a:t> Iterator,</a:t>
            </a:r>
            <a:r>
              <a:rPr sz="2131" spc="-33" dirty="0">
                <a:latin typeface="Arial"/>
                <a:cs typeface="Arial"/>
              </a:rPr>
              <a:t> </a:t>
            </a:r>
            <a:r>
              <a:rPr sz="2131" spc="-13" dirty="0">
                <a:latin typeface="Arial"/>
                <a:cs typeface="Arial"/>
              </a:rPr>
              <a:t>keeps </a:t>
            </a:r>
            <a:r>
              <a:rPr sz="2131" dirty="0">
                <a:latin typeface="Arial"/>
                <a:cs typeface="Arial"/>
              </a:rPr>
              <a:t>track</a:t>
            </a:r>
            <a:r>
              <a:rPr sz="2131" spc="-53" dirty="0">
                <a:latin typeface="Arial"/>
                <a:cs typeface="Arial"/>
              </a:rPr>
              <a:t> </a:t>
            </a:r>
            <a:r>
              <a:rPr sz="2131" dirty="0">
                <a:latin typeface="Arial"/>
                <a:cs typeface="Arial"/>
              </a:rPr>
              <a:t>of</a:t>
            </a:r>
            <a:r>
              <a:rPr sz="2131" spc="-53" dirty="0">
                <a:latin typeface="Arial"/>
                <a:cs typeface="Arial"/>
              </a:rPr>
              <a:t> </a:t>
            </a:r>
            <a:r>
              <a:rPr sz="2131" dirty="0">
                <a:latin typeface="Arial"/>
                <a:cs typeface="Arial"/>
              </a:rPr>
              <a:t>current</a:t>
            </a:r>
            <a:r>
              <a:rPr sz="2131" spc="-67" dirty="0">
                <a:latin typeface="Arial"/>
                <a:cs typeface="Arial"/>
              </a:rPr>
              <a:t> </a:t>
            </a:r>
            <a:r>
              <a:rPr sz="2131" dirty="0">
                <a:latin typeface="Arial"/>
                <a:cs typeface="Arial"/>
              </a:rPr>
              <a:t>position</a:t>
            </a:r>
            <a:r>
              <a:rPr sz="2131" spc="-60" dirty="0">
                <a:latin typeface="Arial"/>
                <a:cs typeface="Arial"/>
              </a:rPr>
              <a:t> </a:t>
            </a:r>
            <a:r>
              <a:rPr sz="2131" dirty="0">
                <a:latin typeface="Arial"/>
                <a:cs typeface="Arial"/>
              </a:rPr>
              <a:t>in</a:t>
            </a:r>
            <a:r>
              <a:rPr sz="2131" spc="-60" dirty="0">
                <a:latin typeface="Arial"/>
                <a:cs typeface="Arial"/>
              </a:rPr>
              <a:t> </a:t>
            </a:r>
            <a:r>
              <a:rPr sz="2131" dirty="0">
                <a:latin typeface="Arial"/>
                <a:cs typeface="Arial"/>
              </a:rPr>
              <a:t>traversal</a:t>
            </a:r>
            <a:r>
              <a:rPr sz="2131" spc="-47" dirty="0">
                <a:latin typeface="Arial"/>
                <a:cs typeface="Arial"/>
              </a:rPr>
              <a:t> </a:t>
            </a:r>
            <a:r>
              <a:rPr sz="2131" spc="-33" dirty="0">
                <a:latin typeface="Arial"/>
                <a:cs typeface="Arial"/>
              </a:rPr>
              <a:t>of </a:t>
            </a:r>
            <a:r>
              <a:rPr sz="2131" spc="-13" dirty="0">
                <a:latin typeface="Arial"/>
                <a:cs typeface="Arial"/>
              </a:rPr>
              <a:t>Aggregate</a:t>
            </a:r>
            <a:endParaRPr sz="2131">
              <a:latin typeface="Arial"/>
              <a:cs typeface="Arial"/>
            </a:endParaRPr>
          </a:p>
          <a:p>
            <a:pPr marL="16913" marR="20295">
              <a:spcBef>
                <a:spcPts val="545"/>
              </a:spcBef>
            </a:pPr>
            <a:r>
              <a:rPr sz="2131" dirty="0">
                <a:latin typeface="Arial"/>
                <a:cs typeface="Arial"/>
              </a:rPr>
              <a:t>Aggregate</a:t>
            </a:r>
            <a:r>
              <a:rPr sz="2131" spc="-33" dirty="0">
                <a:latin typeface="Arial"/>
                <a:cs typeface="Arial"/>
              </a:rPr>
              <a:t> </a:t>
            </a:r>
            <a:r>
              <a:rPr sz="2131" dirty="0">
                <a:latin typeface="Arial"/>
                <a:cs typeface="Arial"/>
              </a:rPr>
              <a:t>a.k.a.</a:t>
            </a:r>
            <a:r>
              <a:rPr sz="2131" spc="-33" dirty="0">
                <a:latin typeface="Arial"/>
                <a:cs typeface="Arial"/>
              </a:rPr>
              <a:t> </a:t>
            </a:r>
            <a:r>
              <a:rPr sz="2131" spc="-13" dirty="0">
                <a:latin typeface="Arial"/>
                <a:cs typeface="Arial"/>
              </a:rPr>
              <a:t>IterableCollection</a:t>
            </a:r>
            <a:r>
              <a:rPr sz="2131" spc="-33" dirty="0">
                <a:latin typeface="Arial"/>
                <a:cs typeface="Arial"/>
              </a:rPr>
              <a:t> </a:t>
            </a:r>
            <a:r>
              <a:rPr sz="2131" dirty="0">
                <a:latin typeface="Arial"/>
                <a:cs typeface="Arial"/>
              </a:rPr>
              <a:t>–</a:t>
            </a:r>
            <a:r>
              <a:rPr sz="2131" spc="-40" dirty="0">
                <a:latin typeface="Arial"/>
                <a:cs typeface="Arial"/>
              </a:rPr>
              <a:t> </a:t>
            </a:r>
            <a:r>
              <a:rPr sz="2131" dirty="0">
                <a:latin typeface="Arial"/>
                <a:cs typeface="Arial"/>
              </a:rPr>
              <a:t>defines</a:t>
            </a:r>
            <a:r>
              <a:rPr sz="2131" spc="-33" dirty="0">
                <a:latin typeface="Arial"/>
                <a:cs typeface="Arial"/>
              </a:rPr>
              <a:t> an </a:t>
            </a:r>
            <a:r>
              <a:rPr sz="2131" dirty="0">
                <a:latin typeface="Arial"/>
                <a:cs typeface="Arial"/>
              </a:rPr>
              <a:t>interface</a:t>
            </a:r>
            <a:r>
              <a:rPr sz="2131" spc="-67" dirty="0">
                <a:latin typeface="Arial"/>
                <a:cs typeface="Arial"/>
              </a:rPr>
              <a:t> </a:t>
            </a:r>
            <a:r>
              <a:rPr sz="2131" dirty="0">
                <a:latin typeface="Arial"/>
                <a:cs typeface="Arial"/>
              </a:rPr>
              <a:t>for</a:t>
            </a:r>
            <a:r>
              <a:rPr sz="2131" spc="-60" dirty="0">
                <a:latin typeface="Arial"/>
                <a:cs typeface="Arial"/>
              </a:rPr>
              <a:t> </a:t>
            </a:r>
            <a:r>
              <a:rPr sz="2131" dirty="0">
                <a:latin typeface="Arial"/>
                <a:cs typeface="Arial"/>
              </a:rPr>
              <a:t>creating</a:t>
            </a:r>
            <a:r>
              <a:rPr sz="2131" spc="-47" dirty="0">
                <a:latin typeface="Arial"/>
                <a:cs typeface="Arial"/>
              </a:rPr>
              <a:t> </a:t>
            </a:r>
            <a:r>
              <a:rPr sz="2131" dirty="0">
                <a:latin typeface="Arial"/>
                <a:cs typeface="Arial"/>
              </a:rPr>
              <a:t>an</a:t>
            </a:r>
            <a:r>
              <a:rPr sz="2131" spc="-47" dirty="0">
                <a:latin typeface="Arial"/>
                <a:cs typeface="Arial"/>
              </a:rPr>
              <a:t> </a:t>
            </a:r>
            <a:r>
              <a:rPr sz="2131" spc="-13" dirty="0">
                <a:latin typeface="Arial"/>
                <a:cs typeface="Arial"/>
              </a:rPr>
              <a:t>Iterator</a:t>
            </a:r>
            <a:endParaRPr sz="2131">
              <a:latin typeface="Arial"/>
              <a:cs typeface="Arial"/>
            </a:endParaRPr>
          </a:p>
          <a:p>
            <a:pPr marL="16913" marR="51583">
              <a:spcBef>
                <a:spcPts val="533"/>
              </a:spcBef>
            </a:pPr>
            <a:r>
              <a:rPr sz="2131" spc="-13" dirty="0">
                <a:latin typeface="Arial"/>
                <a:cs typeface="Arial"/>
              </a:rPr>
              <a:t>ConcreteAggregate</a:t>
            </a:r>
            <a:r>
              <a:rPr sz="2131" spc="20" dirty="0">
                <a:latin typeface="Arial"/>
                <a:cs typeface="Arial"/>
              </a:rPr>
              <a:t> </a:t>
            </a:r>
            <a:r>
              <a:rPr sz="2131" dirty="0">
                <a:latin typeface="Arial"/>
                <a:cs typeface="Arial"/>
              </a:rPr>
              <a:t>a.k.a.</a:t>
            </a:r>
            <a:r>
              <a:rPr sz="2131" spc="13" dirty="0">
                <a:latin typeface="Arial"/>
                <a:cs typeface="Arial"/>
              </a:rPr>
              <a:t> </a:t>
            </a:r>
            <a:r>
              <a:rPr sz="2131" spc="-13" dirty="0">
                <a:latin typeface="Arial"/>
                <a:cs typeface="Arial"/>
              </a:rPr>
              <a:t>ConcreteCollection</a:t>
            </a:r>
            <a:r>
              <a:rPr sz="2131" spc="7" dirty="0">
                <a:latin typeface="Arial"/>
                <a:cs typeface="Arial"/>
              </a:rPr>
              <a:t> </a:t>
            </a:r>
            <a:r>
              <a:rPr sz="2131" spc="-67" dirty="0">
                <a:latin typeface="Arial"/>
                <a:cs typeface="Arial"/>
              </a:rPr>
              <a:t>– </a:t>
            </a:r>
            <a:r>
              <a:rPr sz="2131" spc="-13" dirty="0">
                <a:latin typeface="Arial"/>
                <a:cs typeface="Arial"/>
              </a:rPr>
              <a:t>implements</a:t>
            </a:r>
            <a:r>
              <a:rPr sz="2131" spc="-140" dirty="0">
                <a:latin typeface="Arial"/>
                <a:cs typeface="Arial"/>
              </a:rPr>
              <a:t> </a:t>
            </a:r>
            <a:r>
              <a:rPr sz="2131" dirty="0">
                <a:latin typeface="Arial"/>
                <a:cs typeface="Arial"/>
              </a:rPr>
              <a:t>Aggregate,</a:t>
            </a:r>
            <a:r>
              <a:rPr sz="2131" spc="-67" dirty="0">
                <a:latin typeface="Arial"/>
                <a:cs typeface="Arial"/>
              </a:rPr>
              <a:t> </a:t>
            </a:r>
            <a:r>
              <a:rPr sz="2131" dirty="0">
                <a:latin typeface="Arial"/>
                <a:cs typeface="Arial"/>
              </a:rPr>
              <a:t>creates</a:t>
            </a:r>
            <a:r>
              <a:rPr sz="2131" spc="-53" dirty="0">
                <a:latin typeface="Arial"/>
                <a:cs typeface="Arial"/>
              </a:rPr>
              <a:t> </a:t>
            </a:r>
            <a:r>
              <a:rPr sz="2131" dirty="0">
                <a:latin typeface="Arial"/>
                <a:cs typeface="Arial"/>
              </a:rPr>
              <a:t>the</a:t>
            </a:r>
            <a:r>
              <a:rPr sz="2131" spc="-47" dirty="0">
                <a:latin typeface="Arial"/>
                <a:cs typeface="Arial"/>
              </a:rPr>
              <a:t> </a:t>
            </a:r>
            <a:r>
              <a:rPr sz="2131" spc="-13" dirty="0">
                <a:latin typeface="Arial"/>
                <a:cs typeface="Arial"/>
              </a:rPr>
              <a:t>correct ConcreteIterator</a:t>
            </a:r>
            <a:endParaRPr sz="2131">
              <a:latin typeface="Arial"/>
              <a:cs typeface="Arial"/>
            </a:endParaRPr>
          </a:p>
        </p:txBody>
      </p:sp>
      <p:sp>
        <p:nvSpPr>
          <p:cNvPr id="5" name="object 5"/>
          <p:cNvSpPr txBox="1"/>
          <p:nvPr/>
        </p:nvSpPr>
        <p:spPr>
          <a:xfrm>
            <a:off x="922582" y="2452528"/>
            <a:ext cx="125152" cy="163930"/>
          </a:xfrm>
          <a:prstGeom prst="rect">
            <a:avLst/>
          </a:prstGeom>
        </p:spPr>
        <p:txBody>
          <a:bodyPr vert="horz" wrap="square" lIns="0" tIns="20295" rIns="0" bIns="0" rtlCol="0">
            <a:spAutoFit/>
          </a:bodyPr>
          <a:lstStyle/>
          <a:p>
            <a:pPr marL="16913">
              <a:spcBef>
                <a:spcPts val="160"/>
              </a:spcBef>
            </a:pPr>
            <a:r>
              <a:rPr sz="932" spc="-67" dirty="0">
                <a:latin typeface="Wingdings"/>
                <a:cs typeface="Wingdings"/>
              </a:rPr>
              <a:t></a:t>
            </a:r>
            <a:endParaRPr sz="932">
              <a:latin typeface="Wingdings"/>
              <a:cs typeface="Wingdings"/>
            </a:endParaRPr>
          </a:p>
        </p:txBody>
      </p:sp>
      <p:sp>
        <p:nvSpPr>
          <p:cNvPr id="6" name="object 6"/>
          <p:cNvSpPr txBox="1"/>
          <p:nvPr/>
        </p:nvSpPr>
        <p:spPr>
          <a:xfrm>
            <a:off x="922582" y="3495704"/>
            <a:ext cx="125152" cy="163930"/>
          </a:xfrm>
          <a:prstGeom prst="rect">
            <a:avLst/>
          </a:prstGeom>
        </p:spPr>
        <p:txBody>
          <a:bodyPr vert="horz" wrap="square" lIns="0" tIns="20295" rIns="0" bIns="0" rtlCol="0">
            <a:spAutoFit/>
          </a:bodyPr>
          <a:lstStyle/>
          <a:p>
            <a:pPr marL="16913">
              <a:spcBef>
                <a:spcPts val="160"/>
              </a:spcBef>
            </a:pPr>
            <a:r>
              <a:rPr sz="932" spc="-67" dirty="0">
                <a:latin typeface="Wingdings"/>
                <a:cs typeface="Wingdings"/>
              </a:rPr>
              <a:t></a:t>
            </a:r>
            <a:endParaRPr sz="932">
              <a:latin typeface="Wingdings"/>
              <a:cs typeface="Wingdings"/>
            </a:endParaRPr>
          </a:p>
        </p:txBody>
      </p:sp>
      <p:sp>
        <p:nvSpPr>
          <p:cNvPr id="7" name="object 7"/>
          <p:cNvSpPr txBox="1"/>
          <p:nvPr/>
        </p:nvSpPr>
        <p:spPr>
          <a:xfrm>
            <a:off x="922582" y="4212911"/>
            <a:ext cx="125152" cy="163930"/>
          </a:xfrm>
          <a:prstGeom prst="rect">
            <a:avLst/>
          </a:prstGeom>
        </p:spPr>
        <p:txBody>
          <a:bodyPr vert="horz" wrap="square" lIns="0" tIns="20295" rIns="0" bIns="0" rtlCol="0">
            <a:spAutoFit/>
          </a:bodyPr>
          <a:lstStyle/>
          <a:p>
            <a:pPr marL="16913">
              <a:spcBef>
                <a:spcPts val="160"/>
              </a:spcBef>
            </a:pPr>
            <a:r>
              <a:rPr sz="932" spc="-67" dirty="0">
                <a:latin typeface="Wingdings"/>
                <a:cs typeface="Wingdings"/>
              </a:rPr>
              <a:t></a:t>
            </a:r>
            <a:endParaRPr sz="932">
              <a:latin typeface="Wingdings"/>
              <a:cs typeface="Wingdings"/>
            </a:endParaRPr>
          </a:p>
        </p:txBody>
      </p:sp>
      <p:pic>
        <p:nvPicPr>
          <p:cNvPr id="8" name="object 8"/>
          <p:cNvPicPr/>
          <p:nvPr/>
        </p:nvPicPr>
        <p:blipFill>
          <a:blip r:embed="rId2" cstate="print"/>
          <a:stretch>
            <a:fillRect/>
          </a:stretch>
        </p:blipFill>
        <p:spPr>
          <a:xfrm>
            <a:off x="6827582" y="1150100"/>
            <a:ext cx="4973850" cy="445561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2582" y="565873"/>
            <a:ext cx="7093084" cy="694186"/>
          </a:xfrm>
          <a:prstGeom prst="rect">
            <a:avLst/>
          </a:prstGeom>
        </p:spPr>
        <p:txBody>
          <a:bodyPr vert="horz" wrap="square" lIns="0" tIns="16912" rIns="0" bIns="0" rtlCol="0" anchor="ctr">
            <a:spAutoFit/>
          </a:bodyPr>
          <a:lstStyle/>
          <a:p>
            <a:pPr marL="16913">
              <a:lnSpc>
                <a:spcPct val="100000"/>
              </a:lnSpc>
              <a:spcBef>
                <a:spcPts val="133"/>
              </a:spcBef>
            </a:pPr>
            <a:r>
              <a:rPr spc="-13" dirty="0"/>
              <a:t>Iterator</a:t>
            </a:r>
          </a:p>
        </p:txBody>
      </p:sp>
      <p:sp>
        <p:nvSpPr>
          <p:cNvPr id="3" name="object 3"/>
          <p:cNvSpPr txBox="1"/>
          <p:nvPr/>
        </p:nvSpPr>
        <p:spPr>
          <a:xfrm>
            <a:off x="922582"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98237" y="1652383"/>
            <a:ext cx="7121834"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Example:</a:t>
            </a:r>
            <a:r>
              <a:rPr sz="2397" spc="-73" dirty="0">
                <a:latin typeface="Arial"/>
                <a:cs typeface="Arial"/>
              </a:rPr>
              <a:t> </a:t>
            </a:r>
            <a:r>
              <a:rPr sz="2397" dirty="0">
                <a:latin typeface="Arial"/>
                <a:cs typeface="Arial"/>
              </a:rPr>
              <a:t>traversing</a:t>
            </a:r>
            <a:r>
              <a:rPr sz="2397" spc="-60" dirty="0">
                <a:latin typeface="Arial"/>
                <a:cs typeface="Arial"/>
              </a:rPr>
              <a:t> </a:t>
            </a:r>
            <a:r>
              <a:rPr sz="2397" dirty="0">
                <a:latin typeface="Arial"/>
                <a:cs typeface="Arial"/>
              </a:rPr>
              <a:t>different</a:t>
            </a:r>
            <a:r>
              <a:rPr sz="2397" spc="-47" dirty="0">
                <a:latin typeface="Arial"/>
                <a:cs typeface="Arial"/>
              </a:rPr>
              <a:t> </a:t>
            </a:r>
            <a:r>
              <a:rPr sz="2397" dirty="0">
                <a:latin typeface="Arial"/>
                <a:cs typeface="Arial"/>
              </a:rPr>
              <a:t>kinds</a:t>
            </a:r>
            <a:r>
              <a:rPr sz="2397" spc="-60" dirty="0">
                <a:latin typeface="Arial"/>
                <a:cs typeface="Arial"/>
              </a:rPr>
              <a:t> </a:t>
            </a:r>
            <a:r>
              <a:rPr sz="2397" dirty="0">
                <a:latin typeface="Arial"/>
                <a:cs typeface="Arial"/>
              </a:rPr>
              <a:t>of</a:t>
            </a:r>
            <a:r>
              <a:rPr sz="2397" spc="-47" dirty="0">
                <a:latin typeface="Arial"/>
                <a:cs typeface="Arial"/>
              </a:rPr>
              <a:t> </a:t>
            </a:r>
            <a:r>
              <a:rPr sz="2397" dirty="0">
                <a:latin typeface="Arial"/>
                <a:cs typeface="Arial"/>
              </a:rPr>
              <a:t>data</a:t>
            </a:r>
            <a:r>
              <a:rPr sz="2397" spc="-53" dirty="0">
                <a:latin typeface="Arial"/>
                <a:cs typeface="Arial"/>
              </a:rPr>
              <a:t> </a:t>
            </a:r>
            <a:r>
              <a:rPr sz="2397" spc="-13" dirty="0">
                <a:latin typeface="Arial"/>
                <a:cs typeface="Arial"/>
              </a:rPr>
              <a:t>structures</a:t>
            </a:r>
            <a:endParaRPr sz="2397">
              <a:latin typeface="Arial"/>
              <a:cs typeface="Arial"/>
            </a:endParaRPr>
          </a:p>
        </p:txBody>
      </p:sp>
      <p:sp>
        <p:nvSpPr>
          <p:cNvPr id="5" name="object 5"/>
          <p:cNvSpPr txBox="1"/>
          <p:nvPr/>
        </p:nvSpPr>
        <p:spPr>
          <a:xfrm>
            <a:off x="1199674" y="2179747"/>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6" name="object 6"/>
          <p:cNvSpPr txBox="1"/>
          <p:nvPr/>
        </p:nvSpPr>
        <p:spPr>
          <a:xfrm>
            <a:off x="1485885" y="2087218"/>
            <a:ext cx="7093083"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Note:</a:t>
            </a:r>
            <a:r>
              <a:rPr sz="2397" spc="-47" dirty="0">
                <a:latin typeface="Arial"/>
                <a:cs typeface="Arial"/>
              </a:rPr>
              <a:t> </a:t>
            </a:r>
            <a:r>
              <a:rPr sz="2397" dirty="0">
                <a:latin typeface="Arial"/>
                <a:cs typeface="Arial"/>
              </a:rPr>
              <a:t>SkipList</a:t>
            </a:r>
            <a:r>
              <a:rPr sz="2397" spc="-40" dirty="0">
                <a:latin typeface="Arial"/>
                <a:cs typeface="Arial"/>
              </a:rPr>
              <a:t> </a:t>
            </a:r>
            <a:r>
              <a:rPr sz="2397" dirty="0">
                <a:latin typeface="Arial"/>
                <a:cs typeface="Arial"/>
              </a:rPr>
              <a:t>is</a:t>
            </a:r>
            <a:r>
              <a:rPr sz="2397" spc="-40" dirty="0">
                <a:latin typeface="Arial"/>
                <a:cs typeface="Arial"/>
              </a:rPr>
              <a:t> </a:t>
            </a:r>
            <a:r>
              <a:rPr sz="2397" dirty="0">
                <a:latin typeface="Arial"/>
                <a:cs typeface="Arial"/>
              </a:rPr>
              <a:t>a</a:t>
            </a:r>
            <a:r>
              <a:rPr sz="2397" spc="-40" dirty="0">
                <a:latin typeface="Arial"/>
                <a:cs typeface="Arial"/>
              </a:rPr>
              <a:t> </a:t>
            </a:r>
            <a:r>
              <a:rPr sz="2397" dirty="0">
                <a:latin typeface="Arial"/>
                <a:cs typeface="Arial"/>
              </a:rPr>
              <a:t>type</a:t>
            </a:r>
            <a:r>
              <a:rPr sz="2397" spc="-40" dirty="0">
                <a:latin typeface="Arial"/>
                <a:cs typeface="Arial"/>
              </a:rPr>
              <a:t> </a:t>
            </a:r>
            <a:r>
              <a:rPr sz="2397" dirty="0">
                <a:latin typeface="Arial"/>
                <a:cs typeface="Arial"/>
              </a:rPr>
              <a:t>of</a:t>
            </a:r>
            <a:r>
              <a:rPr sz="2397" spc="-27" dirty="0">
                <a:latin typeface="Arial"/>
                <a:cs typeface="Arial"/>
              </a:rPr>
              <a:t> </a:t>
            </a:r>
            <a:r>
              <a:rPr sz="2397" dirty="0">
                <a:latin typeface="Arial"/>
                <a:cs typeface="Arial"/>
              </a:rPr>
              <a:t>probabilistic</a:t>
            </a:r>
            <a:r>
              <a:rPr sz="2397" spc="-47" dirty="0">
                <a:latin typeface="Arial"/>
                <a:cs typeface="Arial"/>
              </a:rPr>
              <a:t> </a:t>
            </a:r>
            <a:r>
              <a:rPr sz="2397" dirty="0">
                <a:latin typeface="Arial"/>
                <a:cs typeface="Arial"/>
              </a:rPr>
              <a:t>data</a:t>
            </a:r>
            <a:r>
              <a:rPr sz="2397" spc="-40" dirty="0">
                <a:latin typeface="Arial"/>
                <a:cs typeface="Arial"/>
              </a:rPr>
              <a:t> </a:t>
            </a:r>
            <a:r>
              <a:rPr sz="2397" spc="-13" dirty="0">
                <a:latin typeface="Arial"/>
                <a:cs typeface="Arial"/>
              </a:rPr>
              <a:t>structure</a:t>
            </a:r>
            <a:endParaRPr sz="2397">
              <a:latin typeface="Arial"/>
              <a:cs typeface="Arial"/>
            </a:endParaRPr>
          </a:p>
        </p:txBody>
      </p:sp>
      <p:pic>
        <p:nvPicPr>
          <p:cNvPr id="7" name="object 7"/>
          <p:cNvPicPr/>
          <p:nvPr/>
        </p:nvPicPr>
        <p:blipFill>
          <a:blip r:embed="rId2" cstate="print"/>
          <a:stretch>
            <a:fillRect/>
          </a:stretch>
        </p:blipFill>
        <p:spPr>
          <a:xfrm>
            <a:off x="2289602" y="2925862"/>
            <a:ext cx="6848622" cy="3383117"/>
          </a:xfrm>
          <a:prstGeom prst="rect">
            <a:avLst/>
          </a:prstGeom>
        </p:spPr>
      </p:pic>
      <p:sp>
        <p:nvSpPr>
          <p:cNvPr id="8" name="object 8"/>
          <p:cNvSpPr txBox="1"/>
          <p:nvPr/>
        </p:nvSpPr>
        <p:spPr>
          <a:xfrm>
            <a:off x="9218258" y="4226340"/>
            <a:ext cx="2448923" cy="816142"/>
          </a:xfrm>
          <a:prstGeom prst="rect">
            <a:avLst/>
          </a:prstGeom>
        </p:spPr>
        <p:txBody>
          <a:bodyPr vert="horz" wrap="square" lIns="0" tIns="16912" rIns="0" bIns="0" rtlCol="0">
            <a:spAutoFit/>
          </a:bodyPr>
          <a:lstStyle/>
          <a:p>
            <a:pPr marL="16913" marR="6765">
              <a:spcBef>
                <a:spcPts val="133"/>
              </a:spcBef>
            </a:pPr>
            <a:r>
              <a:rPr sz="1731" b="1" dirty="0">
                <a:latin typeface="Arial"/>
                <a:cs typeface="Arial"/>
              </a:rPr>
              <a:t>Note</a:t>
            </a:r>
            <a:r>
              <a:rPr sz="1731" dirty="0">
                <a:latin typeface="Arial"/>
                <a:cs typeface="Arial"/>
              </a:rPr>
              <a:t>:</a:t>
            </a:r>
            <a:r>
              <a:rPr sz="1731" spc="-60" dirty="0">
                <a:latin typeface="Arial"/>
                <a:cs typeface="Arial"/>
              </a:rPr>
              <a:t> </a:t>
            </a:r>
            <a:r>
              <a:rPr sz="1731" dirty="0">
                <a:latin typeface="Arial"/>
                <a:cs typeface="Arial"/>
              </a:rPr>
              <a:t>this</a:t>
            </a:r>
            <a:r>
              <a:rPr sz="1731" spc="-53" dirty="0">
                <a:latin typeface="Arial"/>
                <a:cs typeface="Arial"/>
              </a:rPr>
              <a:t> </a:t>
            </a:r>
            <a:r>
              <a:rPr sz="1731" spc="-13" dirty="0">
                <a:latin typeface="Arial"/>
                <a:cs typeface="Arial"/>
              </a:rPr>
              <a:t>particular </a:t>
            </a:r>
            <a:r>
              <a:rPr sz="1731" dirty="0">
                <a:latin typeface="Arial"/>
                <a:cs typeface="Arial"/>
              </a:rPr>
              <a:t>diagram</a:t>
            </a:r>
            <a:r>
              <a:rPr sz="1731" spc="-73" dirty="0">
                <a:latin typeface="Arial"/>
                <a:cs typeface="Arial"/>
              </a:rPr>
              <a:t> </a:t>
            </a:r>
            <a:r>
              <a:rPr sz="1731" dirty="0">
                <a:latin typeface="Arial"/>
                <a:cs typeface="Arial"/>
              </a:rPr>
              <a:t>uses</a:t>
            </a:r>
            <a:r>
              <a:rPr sz="1731" spc="-67" dirty="0">
                <a:latin typeface="Arial"/>
                <a:cs typeface="Arial"/>
              </a:rPr>
              <a:t> </a:t>
            </a:r>
            <a:r>
              <a:rPr sz="1731" dirty="0">
                <a:latin typeface="Arial"/>
                <a:cs typeface="Arial"/>
              </a:rPr>
              <a:t>older</a:t>
            </a:r>
            <a:r>
              <a:rPr sz="1731" spc="-73" dirty="0">
                <a:latin typeface="Arial"/>
                <a:cs typeface="Arial"/>
              </a:rPr>
              <a:t> </a:t>
            </a:r>
            <a:r>
              <a:rPr sz="1731" spc="-33" dirty="0">
                <a:latin typeface="Arial"/>
                <a:cs typeface="Arial"/>
              </a:rPr>
              <a:t>OMT </a:t>
            </a:r>
            <a:r>
              <a:rPr sz="1731" dirty="0">
                <a:latin typeface="Arial"/>
                <a:cs typeface="Arial"/>
              </a:rPr>
              <a:t>syntax,</a:t>
            </a:r>
            <a:r>
              <a:rPr sz="1731" spc="-73" dirty="0">
                <a:latin typeface="Arial"/>
                <a:cs typeface="Arial"/>
              </a:rPr>
              <a:t> </a:t>
            </a:r>
            <a:r>
              <a:rPr sz="1731" dirty="0">
                <a:latin typeface="Arial"/>
                <a:cs typeface="Arial"/>
              </a:rPr>
              <a:t>not</a:t>
            </a:r>
            <a:r>
              <a:rPr sz="1731" spc="-73" dirty="0">
                <a:latin typeface="Arial"/>
                <a:cs typeface="Arial"/>
              </a:rPr>
              <a:t> </a:t>
            </a:r>
            <a:r>
              <a:rPr sz="1731" spc="-33" dirty="0">
                <a:latin typeface="Arial"/>
                <a:cs typeface="Arial"/>
              </a:rPr>
              <a:t>UML</a:t>
            </a:r>
            <a:endParaRPr sz="1731">
              <a:latin typeface="Arial"/>
              <a:cs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98237" y="526487"/>
            <a:ext cx="8625351" cy="694186"/>
          </a:xfrm>
          <a:prstGeom prst="rect">
            <a:avLst/>
          </a:prstGeom>
        </p:spPr>
        <p:txBody>
          <a:bodyPr vert="horz" wrap="square" lIns="0" tIns="16912" rIns="0" bIns="0" rtlCol="0" anchor="ctr">
            <a:spAutoFit/>
          </a:bodyPr>
          <a:lstStyle/>
          <a:p>
            <a:pPr marL="16913">
              <a:lnSpc>
                <a:spcPct val="100000"/>
              </a:lnSpc>
              <a:spcBef>
                <a:spcPts val="133"/>
              </a:spcBef>
            </a:pPr>
            <a:r>
              <a:rPr spc="-13" dirty="0"/>
              <a:t>Iterator</a:t>
            </a:r>
          </a:p>
        </p:txBody>
      </p:sp>
      <p:sp>
        <p:nvSpPr>
          <p:cNvPr id="3" name="object 3"/>
          <p:cNvSpPr txBox="1"/>
          <p:nvPr/>
        </p:nvSpPr>
        <p:spPr>
          <a:xfrm>
            <a:off x="922582"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98237" y="1652382"/>
            <a:ext cx="6854618" cy="1123727"/>
          </a:xfrm>
          <a:prstGeom prst="rect">
            <a:avLst/>
          </a:prstGeom>
        </p:spPr>
        <p:txBody>
          <a:bodyPr vert="horz" wrap="square" lIns="0" tIns="16912" rIns="0" bIns="0" rtlCol="0">
            <a:spAutoFit/>
          </a:bodyPr>
          <a:lstStyle/>
          <a:p>
            <a:pPr marL="16913" marR="6765">
              <a:spcBef>
                <a:spcPts val="133"/>
              </a:spcBef>
            </a:pPr>
            <a:r>
              <a:rPr sz="2397" dirty="0">
                <a:latin typeface="Arial"/>
                <a:cs typeface="Arial"/>
              </a:rPr>
              <a:t>Example:</a:t>
            </a:r>
            <a:r>
              <a:rPr sz="2397" spc="-40" dirty="0">
                <a:latin typeface="Arial"/>
                <a:cs typeface="Arial"/>
              </a:rPr>
              <a:t> </a:t>
            </a:r>
            <a:r>
              <a:rPr sz="2397" dirty="0">
                <a:latin typeface="Arial"/>
                <a:cs typeface="Arial"/>
              </a:rPr>
              <a:t>the</a:t>
            </a:r>
            <a:r>
              <a:rPr sz="2397" spc="-33" dirty="0">
                <a:latin typeface="Arial"/>
                <a:cs typeface="Arial"/>
              </a:rPr>
              <a:t> </a:t>
            </a:r>
            <a:r>
              <a:rPr sz="2397" dirty="0">
                <a:latin typeface="Arial"/>
                <a:cs typeface="Arial"/>
              </a:rPr>
              <a:t>iterator</a:t>
            </a:r>
            <a:r>
              <a:rPr sz="2397" spc="-40" dirty="0">
                <a:latin typeface="Arial"/>
                <a:cs typeface="Arial"/>
              </a:rPr>
              <a:t> </a:t>
            </a:r>
            <a:r>
              <a:rPr sz="2397" dirty="0">
                <a:latin typeface="Arial"/>
                <a:cs typeface="Arial"/>
              </a:rPr>
              <a:t>pattern</a:t>
            </a:r>
            <a:r>
              <a:rPr sz="2397" spc="-33" dirty="0">
                <a:latin typeface="Arial"/>
                <a:cs typeface="Arial"/>
              </a:rPr>
              <a:t> </a:t>
            </a:r>
            <a:r>
              <a:rPr sz="2397" dirty="0">
                <a:latin typeface="Arial"/>
                <a:cs typeface="Arial"/>
              </a:rPr>
              <a:t>can</a:t>
            </a:r>
            <a:r>
              <a:rPr sz="2397" spc="-33" dirty="0">
                <a:latin typeface="Arial"/>
                <a:cs typeface="Arial"/>
              </a:rPr>
              <a:t> </a:t>
            </a:r>
            <a:r>
              <a:rPr sz="2397" dirty="0">
                <a:latin typeface="Arial"/>
                <a:cs typeface="Arial"/>
              </a:rPr>
              <a:t>also</a:t>
            </a:r>
            <a:r>
              <a:rPr sz="2397" spc="-40" dirty="0">
                <a:latin typeface="Arial"/>
                <a:cs typeface="Arial"/>
              </a:rPr>
              <a:t> </a:t>
            </a:r>
            <a:r>
              <a:rPr sz="2397" spc="-13" dirty="0">
                <a:latin typeface="Arial"/>
                <a:cs typeface="Arial"/>
              </a:rPr>
              <a:t>support </a:t>
            </a:r>
            <a:r>
              <a:rPr sz="2397" dirty="0">
                <a:latin typeface="Arial"/>
                <a:cs typeface="Arial"/>
              </a:rPr>
              <a:t>different</a:t>
            </a:r>
            <a:r>
              <a:rPr sz="2397" spc="-33" dirty="0">
                <a:latin typeface="Arial"/>
                <a:cs typeface="Arial"/>
              </a:rPr>
              <a:t> </a:t>
            </a:r>
            <a:r>
              <a:rPr sz="2397" dirty="0">
                <a:latin typeface="Arial"/>
                <a:cs typeface="Arial"/>
              </a:rPr>
              <a:t>types</a:t>
            </a:r>
            <a:r>
              <a:rPr sz="2397" spc="-40" dirty="0">
                <a:latin typeface="Arial"/>
                <a:cs typeface="Arial"/>
              </a:rPr>
              <a:t> </a:t>
            </a:r>
            <a:r>
              <a:rPr sz="2397" dirty="0">
                <a:latin typeface="Arial"/>
                <a:cs typeface="Arial"/>
              </a:rPr>
              <a:t>of</a:t>
            </a:r>
            <a:r>
              <a:rPr sz="2397" spc="-27" dirty="0">
                <a:latin typeface="Arial"/>
                <a:cs typeface="Arial"/>
              </a:rPr>
              <a:t> </a:t>
            </a:r>
            <a:r>
              <a:rPr sz="2397" dirty="0">
                <a:latin typeface="Arial"/>
                <a:cs typeface="Arial"/>
              </a:rPr>
              <a:t>traversal</a:t>
            </a:r>
            <a:r>
              <a:rPr sz="2397" spc="-40" dirty="0">
                <a:latin typeface="Arial"/>
                <a:cs typeface="Arial"/>
              </a:rPr>
              <a:t> </a:t>
            </a:r>
            <a:r>
              <a:rPr sz="2397" dirty="0">
                <a:latin typeface="Arial"/>
                <a:cs typeface="Arial"/>
              </a:rPr>
              <a:t>of</a:t>
            </a:r>
            <a:r>
              <a:rPr sz="2397" spc="-27" dirty="0">
                <a:latin typeface="Arial"/>
                <a:cs typeface="Arial"/>
              </a:rPr>
              <a:t> </a:t>
            </a:r>
            <a:r>
              <a:rPr sz="2397" dirty="0">
                <a:latin typeface="Arial"/>
                <a:cs typeface="Arial"/>
              </a:rPr>
              <a:t>the</a:t>
            </a:r>
            <a:r>
              <a:rPr sz="2397" spc="-40" dirty="0">
                <a:latin typeface="Arial"/>
                <a:cs typeface="Arial"/>
              </a:rPr>
              <a:t> </a:t>
            </a:r>
            <a:r>
              <a:rPr sz="2397" dirty="0">
                <a:latin typeface="Arial"/>
                <a:cs typeface="Arial"/>
              </a:rPr>
              <a:t>same</a:t>
            </a:r>
            <a:r>
              <a:rPr sz="2397" spc="-33" dirty="0">
                <a:latin typeface="Arial"/>
                <a:cs typeface="Arial"/>
              </a:rPr>
              <a:t> </a:t>
            </a:r>
            <a:r>
              <a:rPr sz="2397" dirty="0">
                <a:latin typeface="Arial"/>
                <a:cs typeface="Arial"/>
              </a:rPr>
              <a:t>kind</a:t>
            </a:r>
            <a:r>
              <a:rPr sz="2397" spc="-40" dirty="0">
                <a:latin typeface="Arial"/>
                <a:cs typeface="Arial"/>
              </a:rPr>
              <a:t> </a:t>
            </a:r>
            <a:r>
              <a:rPr sz="2397" dirty="0">
                <a:latin typeface="Arial"/>
                <a:cs typeface="Arial"/>
              </a:rPr>
              <a:t>of</a:t>
            </a:r>
            <a:r>
              <a:rPr sz="2397" spc="-27" dirty="0">
                <a:latin typeface="Arial"/>
                <a:cs typeface="Arial"/>
              </a:rPr>
              <a:t> data </a:t>
            </a:r>
            <a:r>
              <a:rPr sz="2397" spc="-13" dirty="0">
                <a:latin typeface="Arial"/>
                <a:cs typeface="Arial"/>
              </a:rPr>
              <a:t>structure</a:t>
            </a:r>
            <a:endParaRPr sz="2397">
              <a:latin typeface="Arial"/>
              <a:cs typeface="Arial"/>
            </a:endParaRPr>
          </a:p>
        </p:txBody>
      </p:sp>
      <p:sp>
        <p:nvSpPr>
          <p:cNvPr id="5" name="object 5"/>
          <p:cNvSpPr txBox="1"/>
          <p:nvPr/>
        </p:nvSpPr>
        <p:spPr>
          <a:xfrm>
            <a:off x="1199674" y="2910365"/>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6" name="object 6"/>
          <p:cNvSpPr txBox="1"/>
          <p:nvPr/>
        </p:nvSpPr>
        <p:spPr>
          <a:xfrm>
            <a:off x="1485885" y="2817837"/>
            <a:ext cx="4153699"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e.g.</a:t>
            </a:r>
            <a:r>
              <a:rPr sz="2397" spc="-27" dirty="0">
                <a:latin typeface="Arial"/>
                <a:cs typeface="Arial"/>
              </a:rPr>
              <a:t> </a:t>
            </a:r>
            <a:r>
              <a:rPr sz="2397" spc="-13" dirty="0">
                <a:latin typeface="Arial"/>
                <a:cs typeface="Arial"/>
              </a:rPr>
              <a:t>Depth-</a:t>
            </a:r>
            <a:r>
              <a:rPr sz="2397" dirty="0">
                <a:latin typeface="Arial"/>
                <a:cs typeface="Arial"/>
              </a:rPr>
              <a:t>first</a:t>
            </a:r>
            <a:r>
              <a:rPr sz="2397" spc="-7" dirty="0">
                <a:latin typeface="Arial"/>
                <a:cs typeface="Arial"/>
              </a:rPr>
              <a:t> </a:t>
            </a:r>
            <a:r>
              <a:rPr sz="2397" dirty="0">
                <a:latin typeface="Arial"/>
                <a:cs typeface="Arial"/>
              </a:rPr>
              <a:t>vs</a:t>
            </a:r>
            <a:r>
              <a:rPr sz="2397" spc="-13" dirty="0">
                <a:latin typeface="Arial"/>
                <a:cs typeface="Arial"/>
              </a:rPr>
              <a:t> Breadth-first</a:t>
            </a:r>
            <a:endParaRPr sz="2397">
              <a:latin typeface="Arial"/>
              <a:cs typeface="Arial"/>
            </a:endParaRPr>
          </a:p>
        </p:txBody>
      </p:sp>
      <p:pic>
        <p:nvPicPr>
          <p:cNvPr id="7" name="object 7"/>
          <p:cNvPicPr/>
          <p:nvPr/>
        </p:nvPicPr>
        <p:blipFill>
          <a:blip r:embed="rId2" cstate="print"/>
          <a:stretch>
            <a:fillRect/>
          </a:stretch>
        </p:blipFill>
        <p:spPr>
          <a:xfrm>
            <a:off x="7102764" y="670683"/>
            <a:ext cx="4590818" cy="5394785"/>
          </a:xfrm>
          <a:prstGeom prst="rect">
            <a:avLst/>
          </a:prstGeom>
        </p:spPr>
      </p:pic>
      <p:sp>
        <p:nvSpPr>
          <p:cNvPr id="8" name="object 8"/>
          <p:cNvSpPr txBox="1">
            <a:spLocks noGrp="1"/>
          </p:cNvSpPr>
          <p:nvPr>
            <p:ph type="sldNum" sz="quarter" idx="7"/>
          </p:nvPr>
        </p:nvSpPr>
        <p:spPr>
          <a:xfrm>
            <a:off x="8691905" y="4730659"/>
            <a:ext cx="315721" cy="208914"/>
          </a:xfrm>
          <a:prstGeom prst="rect">
            <a:avLst/>
          </a:prstGeom>
        </p:spPr>
        <p:txBody>
          <a:bodyPr vert="horz" wrap="square" lIns="0" tIns="0" rIns="0" bIns="0" rtlCol="0">
            <a:spAutoFit/>
          </a:bodyPr>
          <a:lstStyle>
            <a:defPPr>
              <a:defRPr kern="0"/>
            </a:defPPr>
            <a:lvl1pPr>
              <a:defRPr sz="1300" b="0" i="0">
                <a:solidFill>
                  <a:schemeClr val="tx1"/>
                </a:solidFill>
                <a:latin typeface="Times New Roman"/>
                <a:cs typeface="Times New Roman"/>
              </a:defRPr>
            </a:lvl1pPr>
          </a:lstStyle>
          <a:p>
            <a:pPr marL="50738">
              <a:lnSpc>
                <a:spcPts val="2024"/>
              </a:lnSpc>
            </a:pPr>
            <a:fld id="{81D60167-4931-47E6-BA6A-407CBD079E47}" type="slidenum">
              <a:rPr lang="en-ZA" spc="-50" smtClean="0"/>
              <a:pPr marL="181610">
                <a:lnSpc>
                  <a:spcPts val="1520"/>
                </a:lnSpc>
              </a:pPr>
              <a:t>35</a:t>
            </a:fld>
            <a:endParaRPr spc="-33"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991077" y="503806"/>
            <a:ext cx="9773144" cy="877762"/>
          </a:xfrm>
          <a:prstGeom prst="rect">
            <a:avLst/>
          </a:prstGeom>
        </p:spPr>
        <p:txBody>
          <a:bodyPr vert="horz" wrap="square" lIns="0" tIns="16912" rIns="0" bIns="0" rtlCol="0" anchor="ctr">
            <a:spAutoFit/>
          </a:bodyPr>
          <a:lstStyle/>
          <a:p>
            <a:pPr marL="16913">
              <a:lnSpc>
                <a:spcPct val="100000"/>
              </a:lnSpc>
              <a:spcBef>
                <a:spcPts val="133"/>
              </a:spcBef>
            </a:pPr>
            <a:r>
              <a:rPr spc="-13" dirty="0"/>
              <a:t>Iterator</a:t>
            </a:r>
          </a:p>
        </p:txBody>
      </p:sp>
      <p:sp>
        <p:nvSpPr>
          <p:cNvPr id="3" name="object 3"/>
          <p:cNvSpPr txBox="1"/>
          <p:nvPr/>
        </p:nvSpPr>
        <p:spPr>
          <a:xfrm>
            <a:off x="922582"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98238" y="1652383"/>
            <a:ext cx="4927443" cy="1123727"/>
          </a:xfrm>
          <a:prstGeom prst="rect">
            <a:avLst/>
          </a:prstGeom>
        </p:spPr>
        <p:txBody>
          <a:bodyPr vert="horz" wrap="square" lIns="0" tIns="16912" rIns="0" bIns="0" rtlCol="0">
            <a:spAutoFit/>
          </a:bodyPr>
          <a:lstStyle/>
          <a:p>
            <a:pPr marL="16913" marR="6765">
              <a:spcBef>
                <a:spcPts val="133"/>
              </a:spcBef>
            </a:pPr>
            <a:r>
              <a:rPr sz="2397" dirty="0">
                <a:latin typeface="Arial"/>
                <a:cs typeface="Arial"/>
              </a:rPr>
              <a:t>Example:</a:t>
            </a:r>
            <a:r>
              <a:rPr sz="2397" spc="-67" dirty="0">
                <a:latin typeface="Arial"/>
                <a:cs typeface="Arial"/>
              </a:rPr>
              <a:t> </a:t>
            </a:r>
            <a:r>
              <a:rPr sz="2397" dirty="0">
                <a:latin typeface="Arial"/>
                <a:cs typeface="Arial"/>
              </a:rPr>
              <a:t>sending</a:t>
            </a:r>
            <a:r>
              <a:rPr sz="2397" spc="-67" dirty="0">
                <a:latin typeface="Arial"/>
                <a:cs typeface="Arial"/>
              </a:rPr>
              <a:t> </a:t>
            </a:r>
            <a:r>
              <a:rPr sz="2397" dirty="0">
                <a:latin typeface="Arial"/>
                <a:cs typeface="Arial"/>
              </a:rPr>
              <a:t>spam</a:t>
            </a:r>
            <a:r>
              <a:rPr sz="2397" spc="-53" dirty="0">
                <a:latin typeface="Arial"/>
                <a:cs typeface="Arial"/>
              </a:rPr>
              <a:t> </a:t>
            </a:r>
            <a:r>
              <a:rPr sz="2397" spc="-33" dirty="0">
                <a:latin typeface="Arial"/>
                <a:cs typeface="Arial"/>
              </a:rPr>
              <a:t>to </a:t>
            </a:r>
            <a:r>
              <a:rPr sz="2397" spc="-13" dirty="0">
                <a:latin typeface="Arial"/>
                <a:cs typeface="Arial"/>
              </a:rPr>
              <a:t>friends/coworkers</a:t>
            </a:r>
            <a:r>
              <a:rPr sz="2397" spc="-40" dirty="0">
                <a:latin typeface="Arial"/>
                <a:cs typeface="Arial"/>
              </a:rPr>
              <a:t> </a:t>
            </a:r>
            <a:r>
              <a:rPr sz="2397" dirty="0">
                <a:latin typeface="Arial"/>
                <a:cs typeface="Arial"/>
              </a:rPr>
              <a:t>of</a:t>
            </a:r>
            <a:r>
              <a:rPr sz="2397" spc="-13" dirty="0">
                <a:latin typeface="Arial"/>
                <a:cs typeface="Arial"/>
              </a:rPr>
              <a:t> </a:t>
            </a:r>
            <a:r>
              <a:rPr sz="2397" dirty="0">
                <a:latin typeface="Arial"/>
                <a:cs typeface="Arial"/>
              </a:rPr>
              <a:t>an</a:t>
            </a:r>
            <a:r>
              <a:rPr sz="2397" spc="-20" dirty="0">
                <a:latin typeface="Arial"/>
                <a:cs typeface="Arial"/>
              </a:rPr>
              <a:t> </a:t>
            </a:r>
            <a:r>
              <a:rPr sz="2397" dirty="0">
                <a:latin typeface="Arial"/>
                <a:cs typeface="Arial"/>
              </a:rPr>
              <a:t>individual</a:t>
            </a:r>
            <a:r>
              <a:rPr sz="2397" spc="-13" dirty="0">
                <a:latin typeface="Arial"/>
                <a:cs typeface="Arial"/>
              </a:rPr>
              <a:t> </a:t>
            </a:r>
            <a:r>
              <a:rPr sz="2397" spc="-33" dirty="0">
                <a:latin typeface="Arial"/>
                <a:cs typeface="Arial"/>
              </a:rPr>
              <a:t>by </a:t>
            </a:r>
            <a:r>
              <a:rPr sz="2397" dirty="0">
                <a:latin typeface="Arial"/>
                <a:cs typeface="Arial"/>
              </a:rPr>
              <a:t>traversing</a:t>
            </a:r>
            <a:r>
              <a:rPr sz="2397" spc="-93" dirty="0">
                <a:latin typeface="Arial"/>
                <a:cs typeface="Arial"/>
              </a:rPr>
              <a:t> </a:t>
            </a:r>
            <a:r>
              <a:rPr sz="2397" dirty="0">
                <a:latin typeface="Arial"/>
                <a:cs typeface="Arial"/>
              </a:rPr>
              <a:t>Facebook’s</a:t>
            </a:r>
            <a:r>
              <a:rPr sz="2397" spc="-93" dirty="0">
                <a:latin typeface="Arial"/>
                <a:cs typeface="Arial"/>
              </a:rPr>
              <a:t> </a:t>
            </a:r>
            <a:r>
              <a:rPr sz="2397" dirty="0">
                <a:latin typeface="Arial"/>
                <a:cs typeface="Arial"/>
              </a:rPr>
              <a:t>social</a:t>
            </a:r>
            <a:r>
              <a:rPr sz="2397" spc="-87" dirty="0">
                <a:latin typeface="Arial"/>
                <a:cs typeface="Arial"/>
              </a:rPr>
              <a:t> </a:t>
            </a:r>
            <a:r>
              <a:rPr sz="2397" spc="-13" dirty="0">
                <a:latin typeface="Arial"/>
                <a:cs typeface="Arial"/>
              </a:rPr>
              <a:t>graph</a:t>
            </a:r>
            <a:endParaRPr sz="2397">
              <a:latin typeface="Arial"/>
              <a:cs typeface="Arial"/>
            </a:endParaRPr>
          </a:p>
        </p:txBody>
      </p:sp>
      <p:pic>
        <p:nvPicPr>
          <p:cNvPr id="5" name="object 5"/>
          <p:cNvPicPr/>
          <p:nvPr/>
        </p:nvPicPr>
        <p:blipFill>
          <a:blip r:embed="rId2" cstate="print"/>
          <a:stretch>
            <a:fillRect/>
          </a:stretch>
        </p:blipFill>
        <p:spPr>
          <a:xfrm>
            <a:off x="6431592" y="712879"/>
            <a:ext cx="5655575" cy="5938909"/>
          </a:xfrm>
          <a:prstGeom prst="rect">
            <a:avLst/>
          </a:prstGeom>
        </p:spPr>
      </p:pic>
      <p:sp>
        <p:nvSpPr>
          <p:cNvPr id="6" name="object 6"/>
          <p:cNvSpPr txBox="1">
            <a:spLocks noGrp="1"/>
          </p:cNvSpPr>
          <p:nvPr>
            <p:ph type="sldNum" sz="quarter" idx="7"/>
          </p:nvPr>
        </p:nvSpPr>
        <p:spPr>
          <a:xfrm>
            <a:off x="15465927" y="8636193"/>
            <a:ext cx="627075" cy="256480"/>
          </a:xfrm>
          <a:prstGeom prst="rect">
            <a:avLst/>
          </a:prstGeom>
        </p:spPr>
        <p:txBody>
          <a:bodyPr vert="horz" wrap="square" lIns="0" tIns="0" rIns="0" bIns="0" rtlCol="0" anchor="ctr">
            <a:spAutoFit/>
          </a:bodyPr>
          <a:lstStyle/>
          <a:p>
            <a:pPr marL="50738">
              <a:lnSpc>
                <a:spcPts val="2024"/>
              </a:lnSpc>
            </a:pPr>
            <a:fld id="{81D60167-4931-47E6-BA6A-407CBD079E47}" type="slidenum">
              <a:rPr spc="-33" dirty="0"/>
              <a:pPr marL="50738">
                <a:lnSpc>
                  <a:spcPts val="2024"/>
                </a:lnSpc>
              </a:pPr>
              <a:t>36</a:t>
            </a:fld>
            <a:endParaRPr spc="-33"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2582" y="447259"/>
            <a:ext cx="10761747" cy="719369"/>
          </a:xfrm>
          <a:prstGeom prst="rect">
            <a:avLst/>
          </a:prstGeom>
        </p:spPr>
        <p:txBody>
          <a:bodyPr vert="horz" wrap="square" lIns="0" tIns="16912" rIns="0" bIns="0" rtlCol="0" anchor="ctr">
            <a:spAutoFit/>
          </a:bodyPr>
          <a:lstStyle/>
          <a:p>
            <a:pPr marL="16913">
              <a:lnSpc>
                <a:spcPct val="100000"/>
              </a:lnSpc>
              <a:spcBef>
                <a:spcPts val="133"/>
              </a:spcBef>
            </a:pPr>
            <a:r>
              <a:rPr spc="-13" dirty="0"/>
              <a:t>Iterator</a:t>
            </a:r>
          </a:p>
        </p:txBody>
      </p:sp>
      <p:sp>
        <p:nvSpPr>
          <p:cNvPr id="11" name="object 11"/>
          <p:cNvSpPr txBox="1">
            <a:spLocks noGrp="1"/>
          </p:cNvSpPr>
          <p:nvPr>
            <p:ph type="sldNum" sz="quarter" idx="7"/>
          </p:nvPr>
        </p:nvSpPr>
        <p:spPr>
          <a:xfrm>
            <a:off x="8691905" y="4730659"/>
            <a:ext cx="315721" cy="208914"/>
          </a:xfrm>
          <a:prstGeom prst="rect">
            <a:avLst/>
          </a:prstGeom>
        </p:spPr>
        <p:txBody>
          <a:bodyPr vert="horz" wrap="square" lIns="0" tIns="0" rIns="0" bIns="0" rtlCol="0">
            <a:spAutoFit/>
          </a:bodyPr>
          <a:lstStyle>
            <a:defPPr>
              <a:defRPr kern="0"/>
            </a:defPPr>
            <a:lvl1pPr>
              <a:defRPr sz="1300" b="0" i="0">
                <a:solidFill>
                  <a:schemeClr val="tx1"/>
                </a:solidFill>
                <a:latin typeface="Times New Roman"/>
                <a:cs typeface="Times New Roman"/>
              </a:defRPr>
            </a:lvl1pPr>
          </a:lstStyle>
          <a:p>
            <a:pPr marL="50738">
              <a:lnSpc>
                <a:spcPts val="2024"/>
              </a:lnSpc>
            </a:pPr>
            <a:fld id="{81D60167-4931-47E6-BA6A-407CBD079E47}" type="slidenum">
              <a:rPr lang="en-ZA" spc="-50" smtClean="0"/>
              <a:pPr marL="181610">
                <a:lnSpc>
                  <a:spcPts val="1520"/>
                </a:lnSpc>
              </a:pPr>
              <a:t>37</a:t>
            </a:fld>
            <a:endParaRPr spc="-33" dirty="0"/>
          </a:p>
        </p:txBody>
      </p:sp>
      <p:sp>
        <p:nvSpPr>
          <p:cNvPr id="3" name="object 3"/>
          <p:cNvSpPr txBox="1"/>
          <p:nvPr/>
        </p:nvSpPr>
        <p:spPr>
          <a:xfrm>
            <a:off x="922582"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98237" y="1652383"/>
            <a:ext cx="1687863"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Use</a:t>
            </a:r>
            <a:r>
              <a:rPr sz="2397" spc="-33" dirty="0">
                <a:latin typeface="Arial"/>
                <a:cs typeface="Arial"/>
              </a:rPr>
              <a:t> </a:t>
            </a:r>
            <a:r>
              <a:rPr sz="2397" spc="-13" dirty="0">
                <a:latin typeface="Arial"/>
                <a:cs typeface="Arial"/>
              </a:rPr>
              <a:t>iterator:</a:t>
            </a:r>
            <a:endParaRPr sz="2397">
              <a:latin typeface="Arial"/>
              <a:cs typeface="Arial"/>
            </a:endParaRPr>
          </a:p>
        </p:txBody>
      </p:sp>
      <p:sp>
        <p:nvSpPr>
          <p:cNvPr id="5" name="object 5"/>
          <p:cNvSpPr txBox="1"/>
          <p:nvPr/>
        </p:nvSpPr>
        <p:spPr>
          <a:xfrm>
            <a:off x="1199674" y="2179747"/>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6" name="object 6"/>
          <p:cNvSpPr txBox="1"/>
          <p:nvPr/>
        </p:nvSpPr>
        <p:spPr>
          <a:xfrm>
            <a:off x="1485885" y="2087218"/>
            <a:ext cx="9870108" cy="1633674"/>
          </a:xfrm>
          <a:prstGeom prst="rect">
            <a:avLst/>
          </a:prstGeom>
        </p:spPr>
        <p:txBody>
          <a:bodyPr vert="horz" wrap="square" lIns="0" tIns="16912" rIns="0" bIns="0" rtlCol="0">
            <a:spAutoFit/>
          </a:bodyPr>
          <a:lstStyle/>
          <a:p>
            <a:pPr marL="16913" marR="531901">
              <a:spcBef>
                <a:spcPts val="133"/>
              </a:spcBef>
            </a:pPr>
            <a:r>
              <a:rPr sz="2397" dirty="0">
                <a:latin typeface="Arial"/>
                <a:cs typeface="Arial"/>
              </a:rPr>
              <a:t>to</a:t>
            </a:r>
            <a:r>
              <a:rPr sz="2397" spc="-47" dirty="0">
                <a:latin typeface="Arial"/>
                <a:cs typeface="Arial"/>
              </a:rPr>
              <a:t> </a:t>
            </a:r>
            <a:r>
              <a:rPr sz="2397" dirty="0">
                <a:latin typeface="Arial"/>
                <a:cs typeface="Arial"/>
              </a:rPr>
              <a:t>access</a:t>
            </a:r>
            <a:r>
              <a:rPr sz="2397" spc="-40" dirty="0">
                <a:latin typeface="Arial"/>
                <a:cs typeface="Arial"/>
              </a:rPr>
              <a:t> </a:t>
            </a:r>
            <a:r>
              <a:rPr sz="2397" dirty="0">
                <a:latin typeface="Arial"/>
                <a:cs typeface="Arial"/>
              </a:rPr>
              <a:t>an</a:t>
            </a:r>
            <a:r>
              <a:rPr sz="2397" spc="-47" dirty="0">
                <a:latin typeface="Arial"/>
                <a:cs typeface="Arial"/>
              </a:rPr>
              <a:t> </a:t>
            </a:r>
            <a:r>
              <a:rPr sz="2397" dirty="0">
                <a:latin typeface="Arial"/>
                <a:cs typeface="Arial"/>
              </a:rPr>
              <a:t>aggregate</a:t>
            </a:r>
            <a:r>
              <a:rPr sz="2397" spc="-40" dirty="0">
                <a:latin typeface="Arial"/>
                <a:cs typeface="Arial"/>
              </a:rPr>
              <a:t> </a:t>
            </a:r>
            <a:r>
              <a:rPr sz="2397" dirty="0">
                <a:latin typeface="Arial"/>
                <a:cs typeface="Arial"/>
              </a:rPr>
              <a:t>object's</a:t>
            </a:r>
            <a:r>
              <a:rPr sz="2397" spc="-33" dirty="0">
                <a:latin typeface="Arial"/>
                <a:cs typeface="Arial"/>
              </a:rPr>
              <a:t> </a:t>
            </a:r>
            <a:r>
              <a:rPr sz="2397" dirty="0">
                <a:latin typeface="Arial"/>
                <a:cs typeface="Arial"/>
              </a:rPr>
              <a:t>contents</a:t>
            </a:r>
            <a:r>
              <a:rPr sz="2397" spc="-40" dirty="0">
                <a:latin typeface="Arial"/>
                <a:cs typeface="Arial"/>
              </a:rPr>
              <a:t> </a:t>
            </a:r>
            <a:r>
              <a:rPr sz="2397" dirty="0">
                <a:latin typeface="Arial"/>
                <a:cs typeface="Arial"/>
              </a:rPr>
              <a:t>without</a:t>
            </a:r>
            <a:r>
              <a:rPr sz="2397" spc="-47" dirty="0">
                <a:latin typeface="Arial"/>
                <a:cs typeface="Arial"/>
              </a:rPr>
              <a:t> </a:t>
            </a:r>
            <a:r>
              <a:rPr sz="2397" dirty="0">
                <a:latin typeface="Arial"/>
                <a:cs typeface="Arial"/>
              </a:rPr>
              <a:t>exposing</a:t>
            </a:r>
            <a:r>
              <a:rPr sz="2397" spc="-27" dirty="0">
                <a:latin typeface="Arial"/>
                <a:cs typeface="Arial"/>
              </a:rPr>
              <a:t> </a:t>
            </a:r>
            <a:r>
              <a:rPr sz="2397" dirty="0">
                <a:latin typeface="Arial"/>
                <a:cs typeface="Arial"/>
              </a:rPr>
              <a:t>its</a:t>
            </a:r>
            <a:r>
              <a:rPr sz="2397" spc="-33" dirty="0">
                <a:latin typeface="Arial"/>
                <a:cs typeface="Arial"/>
              </a:rPr>
              <a:t> </a:t>
            </a:r>
            <a:r>
              <a:rPr sz="2397" spc="-13" dirty="0">
                <a:latin typeface="Arial"/>
                <a:cs typeface="Arial"/>
              </a:rPr>
              <a:t>internal representation</a:t>
            </a:r>
            <a:endParaRPr sz="2397">
              <a:latin typeface="Arial"/>
              <a:cs typeface="Arial"/>
            </a:endParaRPr>
          </a:p>
          <a:p>
            <a:pPr marL="16913">
              <a:spcBef>
                <a:spcPts val="559"/>
              </a:spcBef>
            </a:pPr>
            <a:r>
              <a:rPr sz="2397" dirty="0">
                <a:latin typeface="Arial"/>
                <a:cs typeface="Arial"/>
              </a:rPr>
              <a:t>to</a:t>
            </a:r>
            <a:r>
              <a:rPr sz="2397" spc="-60" dirty="0">
                <a:latin typeface="Arial"/>
                <a:cs typeface="Arial"/>
              </a:rPr>
              <a:t> </a:t>
            </a:r>
            <a:r>
              <a:rPr sz="2397" dirty="0">
                <a:latin typeface="Arial"/>
                <a:cs typeface="Arial"/>
              </a:rPr>
              <a:t>support</a:t>
            </a:r>
            <a:r>
              <a:rPr sz="2397" spc="-47" dirty="0">
                <a:latin typeface="Arial"/>
                <a:cs typeface="Arial"/>
              </a:rPr>
              <a:t> </a:t>
            </a:r>
            <a:r>
              <a:rPr sz="2397" dirty="0">
                <a:latin typeface="Arial"/>
                <a:cs typeface="Arial"/>
              </a:rPr>
              <a:t>multiple</a:t>
            </a:r>
            <a:r>
              <a:rPr sz="2397" spc="-53" dirty="0">
                <a:latin typeface="Arial"/>
                <a:cs typeface="Arial"/>
              </a:rPr>
              <a:t> </a:t>
            </a:r>
            <a:r>
              <a:rPr sz="2397" dirty="0">
                <a:latin typeface="Arial"/>
                <a:cs typeface="Arial"/>
              </a:rPr>
              <a:t>traversals</a:t>
            </a:r>
            <a:r>
              <a:rPr sz="2397" spc="-67" dirty="0">
                <a:latin typeface="Arial"/>
                <a:cs typeface="Arial"/>
              </a:rPr>
              <a:t> </a:t>
            </a:r>
            <a:r>
              <a:rPr sz="2397" dirty="0">
                <a:latin typeface="Arial"/>
                <a:cs typeface="Arial"/>
              </a:rPr>
              <a:t>of</a:t>
            </a:r>
            <a:r>
              <a:rPr sz="2397" spc="-47" dirty="0">
                <a:latin typeface="Arial"/>
                <a:cs typeface="Arial"/>
              </a:rPr>
              <a:t> </a:t>
            </a:r>
            <a:r>
              <a:rPr sz="2397" dirty="0">
                <a:latin typeface="Arial"/>
                <a:cs typeface="Arial"/>
              </a:rPr>
              <a:t>aggregate</a:t>
            </a:r>
            <a:r>
              <a:rPr sz="2397" spc="-53" dirty="0">
                <a:latin typeface="Arial"/>
                <a:cs typeface="Arial"/>
              </a:rPr>
              <a:t> </a:t>
            </a:r>
            <a:r>
              <a:rPr sz="2397" spc="-13" dirty="0">
                <a:latin typeface="Arial"/>
                <a:cs typeface="Arial"/>
              </a:rPr>
              <a:t>objects</a:t>
            </a:r>
            <a:endParaRPr sz="2397">
              <a:latin typeface="Arial"/>
              <a:cs typeface="Arial"/>
            </a:endParaRPr>
          </a:p>
          <a:p>
            <a:pPr marL="16913">
              <a:spcBef>
                <a:spcPts val="539"/>
              </a:spcBef>
            </a:pPr>
            <a:r>
              <a:rPr sz="2397" dirty="0">
                <a:latin typeface="Arial"/>
                <a:cs typeface="Arial"/>
              </a:rPr>
              <a:t>to</a:t>
            </a:r>
            <a:r>
              <a:rPr sz="2397" spc="-67" dirty="0">
                <a:latin typeface="Arial"/>
                <a:cs typeface="Arial"/>
              </a:rPr>
              <a:t> </a:t>
            </a:r>
            <a:r>
              <a:rPr sz="2397" dirty="0">
                <a:latin typeface="Arial"/>
                <a:cs typeface="Arial"/>
              </a:rPr>
              <a:t>provide</a:t>
            </a:r>
            <a:r>
              <a:rPr sz="2397" spc="-60" dirty="0">
                <a:latin typeface="Arial"/>
                <a:cs typeface="Arial"/>
              </a:rPr>
              <a:t> </a:t>
            </a:r>
            <a:r>
              <a:rPr sz="2397" dirty="0">
                <a:latin typeface="Arial"/>
                <a:cs typeface="Arial"/>
              </a:rPr>
              <a:t>a</a:t>
            </a:r>
            <a:r>
              <a:rPr sz="2397" spc="-60" dirty="0">
                <a:latin typeface="Arial"/>
                <a:cs typeface="Arial"/>
              </a:rPr>
              <a:t> </a:t>
            </a:r>
            <a:r>
              <a:rPr sz="2397" dirty="0">
                <a:latin typeface="Arial"/>
                <a:cs typeface="Arial"/>
              </a:rPr>
              <a:t>uniform</a:t>
            </a:r>
            <a:r>
              <a:rPr sz="2397" spc="-73" dirty="0">
                <a:latin typeface="Arial"/>
                <a:cs typeface="Arial"/>
              </a:rPr>
              <a:t> </a:t>
            </a:r>
            <a:r>
              <a:rPr sz="2397" dirty="0">
                <a:latin typeface="Arial"/>
                <a:cs typeface="Arial"/>
              </a:rPr>
              <a:t>interface</a:t>
            </a:r>
            <a:r>
              <a:rPr sz="2397" spc="-60" dirty="0">
                <a:latin typeface="Arial"/>
                <a:cs typeface="Arial"/>
              </a:rPr>
              <a:t> </a:t>
            </a:r>
            <a:r>
              <a:rPr sz="2397" dirty="0">
                <a:latin typeface="Arial"/>
                <a:cs typeface="Arial"/>
              </a:rPr>
              <a:t>for</a:t>
            </a:r>
            <a:r>
              <a:rPr sz="2397" spc="-47" dirty="0">
                <a:latin typeface="Arial"/>
                <a:cs typeface="Arial"/>
              </a:rPr>
              <a:t> </a:t>
            </a:r>
            <a:r>
              <a:rPr sz="2397" dirty="0">
                <a:latin typeface="Arial"/>
                <a:cs typeface="Arial"/>
              </a:rPr>
              <a:t>traversing</a:t>
            </a:r>
            <a:r>
              <a:rPr sz="2397" spc="-67" dirty="0">
                <a:latin typeface="Arial"/>
                <a:cs typeface="Arial"/>
              </a:rPr>
              <a:t> </a:t>
            </a:r>
            <a:r>
              <a:rPr sz="2397" dirty="0">
                <a:latin typeface="Arial"/>
                <a:cs typeface="Arial"/>
              </a:rPr>
              <a:t>different</a:t>
            </a:r>
            <a:r>
              <a:rPr sz="2397" spc="-60" dirty="0">
                <a:latin typeface="Arial"/>
                <a:cs typeface="Arial"/>
              </a:rPr>
              <a:t> </a:t>
            </a:r>
            <a:r>
              <a:rPr sz="2397" dirty="0">
                <a:latin typeface="Arial"/>
                <a:cs typeface="Arial"/>
              </a:rPr>
              <a:t>aggregate</a:t>
            </a:r>
            <a:r>
              <a:rPr sz="2397" spc="-73" dirty="0">
                <a:latin typeface="Arial"/>
                <a:cs typeface="Arial"/>
              </a:rPr>
              <a:t> </a:t>
            </a:r>
            <a:r>
              <a:rPr sz="2397" spc="-13" dirty="0">
                <a:latin typeface="Arial"/>
                <a:cs typeface="Arial"/>
              </a:rPr>
              <a:t>structures</a:t>
            </a:r>
            <a:endParaRPr sz="2397">
              <a:latin typeface="Arial"/>
              <a:cs typeface="Arial"/>
            </a:endParaRPr>
          </a:p>
        </p:txBody>
      </p:sp>
      <p:sp>
        <p:nvSpPr>
          <p:cNvPr id="7" name="object 7"/>
          <p:cNvSpPr txBox="1"/>
          <p:nvPr/>
        </p:nvSpPr>
        <p:spPr>
          <a:xfrm>
            <a:off x="1199674" y="2979875"/>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8" name="object 8"/>
          <p:cNvSpPr txBox="1"/>
          <p:nvPr/>
        </p:nvSpPr>
        <p:spPr>
          <a:xfrm>
            <a:off x="1199674" y="3414694"/>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9" name="object 9"/>
          <p:cNvSpPr txBox="1"/>
          <p:nvPr/>
        </p:nvSpPr>
        <p:spPr>
          <a:xfrm>
            <a:off x="1487322" y="3850952"/>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10" name="object 10"/>
          <p:cNvSpPr txBox="1"/>
          <p:nvPr/>
        </p:nvSpPr>
        <p:spPr>
          <a:xfrm>
            <a:off x="1773042" y="3759861"/>
            <a:ext cx="2835373"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polymorphic</a:t>
            </a:r>
            <a:r>
              <a:rPr sz="2397" spc="-100" dirty="0">
                <a:latin typeface="Arial"/>
                <a:cs typeface="Arial"/>
              </a:rPr>
              <a:t> </a:t>
            </a:r>
            <a:r>
              <a:rPr sz="2397" spc="-13" dirty="0">
                <a:latin typeface="Arial"/>
                <a:cs typeface="Arial"/>
              </a:rPr>
              <a:t>iteration</a:t>
            </a:r>
            <a:endParaRPr sz="2397">
              <a:latin typeface="Arial"/>
              <a:cs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7285" y="479795"/>
            <a:ext cx="7909258" cy="694186"/>
          </a:xfrm>
          <a:prstGeom prst="rect">
            <a:avLst/>
          </a:prstGeom>
        </p:spPr>
        <p:txBody>
          <a:bodyPr vert="horz" wrap="square" lIns="0" tIns="16912" rIns="0" bIns="0" rtlCol="0" anchor="ctr">
            <a:spAutoFit/>
          </a:bodyPr>
          <a:lstStyle/>
          <a:p>
            <a:pPr marL="16913">
              <a:lnSpc>
                <a:spcPct val="100000"/>
              </a:lnSpc>
              <a:spcBef>
                <a:spcPts val="133"/>
              </a:spcBef>
            </a:pPr>
            <a:r>
              <a:rPr spc="-13" dirty="0"/>
              <a:t>Iterator</a:t>
            </a:r>
          </a:p>
        </p:txBody>
      </p:sp>
      <p:sp>
        <p:nvSpPr>
          <p:cNvPr id="21" name="object 21"/>
          <p:cNvSpPr txBox="1">
            <a:spLocks noGrp="1"/>
          </p:cNvSpPr>
          <p:nvPr>
            <p:ph type="sldNum" sz="quarter" idx="7"/>
          </p:nvPr>
        </p:nvSpPr>
        <p:spPr>
          <a:xfrm>
            <a:off x="8708683" y="4403488"/>
            <a:ext cx="315721" cy="208914"/>
          </a:xfrm>
          <a:prstGeom prst="rect">
            <a:avLst/>
          </a:prstGeom>
        </p:spPr>
        <p:txBody>
          <a:bodyPr vert="horz" wrap="square" lIns="0" tIns="0" rIns="0" bIns="0" rtlCol="0">
            <a:spAutoFit/>
          </a:bodyPr>
          <a:lstStyle>
            <a:defPPr>
              <a:defRPr kern="0"/>
            </a:defPPr>
            <a:lvl1pPr>
              <a:defRPr sz="1300" b="0" i="0">
                <a:solidFill>
                  <a:schemeClr val="tx1"/>
                </a:solidFill>
                <a:latin typeface="Times New Roman"/>
                <a:cs typeface="Times New Roman"/>
              </a:defRPr>
            </a:lvl1pPr>
          </a:lstStyle>
          <a:p>
            <a:pPr marL="50738">
              <a:lnSpc>
                <a:spcPts val="2024"/>
              </a:lnSpc>
            </a:pPr>
            <a:fld id="{81D60167-4931-47E6-BA6A-407CBD079E47}" type="slidenum">
              <a:rPr lang="en-ZA" spc="-50" smtClean="0"/>
              <a:pPr marL="181610">
                <a:lnSpc>
                  <a:spcPts val="1520"/>
                </a:lnSpc>
              </a:pPr>
              <a:t>38</a:t>
            </a:fld>
            <a:endParaRPr spc="-33" dirty="0"/>
          </a:p>
        </p:txBody>
      </p:sp>
      <p:sp>
        <p:nvSpPr>
          <p:cNvPr id="3" name="object 3"/>
          <p:cNvSpPr txBox="1"/>
          <p:nvPr/>
        </p:nvSpPr>
        <p:spPr>
          <a:xfrm>
            <a:off x="939360" y="1416302"/>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215016" y="1325212"/>
            <a:ext cx="743302" cy="385961"/>
          </a:xfrm>
          <a:prstGeom prst="rect">
            <a:avLst/>
          </a:prstGeom>
        </p:spPr>
        <p:txBody>
          <a:bodyPr vert="horz" wrap="square" lIns="0" tIns="16912" rIns="0" bIns="0" rtlCol="0">
            <a:spAutoFit/>
          </a:bodyPr>
          <a:lstStyle/>
          <a:p>
            <a:pPr marL="16913">
              <a:spcBef>
                <a:spcPts val="133"/>
              </a:spcBef>
            </a:pPr>
            <a:r>
              <a:rPr sz="2397" spc="-13" dirty="0">
                <a:latin typeface="Arial"/>
                <a:cs typeface="Arial"/>
              </a:rPr>
              <a:t>Pros:</a:t>
            </a:r>
            <a:endParaRPr sz="2397">
              <a:latin typeface="Arial"/>
              <a:cs typeface="Arial"/>
            </a:endParaRPr>
          </a:p>
        </p:txBody>
      </p:sp>
      <p:sp>
        <p:nvSpPr>
          <p:cNvPr id="5" name="object 5"/>
          <p:cNvSpPr txBox="1"/>
          <p:nvPr/>
        </p:nvSpPr>
        <p:spPr>
          <a:xfrm>
            <a:off x="1216452" y="1852576"/>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6" name="object 6"/>
          <p:cNvSpPr txBox="1"/>
          <p:nvPr/>
        </p:nvSpPr>
        <p:spPr>
          <a:xfrm>
            <a:off x="1502663" y="1760047"/>
            <a:ext cx="8982204"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Client</a:t>
            </a:r>
            <a:r>
              <a:rPr sz="2397" spc="-33" dirty="0">
                <a:latin typeface="Arial"/>
                <a:cs typeface="Arial"/>
              </a:rPr>
              <a:t> </a:t>
            </a:r>
            <a:r>
              <a:rPr sz="2397" dirty="0">
                <a:latin typeface="Arial"/>
                <a:cs typeface="Arial"/>
              </a:rPr>
              <a:t>code</a:t>
            </a:r>
            <a:r>
              <a:rPr sz="2397" spc="-40" dirty="0">
                <a:latin typeface="Arial"/>
                <a:cs typeface="Arial"/>
              </a:rPr>
              <a:t> </a:t>
            </a:r>
            <a:r>
              <a:rPr sz="2397" dirty="0">
                <a:latin typeface="Arial"/>
                <a:cs typeface="Arial"/>
              </a:rPr>
              <a:t>doesn’t</a:t>
            </a:r>
            <a:r>
              <a:rPr sz="2397" spc="-33" dirty="0">
                <a:latin typeface="Arial"/>
                <a:cs typeface="Arial"/>
              </a:rPr>
              <a:t> </a:t>
            </a:r>
            <a:r>
              <a:rPr sz="2397" dirty="0">
                <a:latin typeface="Arial"/>
                <a:cs typeface="Arial"/>
              </a:rPr>
              <a:t>have</a:t>
            </a:r>
            <a:r>
              <a:rPr sz="2397" spc="-40" dirty="0">
                <a:latin typeface="Arial"/>
                <a:cs typeface="Arial"/>
              </a:rPr>
              <a:t> </a:t>
            </a:r>
            <a:r>
              <a:rPr sz="2397" dirty="0">
                <a:latin typeface="Arial"/>
                <a:cs typeface="Arial"/>
              </a:rPr>
              <a:t>to</a:t>
            </a:r>
            <a:r>
              <a:rPr sz="2397" spc="-40" dirty="0">
                <a:latin typeface="Arial"/>
                <a:cs typeface="Arial"/>
              </a:rPr>
              <a:t> </a:t>
            </a:r>
            <a:r>
              <a:rPr sz="2397" dirty="0">
                <a:latin typeface="Arial"/>
                <a:cs typeface="Arial"/>
              </a:rPr>
              <a:t>care</a:t>
            </a:r>
            <a:r>
              <a:rPr sz="2397" spc="-47" dirty="0">
                <a:latin typeface="Arial"/>
                <a:cs typeface="Arial"/>
              </a:rPr>
              <a:t> </a:t>
            </a:r>
            <a:r>
              <a:rPr sz="2397" dirty="0">
                <a:latin typeface="Arial"/>
                <a:cs typeface="Arial"/>
              </a:rPr>
              <a:t>about</a:t>
            </a:r>
            <a:r>
              <a:rPr sz="2397" spc="-27" dirty="0">
                <a:latin typeface="Arial"/>
                <a:cs typeface="Arial"/>
              </a:rPr>
              <a:t> </a:t>
            </a:r>
            <a:r>
              <a:rPr sz="2397" dirty="0">
                <a:latin typeface="Arial"/>
                <a:cs typeface="Arial"/>
              </a:rPr>
              <a:t>how</a:t>
            </a:r>
            <a:r>
              <a:rPr sz="2397" spc="-53" dirty="0">
                <a:latin typeface="Arial"/>
                <a:cs typeface="Arial"/>
              </a:rPr>
              <a:t> </a:t>
            </a:r>
            <a:r>
              <a:rPr sz="2397" dirty="0">
                <a:latin typeface="Arial"/>
                <a:cs typeface="Arial"/>
              </a:rPr>
              <a:t>to</a:t>
            </a:r>
            <a:r>
              <a:rPr sz="2397" spc="-40" dirty="0">
                <a:latin typeface="Arial"/>
                <a:cs typeface="Arial"/>
              </a:rPr>
              <a:t> </a:t>
            </a:r>
            <a:r>
              <a:rPr sz="2397" dirty="0">
                <a:latin typeface="Arial"/>
                <a:cs typeface="Arial"/>
              </a:rPr>
              <a:t>traverse</a:t>
            </a:r>
            <a:r>
              <a:rPr sz="2397" spc="-40" dirty="0">
                <a:latin typeface="Arial"/>
                <a:cs typeface="Arial"/>
              </a:rPr>
              <a:t> </a:t>
            </a:r>
            <a:r>
              <a:rPr sz="2397" dirty="0">
                <a:latin typeface="Arial"/>
                <a:cs typeface="Arial"/>
              </a:rPr>
              <a:t>a</a:t>
            </a:r>
            <a:r>
              <a:rPr sz="2397" spc="-33" dirty="0">
                <a:latin typeface="Arial"/>
                <a:cs typeface="Arial"/>
              </a:rPr>
              <a:t> </a:t>
            </a:r>
            <a:r>
              <a:rPr sz="2397" spc="-13" dirty="0">
                <a:latin typeface="Arial"/>
                <a:cs typeface="Arial"/>
              </a:rPr>
              <a:t>collection</a:t>
            </a:r>
            <a:endParaRPr sz="2397" dirty="0">
              <a:latin typeface="Arial"/>
              <a:cs typeface="Arial"/>
            </a:endParaRPr>
          </a:p>
        </p:txBody>
      </p:sp>
      <p:sp>
        <p:nvSpPr>
          <p:cNvPr id="7" name="object 7"/>
          <p:cNvSpPr txBox="1"/>
          <p:nvPr/>
        </p:nvSpPr>
        <p:spPr>
          <a:xfrm>
            <a:off x="1504100" y="2287395"/>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8" name="object 8"/>
          <p:cNvSpPr txBox="1"/>
          <p:nvPr/>
        </p:nvSpPr>
        <p:spPr>
          <a:xfrm>
            <a:off x="1789820" y="2196304"/>
            <a:ext cx="4081821"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Single</a:t>
            </a:r>
            <a:r>
              <a:rPr sz="2397" spc="-87" dirty="0">
                <a:latin typeface="Arial"/>
                <a:cs typeface="Arial"/>
              </a:rPr>
              <a:t> </a:t>
            </a:r>
            <a:r>
              <a:rPr sz="2397" dirty="0">
                <a:latin typeface="Arial"/>
                <a:cs typeface="Arial"/>
              </a:rPr>
              <a:t>Responsibility</a:t>
            </a:r>
            <a:r>
              <a:rPr sz="2397" spc="-80" dirty="0">
                <a:latin typeface="Arial"/>
                <a:cs typeface="Arial"/>
              </a:rPr>
              <a:t> </a:t>
            </a:r>
            <a:r>
              <a:rPr sz="2397" spc="-13" dirty="0">
                <a:latin typeface="Arial"/>
                <a:cs typeface="Arial"/>
              </a:rPr>
              <a:t>Principle</a:t>
            </a:r>
            <a:endParaRPr sz="2397">
              <a:latin typeface="Arial"/>
              <a:cs typeface="Arial"/>
            </a:endParaRPr>
          </a:p>
        </p:txBody>
      </p:sp>
      <p:sp>
        <p:nvSpPr>
          <p:cNvPr id="9" name="object 9"/>
          <p:cNvSpPr txBox="1"/>
          <p:nvPr/>
        </p:nvSpPr>
        <p:spPr>
          <a:xfrm>
            <a:off x="1216452" y="2722214"/>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10" name="object 10"/>
          <p:cNvSpPr txBox="1"/>
          <p:nvPr/>
        </p:nvSpPr>
        <p:spPr>
          <a:xfrm>
            <a:off x="1502664" y="2630651"/>
            <a:ext cx="10026548" cy="754843"/>
          </a:xfrm>
          <a:prstGeom prst="rect">
            <a:avLst/>
          </a:prstGeom>
        </p:spPr>
        <p:txBody>
          <a:bodyPr vert="horz" wrap="square" lIns="0" tIns="16912" rIns="0" bIns="0" rtlCol="0">
            <a:spAutoFit/>
          </a:bodyPr>
          <a:lstStyle/>
          <a:p>
            <a:pPr marL="16913" marR="6765">
              <a:spcBef>
                <a:spcPts val="133"/>
              </a:spcBef>
            </a:pPr>
            <a:r>
              <a:rPr sz="2397" dirty="0">
                <a:latin typeface="Arial"/>
                <a:cs typeface="Arial"/>
              </a:rPr>
              <a:t>New</a:t>
            </a:r>
            <a:r>
              <a:rPr sz="2397" spc="-33" dirty="0">
                <a:latin typeface="Arial"/>
                <a:cs typeface="Arial"/>
              </a:rPr>
              <a:t> </a:t>
            </a:r>
            <a:r>
              <a:rPr sz="2397" dirty="0">
                <a:latin typeface="Arial"/>
                <a:cs typeface="Arial"/>
              </a:rPr>
              <a:t>types</a:t>
            </a:r>
            <a:r>
              <a:rPr sz="2397" spc="-27" dirty="0">
                <a:latin typeface="Arial"/>
                <a:cs typeface="Arial"/>
              </a:rPr>
              <a:t> </a:t>
            </a:r>
            <a:r>
              <a:rPr sz="2397" dirty="0">
                <a:latin typeface="Arial"/>
                <a:cs typeface="Arial"/>
              </a:rPr>
              <a:t>of</a:t>
            </a:r>
            <a:r>
              <a:rPr sz="2397" spc="-13" dirty="0">
                <a:latin typeface="Arial"/>
                <a:cs typeface="Arial"/>
              </a:rPr>
              <a:t> collections/traversals </a:t>
            </a:r>
            <a:r>
              <a:rPr sz="2397" dirty="0">
                <a:latin typeface="Arial"/>
                <a:cs typeface="Arial"/>
              </a:rPr>
              <a:t>can</a:t>
            </a:r>
            <a:r>
              <a:rPr sz="2397" spc="-27" dirty="0">
                <a:latin typeface="Arial"/>
                <a:cs typeface="Arial"/>
              </a:rPr>
              <a:t> </a:t>
            </a:r>
            <a:r>
              <a:rPr sz="2397" dirty="0">
                <a:latin typeface="Arial"/>
                <a:cs typeface="Arial"/>
              </a:rPr>
              <a:t>be</a:t>
            </a:r>
            <a:r>
              <a:rPr sz="2397" spc="-27" dirty="0">
                <a:latin typeface="Arial"/>
                <a:cs typeface="Arial"/>
              </a:rPr>
              <a:t> </a:t>
            </a:r>
            <a:r>
              <a:rPr sz="2397" dirty="0">
                <a:latin typeface="Arial"/>
                <a:cs typeface="Arial"/>
              </a:rPr>
              <a:t>added</a:t>
            </a:r>
            <a:r>
              <a:rPr sz="2397" spc="-27" dirty="0">
                <a:latin typeface="Arial"/>
                <a:cs typeface="Arial"/>
              </a:rPr>
              <a:t> </a:t>
            </a:r>
            <a:r>
              <a:rPr sz="2397" dirty="0">
                <a:latin typeface="Arial"/>
                <a:cs typeface="Arial"/>
              </a:rPr>
              <a:t>without</a:t>
            </a:r>
            <a:r>
              <a:rPr sz="2397" spc="-7" dirty="0">
                <a:latin typeface="Arial"/>
                <a:cs typeface="Arial"/>
              </a:rPr>
              <a:t> </a:t>
            </a:r>
            <a:r>
              <a:rPr sz="2397" dirty="0">
                <a:latin typeface="Arial"/>
                <a:cs typeface="Arial"/>
              </a:rPr>
              <a:t>breaking</a:t>
            </a:r>
            <a:r>
              <a:rPr sz="2397" spc="-27" dirty="0">
                <a:latin typeface="Arial"/>
                <a:cs typeface="Arial"/>
              </a:rPr>
              <a:t> </a:t>
            </a:r>
            <a:r>
              <a:rPr sz="2397" spc="-13" dirty="0">
                <a:latin typeface="Arial"/>
                <a:cs typeface="Arial"/>
              </a:rPr>
              <a:t>existing </a:t>
            </a:r>
            <a:r>
              <a:rPr sz="2397" spc="-27" dirty="0">
                <a:latin typeface="Arial"/>
                <a:cs typeface="Arial"/>
              </a:rPr>
              <a:t>code</a:t>
            </a:r>
            <a:endParaRPr sz="2397">
              <a:latin typeface="Arial"/>
              <a:cs typeface="Arial"/>
            </a:endParaRPr>
          </a:p>
        </p:txBody>
      </p:sp>
      <p:sp>
        <p:nvSpPr>
          <p:cNvPr id="11" name="object 11"/>
          <p:cNvSpPr txBox="1"/>
          <p:nvPr/>
        </p:nvSpPr>
        <p:spPr>
          <a:xfrm>
            <a:off x="1504100" y="3523781"/>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12" name="object 12"/>
          <p:cNvSpPr txBox="1"/>
          <p:nvPr/>
        </p:nvSpPr>
        <p:spPr>
          <a:xfrm>
            <a:off x="1789819" y="3432690"/>
            <a:ext cx="3054389"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Open/Closed</a:t>
            </a:r>
            <a:r>
              <a:rPr sz="2397" spc="-113" dirty="0">
                <a:latin typeface="Arial"/>
                <a:cs typeface="Arial"/>
              </a:rPr>
              <a:t> </a:t>
            </a:r>
            <a:r>
              <a:rPr sz="2397" spc="-13" dirty="0">
                <a:latin typeface="Arial"/>
                <a:cs typeface="Arial"/>
              </a:rPr>
              <a:t>Principle</a:t>
            </a:r>
            <a:endParaRPr sz="2397">
              <a:latin typeface="Arial"/>
              <a:cs typeface="Arial"/>
            </a:endParaRPr>
          </a:p>
        </p:txBody>
      </p:sp>
      <p:sp>
        <p:nvSpPr>
          <p:cNvPr id="13" name="object 13"/>
          <p:cNvSpPr txBox="1"/>
          <p:nvPr/>
        </p:nvSpPr>
        <p:spPr>
          <a:xfrm>
            <a:off x="1216452" y="3958126"/>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14" name="object 14"/>
          <p:cNvSpPr txBox="1"/>
          <p:nvPr/>
        </p:nvSpPr>
        <p:spPr>
          <a:xfrm>
            <a:off x="1502663" y="3797508"/>
            <a:ext cx="10005408" cy="855255"/>
          </a:xfrm>
          <a:prstGeom prst="rect">
            <a:avLst/>
          </a:prstGeom>
        </p:spPr>
        <p:txBody>
          <a:bodyPr vert="horz" wrap="square" lIns="0" tIns="16912" rIns="0" bIns="0" rtlCol="0">
            <a:spAutoFit/>
          </a:bodyPr>
          <a:lstStyle/>
          <a:p>
            <a:pPr marL="16913" marR="6765">
              <a:lnSpc>
                <a:spcPct val="119000"/>
              </a:lnSpc>
              <a:spcBef>
                <a:spcPts val="133"/>
              </a:spcBef>
            </a:pPr>
            <a:r>
              <a:rPr sz="2397" dirty="0">
                <a:latin typeface="Arial"/>
                <a:cs typeface="Arial"/>
              </a:rPr>
              <a:t>The</a:t>
            </a:r>
            <a:r>
              <a:rPr sz="2397" spc="-47" dirty="0">
                <a:latin typeface="Arial"/>
                <a:cs typeface="Arial"/>
              </a:rPr>
              <a:t> </a:t>
            </a:r>
            <a:r>
              <a:rPr sz="2397" dirty="0">
                <a:latin typeface="Arial"/>
                <a:cs typeface="Arial"/>
              </a:rPr>
              <a:t>same</a:t>
            </a:r>
            <a:r>
              <a:rPr sz="2397" spc="-47" dirty="0">
                <a:latin typeface="Arial"/>
                <a:cs typeface="Arial"/>
              </a:rPr>
              <a:t> </a:t>
            </a:r>
            <a:r>
              <a:rPr sz="2397" dirty="0">
                <a:latin typeface="Arial"/>
                <a:cs typeface="Arial"/>
              </a:rPr>
              <a:t>object</a:t>
            </a:r>
            <a:r>
              <a:rPr sz="2397" spc="-33" dirty="0">
                <a:latin typeface="Arial"/>
                <a:cs typeface="Arial"/>
              </a:rPr>
              <a:t> </a:t>
            </a:r>
            <a:r>
              <a:rPr sz="2397" dirty="0">
                <a:latin typeface="Arial"/>
                <a:cs typeface="Arial"/>
              </a:rPr>
              <a:t>can</a:t>
            </a:r>
            <a:r>
              <a:rPr sz="2397" spc="-53" dirty="0">
                <a:latin typeface="Arial"/>
                <a:cs typeface="Arial"/>
              </a:rPr>
              <a:t> </a:t>
            </a:r>
            <a:r>
              <a:rPr sz="2397" dirty="0">
                <a:latin typeface="Arial"/>
                <a:cs typeface="Arial"/>
              </a:rPr>
              <a:t>be</a:t>
            </a:r>
            <a:r>
              <a:rPr sz="2397" spc="-47" dirty="0">
                <a:latin typeface="Arial"/>
                <a:cs typeface="Arial"/>
              </a:rPr>
              <a:t> </a:t>
            </a:r>
            <a:r>
              <a:rPr sz="2397" dirty="0">
                <a:latin typeface="Arial"/>
                <a:cs typeface="Arial"/>
              </a:rPr>
              <a:t>iterated</a:t>
            </a:r>
            <a:r>
              <a:rPr sz="2397" spc="-47" dirty="0">
                <a:latin typeface="Arial"/>
                <a:cs typeface="Arial"/>
              </a:rPr>
              <a:t> </a:t>
            </a:r>
            <a:r>
              <a:rPr sz="2397" dirty="0">
                <a:latin typeface="Arial"/>
                <a:cs typeface="Arial"/>
              </a:rPr>
              <a:t>over</a:t>
            </a:r>
            <a:r>
              <a:rPr sz="2397" spc="-33" dirty="0">
                <a:latin typeface="Arial"/>
                <a:cs typeface="Arial"/>
              </a:rPr>
              <a:t> </a:t>
            </a:r>
            <a:r>
              <a:rPr sz="2397" dirty="0">
                <a:latin typeface="Arial"/>
                <a:cs typeface="Arial"/>
              </a:rPr>
              <a:t>in</a:t>
            </a:r>
            <a:r>
              <a:rPr sz="2397" spc="-40" dirty="0">
                <a:latin typeface="Arial"/>
                <a:cs typeface="Arial"/>
              </a:rPr>
              <a:t> </a:t>
            </a:r>
            <a:r>
              <a:rPr sz="2397" dirty="0">
                <a:latin typeface="Arial"/>
                <a:cs typeface="Arial"/>
              </a:rPr>
              <a:t>parallel</a:t>
            </a:r>
            <a:r>
              <a:rPr sz="2397" spc="-47" dirty="0">
                <a:latin typeface="Arial"/>
                <a:cs typeface="Arial"/>
              </a:rPr>
              <a:t> </a:t>
            </a:r>
            <a:r>
              <a:rPr sz="2397" dirty="0">
                <a:latin typeface="Arial"/>
                <a:cs typeface="Arial"/>
              </a:rPr>
              <a:t>by</a:t>
            </a:r>
            <a:r>
              <a:rPr sz="2397" spc="-47" dirty="0">
                <a:latin typeface="Arial"/>
                <a:cs typeface="Arial"/>
              </a:rPr>
              <a:t> </a:t>
            </a:r>
            <a:r>
              <a:rPr sz="2397" dirty="0">
                <a:latin typeface="Arial"/>
                <a:cs typeface="Arial"/>
              </a:rPr>
              <a:t>using</a:t>
            </a:r>
            <a:r>
              <a:rPr sz="2397" spc="-40" dirty="0">
                <a:latin typeface="Arial"/>
                <a:cs typeface="Arial"/>
              </a:rPr>
              <a:t> </a:t>
            </a:r>
            <a:r>
              <a:rPr sz="2397" dirty="0">
                <a:latin typeface="Arial"/>
                <a:cs typeface="Arial"/>
              </a:rPr>
              <a:t>different</a:t>
            </a:r>
            <a:r>
              <a:rPr sz="2397" spc="-33" dirty="0">
                <a:latin typeface="Arial"/>
                <a:cs typeface="Arial"/>
              </a:rPr>
              <a:t> </a:t>
            </a:r>
            <a:r>
              <a:rPr sz="2397" spc="-13" dirty="0">
                <a:latin typeface="Arial"/>
                <a:cs typeface="Arial"/>
              </a:rPr>
              <a:t>iterators </a:t>
            </a:r>
            <a:r>
              <a:rPr sz="2397" dirty="0">
                <a:latin typeface="Arial"/>
                <a:cs typeface="Arial"/>
              </a:rPr>
              <a:t>Traversal</a:t>
            </a:r>
            <a:r>
              <a:rPr sz="2397" spc="-47" dirty="0">
                <a:latin typeface="Arial"/>
                <a:cs typeface="Arial"/>
              </a:rPr>
              <a:t> </a:t>
            </a:r>
            <a:r>
              <a:rPr sz="2397" dirty="0">
                <a:latin typeface="Arial"/>
                <a:cs typeface="Arial"/>
              </a:rPr>
              <a:t>can</a:t>
            </a:r>
            <a:r>
              <a:rPr sz="2397" spc="-47" dirty="0">
                <a:latin typeface="Arial"/>
                <a:cs typeface="Arial"/>
              </a:rPr>
              <a:t> </a:t>
            </a:r>
            <a:r>
              <a:rPr sz="2397" dirty="0">
                <a:latin typeface="Arial"/>
                <a:cs typeface="Arial"/>
              </a:rPr>
              <a:t>be</a:t>
            </a:r>
            <a:r>
              <a:rPr sz="2397" spc="-47" dirty="0">
                <a:latin typeface="Arial"/>
                <a:cs typeface="Arial"/>
              </a:rPr>
              <a:t> </a:t>
            </a:r>
            <a:r>
              <a:rPr sz="2397" dirty="0">
                <a:latin typeface="Arial"/>
                <a:cs typeface="Arial"/>
              </a:rPr>
              <a:t>delayed</a:t>
            </a:r>
            <a:r>
              <a:rPr sz="2397" spc="-47" dirty="0">
                <a:latin typeface="Arial"/>
                <a:cs typeface="Arial"/>
              </a:rPr>
              <a:t> </a:t>
            </a:r>
            <a:r>
              <a:rPr sz="2397" dirty="0">
                <a:latin typeface="Arial"/>
                <a:cs typeface="Arial"/>
              </a:rPr>
              <a:t>and</a:t>
            </a:r>
            <a:r>
              <a:rPr sz="2397" spc="-40" dirty="0">
                <a:latin typeface="Arial"/>
                <a:cs typeface="Arial"/>
              </a:rPr>
              <a:t> </a:t>
            </a:r>
            <a:r>
              <a:rPr sz="2397" dirty="0">
                <a:latin typeface="Arial"/>
                <a:cs typeface="Arial"/>
              </a:rPr>
              <a:t>resumed</a:t>
            </a:r>
            <a:r>
              <a:rPr sz="2397" spc="-47" dirty="0">
                <a:latin typeface="Arial"/>
                <a:cs typeface="Arial"/>
              </a:rPr>
              <a:t> </a:t>
            </a:r>
            <a:r>
              <a:rPr sz="2397" dirty="0">
                <a:latin typeface="Arial"/>
                <a:cs typeface="Arial"/>
              </a:rPr>
              <a:t>at</a:t>
            </a:r>
            <a:r>
              <a:rPr sz="2397" spc="-33" dirty="0">
                <a:latin typeface="Arial"/>
                <a:cs typeface="Arial"/>
              </a:rPr>
              <a:t> </a:t>
            </a:r>
            <a:r>
              <a:rPr sz="2397" dirty="0">
                <a:latin typeface="Arial"/>
                <a:cs typeface="Arial"/>
              </a:rPr>
              <a:t>a</a:t>
            </a:r>
            <a:r>
              <a:rPr sz="2397" spc="-47" dirty="0">
                <a:latin typeface="Arial"/>
                <a:cs typeface="Arial"/>
              </a:rPr>
              <a:t> </a:t>
            </a:r>
            <a:r>
              <a:rPr sz="2397" dirty="0">
                <a:latin typeface="Arial"/>
                <a:cs typeface="Arial"/>
              </a:rPr>
              <a:t>later</a:t>
            </a:r>
            <a:r>
              <a:rPr sz="2397" spc="-47" dirty="0">
                <a:latin typeface="Arial"/>
                <a:cs typeface="Arial"/>
              </a:rPr>
              <a:t> </a:t>
            </a:r>
            <a:r>
              <a:rPr sz="2397" spc="-13" dirty="0">
                <a:latin typeface="Arial"/>
                <a:cs typeface="Arial"/>
              </a:rPr>
              <a:t>point</a:t>
            </a:r>
            <a:endParaRPr sz="2397">
              <a:latin typeface="Arial"/>
              <a:cs typeface="Arial"/>
            </a:endParaRPr>
          </a:p>
        </p:txBody>
      </p:sp>
      <p:sp>
        <p:nvSpPr>
          <p:cNvPr id="15" name="object 15"/>
          <p:cNvSpPr txBox="1"/>
          <p:nvPr/>
        </p:nvSpPr>
        <p:spPr>
          <a:xfrm>
            <a:off x="1216452" y="43948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16" name="object 16"/>
          <p:cNvSpPr txBox="1"/>
          <p:nvPr/>
        </p:nvSpPr>
        <p:spPr>
          <a:xfrm>
            <a:off x="939360" y="4829220"/>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17" name="object 17"/>
          <p:cNvSpPr txBox="1"/>
          <p:nvPr/>
        </p:nvSpPr>
        <p:spPr>
          <a:xfrm>
            <a:off x="1215015" y="4738127"/>
            <a:ext cx="827019" cy="385961"/>
          </a:xfrm>
          <a:prstGeom prst="rect">
            <a:avLst/>
          </a:prstGeom>
        </p:spPr>
        <p:txBody>
          <a:bodyPr vert="horz" wrap="square" lIns="0" tIns="16912" rIns="0" bIns="0" rtlCol="0">
            <a:spAutoFit/>
          </a:bodyPr>
          <a:lstStyle/>
          <a:p>
            <a:pPr marL="16913">
              <a:spcBef>
                <a:spcPts val="133"/>
              </a:spcBef>
            </a:pPr>
            <a:r>
              <a:rPr sz="2397" spc="-13" dirty="0">
                <a:latin typeface="Arial"/>
                <a:cs typeface="Arial"/>
              </a:rPr>
              <a:t>Cons:</a:t>
            </a:r>
            <a:endParaRPr sz="2397">
              <a:latin typeface="Arial"/>
              <a:cs typeface="Arial"/>
            </a:endParaRPr>
          </a:p>
        </p:txBody>
      </p:sp>
      <p:sp>
        <p:nvSpPr>
          <p:cNvPr id="18" name="object 18"/>
          <p:cNvSpPr txBox="1"/>
          <p:nvPr/>
        </p:nvSpPr>
        <p:spPr>
          <a:xfrm>
            <a:off x="1216452" y="5264039"/>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19" name="object 19"/>
          <p:cNvSpPr txBox="1"/>
          <p:nvPr/>
        </p:nvSpPr>
        <p:spPr>
          <a:xfrm>
            <a:off x="1502663" y="5103911"/>
            <a:ext cx="8808005" cy="888128"/>
          </a:xfrm>
          <a:prstGeom prst="rect">
            <a:avLst/>
          </a:prstGeom>
        </p:spPr>
        <p:txBody>
          <a:bodyPr vert="horz" wrap="square" lIns="0" tIns="85408" rIns="0" bIns="0" rtlCol="0">
            <a:spAutoFit/>
          </a:bodyPr>
          <a:lstStyle/>
          <a:p>
            <a:pPr marL="16913">
              <a:spcBef>
                <a:spcPts val="673"/>
              </a:spcBef>
            </a:pPr>
            <a:r>
              <a:rPr sz="2397" dirty="0">
                <a:latin typeface="Arial"/>
                <a:cs typeface="Arial"/>
              </a:rPr>
              <a:t>Often</a:t>
            </a:r>
            <a:r>
              <a:rPr sz="2397" spc="-40" dirty="0">
                <a:latin typeface="Arial"/>
                <a:cs typeface="Arial"/>
              </a:rPr>
              <a:t> </a:t>
            </a:r>
            <a:r>
              <a:rPr sz="2397" dirty="0">
                <a:latin typeface="Arial"/>
                <a:cs typeface="Arial"/>
              </a:rPr>
              <a:t>overkill</a:t>
            </a:r>
            <a:r>
              <a:rPr sz="2397" spc="-33" dirty="0">
                <a:latin typeface="Arial"/>
                <a:cs typeface="Arial"/>
              </a:rPr>
              <a:t> </a:t>
            </a:r>
            <a:r>
              <a:rPr sz="2397" dirty="0">
                <a:latin typeface="Arial"/>
                <a:cs typeface="Arial"/>
              </a:rPr>
              <a:t>if</a:t>
            </a:r>
            <a:r>
              <a:rPr sz="2397" spc="-20" dirty="0">
                <a:latin typeface="Arial"/>
                <a:cs typeface="Arial"/>
              </a:rPr>
              <a:t> </a:t>
            </a:r>
            <a:r>
              <a:rPr sz="2397" dirty="0">
                <a:latin typeface="Arial"/>
                <a:cs typeface="Arial"/>
              </a:rPr>
              <a:t>only</a:t>
            </a:r>
            <a:r>
              <a:rPr sz="2397" spc="-20" dirty="0">
                <a:latin typeface="Arial"/>
                <a:cs typeface="Arial"/>
              </a:rPr>
              <a:t> </a:t>
            </a:r>
            <a:r>
              <a:rPr sz="2397" dirty="0">
                <a:latin typeface="Arial"/>
                <a:cs typeface="Arial"/>
              </a:rPr>
              <a:t>a</a:t>
            </a:r>
            <a:r>
              <a:rPr sz="2397" spc="-33" dirty="0">
                <a:latin typeface="Arial"/>
                <a:cs typeface="Arial"/>
              </a:rPr>
              <a:t> </a:t>
            </a:r>
            <a:r>
              <a:rPr sz="2397" dirty="0">
                <a:latin typeface="Arial"/>
                <a:cs typeface="Arial"/>
              </a:rPr>
              <a:t>few</a:t>
            </a:r>
            <a:r>
              <a:rPr sz="2397" spc="-40" dirty="0">
                <a:latin typeface="Arial"/>
                <a:cs typeface="Arial"/>
              </a:rPr>
              <a:t> </a:t>
            </a:r>
            <a:r>
              <a:rPr sz="2397" dirty="0">
                <a:latin typeface="Arial"/>
                <a:cs typeface="Arial"/>
              </a:rPr>
              <a:t>types</a:t>
            </a:r>
            <a:r>
              <a:rPr sz="2397" spc="-20" dirty="0">
                <a:latin typeface="Arial"/>
                <a:cs typeface="Arial"/>
              </a:rPr>
              <a:t> </a:t>
            </a:r>
            <a:r>
              <a:rPr sz="2397" dirty="0">
                <a:latin typeface="Arial"/>
                <a:cs typeface="Arial"/>
              </a:rPr>
              <a:t>of</a:t>
            </a:r>
            <a:r>
              <a:rPr sz="2397" spc="-33" dirty="0">
                <a:latin typeface="Arial"/>
                <a:cs typeface="Arial"/>
              </a:rPr>
              <a:t> </a:t>
            </a:r>
            <a:r>
              <a:rPr sz="2397" dirty="0">
                <a:latin typeface="Arial"/>
                <a:cs typeface="Arial"/>
              </a:rPr>
              <a:t>collections</a:t>
            </a:r>
            <a:r>
              <a:rPr sz="2397" spc="-33" dirty="0">
                <a:latin typeface="Arial"/>
                <a:cs typeface="Arial"/>
              </a:rPr>
              <a:t> </a:t>
            </a:r>
            <a:r>
              <a:rPr sz="2397" dirty="0">
                <a:latin typeface="Arial"/>
                <a:cs typeface="Arial"/>
              </a:rPr>
              <a:t>are</a:t>
            </a:r>
            <a:r>
              <a:rPr sz="2397" spc="-33" dirty="0">
                <a:latin typeface="Arial"/>
                <a:cs typeface="Arial"/>
              </a:rPr>
              <a:t> </a:t>
            </a:r>
            <a:r>
              <a:rPr sz="2397" spc="-27" dirty="0">
                <a:latin typeface="Arial"/>
                <a:cs typeface="Arial"/>
              </a:rPr>
              <a:t>used</a:t>
            </a:r>
            <a:endParaRPr sz="2397">
              <a:latin typeface="Arial"/>
              <a:cs typeface="Arial"/>
            </a:endParaRPr>
          </a:p>
          <a:p>
            <a:pPr marL="16913">
              <a:spcBef>
                <a:spcPts val="545"/>
              </a:spcBef>
            </a:pPr>
            <a:r>
              <a:rPr sz="2397" dirty="0">
                <a:latin typeface="Arial"/>
                <a:cs typeface="Arial"/>
              </a:rPr>
              <a:t>Adding</a:t>
            </a:r>
            <a:r>
              <a:rPr sz="2397" spc="-47" dirty="0">
                <a:latin typeface="Arial"/>
                <a:cs typeface="Arial"/>
              </a:rPr>
              <a:t> </a:t>
            </a:r>
            <a:r>
              <a:rPr sz="2397" dirty="0">
                <a:latin typeface="Arial"/>
                <a:cs typeface="Arial"/>
              </a:rPr>
              <a:t>an</a:t>
            </a:r>
            <a:r>
              <a:rPr sz="2397" spc="-47" dirty="0">
                <a:latin typeface="Arial"/>
                <a:cs typeface="Arial"/>
              </a:rPr>
              <a:t> </a:t>
            </a:r>
            <a:r>
              <a:rPr sz="2397" dirty="0">
                <a:latin typeface="Arial"/>
                <a:cs typeface="Arial"/>
              </a:rPr>
              <a:t>iterator</a:t>
            </a:r>
            <a:r>
              <a:rPr sz="2397" spc="-33" dirty="0">
                <a:latin typeface="Arial"/>
                <a:cs typeface="Arial"/>
              </a:rPr>
              <a:t> </a:t>
            </a:r>
            <a:r>
              <a:rPr sz="2397" dirty="0">
                <a:latin typeface="Arial"/>
                <a:cs typeface="Arial"/>
              </a:rPr>
              <a:t>may</a:t>
            </a:r>
            <a:r>
              <a:rPr sz="2397" spc="-27" dirty="0">
                <a:latin typeface="Arial"/>
                <a:cs typeface="Arial"/>
              </a:rPr>
              <a:t> </a:t>
            </a:r>
            <a:r>
              <a:rPr sz="2397" dirty="0">
                <a:latin typeface="Arial"/>
                <a:cs typeface="Arial"/>
              </a:rPr>
              <a:t>be</a:t>
            </a:r>
            <a:r>
              <a:rPr sz="2397" spc="-47" dirty="0">
                <a:latin typeface="Arial"/>
                <a:cs typeface="Arial"/>
              </a:rPr>
              <a:t> </a:t>
            </a:r>
            <a:r>
              <a:rPr sz="2397" dirty="0">
                <a:latin typeface="Arial"/>
                <a:cs typeface="Arial"/>
              </a:rPr>
              <a:t>less</a:t>
            </a:r>
            <a:r>
              <a:rPr sz="2397" spc="-33" dirty="0">
                <a:latin typeface="Arial"/>
                <a:cs typeface="Arial"/>
              </a:rPr>
              <a:t> </a:t>
            </a:r>
            <a:r>
              <a:rPr sz="2397" dirty="0">
                <a:latin typeface="Arial"/>
                <a:cs typeface="Arial"/>
              </a:rPr>
              <a:t>efficient</a:t>
            </a:r>
            <a:r>
              <a:rPr sz="2397" spc="-33" dirty="0">
                <a:latin typeface="Arial"/>
                <a:cs typeface="Arial"/>
              </a:rPr>
              <a:t> </a:t>
            </a:r>
            <a:r>
              <a:rPr sz="2397" dirty="0">
                <a:latin typeface="Arial"/>
                <a:cs typeface="Arial"/>
              </a:rPr>
              <a:t>with</a:t>
            </a:r>
            <a:r>
              <a:rPr sz="2397" spc="-40" dirty="0">
                <a:latin typeface="Arial"/>
                <a:cs typeface="Arial"/>
              </a:rPr>
              <a:t> </a:t>
            </a:r>
            <a:r>
              <a:rPr sz="2397" dirty="0">
                <a:latin typeface="Arial"/>
                <a:cs typeface="Arial"/>
              </a:rPr>
              <a:t>some</a:t>
            </a:r>
            <a:r>
              <a:rPr sz="2397" spc="-47" dirty="0">
                <a:latin typeface="Arial"/>
                <a:cs typeface="Arial"/>
              </a:rPr>
              <a:t> </a:t>
            </a:r>
            <a:r>
              <a:rPr sz="2397" dirty="0">
                <a:latin typeface="Arial"/>
                <a:cs typeface="Arial"/>
              </a:rPr>
              <a:t>data</a:t>
            </a:r>
            <a:r>
              <a:rPr sz="2397" spc="-40" dirty="0">
                <a:latin typeface="Arial"/>
                <a:cs typeface="Arial"/>
              </a:rPr>
              <a:t> </a:t>
            </a:r>
            <a:r>
              <a:rPr sz="2397" spc="-13" dirty="0">
                <a:latin typeface="Arial"/>
                <a:cs typeface="Arial"/>
              </a:rPr>
              <a:t>structures</a:t>
            </a:r>
            <a:endParaRPr sz="2397">
              <a:latin typeface="Arial"/>
              <a:cs typeface="Arial"/>
            </a:endParaRPr>
          </a:p>
        </p:txBody>
      </p:sp>
      <p:sp>
        <p:nvSpPr>
          <p:cNvPr id="20" name="object 20"/>
          <p:cNvSpPr txBox="1"/>
          <p:nvPr/>
        </p:nvSpPr>
        <p:spPr>
          <a:xfrm>
            <a:off x="1216452" y="5700295"/>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4" name="Straight Connector 73">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88" name="Rectangle 87">
            <a:extLst>
              <a:ext uri="{FF2B5EF4-FFF2-40B4-BE49-F238E27FC236}">
                <a16:creationId xmlns:a16="http://schemas.microsoft.com/office/drawing/2014/main" id="{5E4165CA-2930-4841-AFB7-DD41E95F2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67" descr="Audio sound board">
            <a:extLst>
              <a:ext uri="{FF2B5EF4-FFF2-40B4-BE49-F238E27FC236}">
                <a16:creationId xmlns:a16="http://schemas.microsoft.com/office/drawing/2014/main" id="{DA4AA4CF-4FE1-39CF-A9AE-BF322D22ACE8}"/>
              </a:ext>
            </a:extLst>
          </p:cNvPr>
          <p:cNvPicPr>
            <a:picLocks noChangeAspect="1"/>
          </p:cNvPicPr>
          <p:nvPr/>
        </p:nvPicPr>
        <p:blipFill rotWithShape="1">
          <a:blip r:embed="rId2"/>
          <a:srcRect t="15730"/>
          <a:stretch/>
        </p:blipFill>
        <p:spPr>
          <a:xfrm>
            <a:off x="20" y="10"/>
            <a:ext cx="12191980" cy="6857990"/>
          </a:xfrm>
          <a:prstGeom prst="rect">
            <a:avLst/>
          </a:prstGeom>
        </p:spPr>
      </p:pic>
      <p:sp>
        <p:nvSpPr>
          <p:cNvPr id="90" name="Rectangle 89">
            <a:extLst>
              <a:ext uri="{FF2B5EF4-FFF2-40B4-BE49-F238E27FC236}">
                <a16:creationId xmlns:a16="http://schemas.microsoft.com/office/drawing/2014/main" id="{D3A19439-95A7-4D53-B166-072A2A397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3666683"/>
            <a:ext cx="12188952" cy="3191317"/>
          </a:xfrm>
          <a:prstGeom prst="rect">
            <a:avLst/>
          </a:prstGeom>
          <a:gradFill>
            <a:gsLst>
              <a:gs pos="42000">
                <a:srgbClr val="000000">
                  <a:alpha val="23000"/>
                </a:srgbClr>
              </a:gs>
              <a:gs pos="0">
                <a:srgbClr val="000000">
                  <a:alpha val="0"/>
                </a:srgbClr>
              </a:gs>
              <a:gs pos="100000">
                <a:srgbClr val="000000">
                  <a:alpha val="3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ADAEA8-98DE-0556-479C-DFACE6D94DDB}"/>
              </a:ext>
            </a:extLst>
          </p:cNvPr>
          <p:cNvSpPr>
            <a:spLocks noGrp="1"/>
          </p:cNvSpPr>
          <p:nvPr>
            <p:ph type="title"/>
          </p:nvPr>
        </p:nvSpPr>
        <p:spPr>
          <a:xfrm>
            <a:off x="1524000" y="2538483"/>
            <a:ext cx="9144000" cy="2825085"/>
          </a:xfrm>
        </p:spPr>
        <p:txBody>
          <a:bodyPr vert="horz" lIns="91440" tIns="45720" rIns="91440" bIns="45720" rtlCol="0" anchor="b">
            <a:normAutofit/>
          </a:bodyPr>
          <a:lstStyle/>
          <a:p>
            <a:pPr algn="ctr"/>
            <a:r>
              <a:rPr lang="en-US" sz="5400" i="1" kern="1200" cap="all" baseline="0" dirty="0">
                <a:solidFill>
                  <a:srgbClr val="FFFFFF"/>
                </a:solidFill>
                <a:latin typeface="+mj-lt"/>
                <a:ea typeface="+mj-ea"/>
                <a:cs typeface="+mj-cs"/>
              </a:rPr>
              <a:t>Mediator Pattern</a:t>
            </a:r>
          </a:p>
        </p:txBody>
      </p:sp>
    </p:spTree>
    <p:extLst>
      <p:ext uri="{BB962C8B-B14F-4D97-AF65-F5344CB8AC3E}">
        <p14:creationId xmlns:p14="http://schemas.microsoft.com/office/powerpoint/2010/main" val="324284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55" name="Straight Connector 2054">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57" name="Straight Connector 2056">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59" name="Straight Connector 2058">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61" name="Straight Connector 2060">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65" name="Straight Connector 2064">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67" name="Straight Connector 2066">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069" name="Rectangle 2068">
            <a:extLst>
              <a:ext uri="{FF2B5EF4-FFF2-40B4-BE49-F238E27FC236}">
                <a16:creationId xmlns:a16="http://schemas.microsoft.com/office/drawing/2014/main" id="{1AF3C8EA-7A37-4A07-BDF2-89EBD3DF2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3F61C331-D34D-E63A-6F57-A856F5314609}"/>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8672" b="512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10437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50" name="Straight Connector 104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52" name="Straight Connector 105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53" name="Straight Connector 105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54" name="Straight Connector 1053">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55" name="Straight Connector 1054">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56" name="Straight Connector 1055">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57" name="Straight Connector 1056">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058" name="Rectangle 1057">
            <a:extLst>
              <a:ext uri="{FF2B5EF4-FFF2-40B4-BE49-F238E27FC236}">
                <a16:creationId xmlns:a16="http://schemas.microsoft.com/office/drawing/2014/main" id="{A221245A-B93D-45A8-B0FA-EC2AEE26E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UK, German fighter jets intercept Russian plane near Estonia | AP News">
            <a:extLst>
              <a:ext uri="{FF2B5EF4-FFF2-40B4-BE49-F238E27FC236}">
                <a16:creationId xmlns:a16="http://schemas.microsoft.com/office/drawing/2014/main" id="{15B96DCE-A09D-652C-C5C7-4A23102BD74C}"/>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4070" r="1" b="7754"/>
          <a:stretch/>
        </p:blipFill>
        <p:spPr bwMode="auto">
          <a:xfrm>
            <a:off x="20" y="10"/>
            <a:ext cx="12191979" cy="6857989"/>
          </a:xfrm>
          <a:prstGeom prst="rect">
            <a:avLst/>
          </a:prstGeom>
          <a:noFill/>
          <a:extLst>
            <a:ext uri="{909E8E84-426E-40DD-AFC4-6F175D3DCCD1}">
              <a14:hiddenFill xmlns:a14="http://schemas.microsoft.com/office/drawing/2010/main">
                <a:solidFill>
                  <a:srgbClr val="FFFFFF"/>
                </a:solidFill>
              </a14:hiddenFill>
            </a:ext>
          </a:extLst>
        </p:spPr>
      </p:pic>
      <p:sp>
        <p:nvSpPr>
          <p:cNvPr id="1059" name="Rectangle 1058">
            <a:extLst>
              <a:ext uri="{FF2B5EF4-FFF2-40B4-BE49-F238E27FC236}">
                <a16:creationId xmlns:a16="http://schemas.microsoft.com/office/drawing/2014/main" id="{A60A95D1-194E-4E4E-8C67-30F91F8E7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0"/>
            <a:ext cx="8521995" cy="6858000"/>
          </a:xfrm>
          <a:prstGeom prst="rect">
            <a:avLst/>
          </a:prstGeom>
          <a:gradFill>
            <a:gsLst>
              <a:gs pos="58000">
                <a:srgbClr val="000000">
                  <a:alpha val="30000"/>
                </a:srgbClr>
              </a:gs>
              <a:gs pos="33000">
                <a:srgbClr val="000000">
                  <a:alpha val="20000"/>
                </a:srgbClr>
              </a:gs>
              <a:gs pos="0">
                <a:srgbClr val="000000">
                  <a:alpha val="0"/>
                </a:srgbClr>
              </a:gs>
              <a:gs pos="100000">
                <a:srgbClr val="000000">
                  <a:alpha val="3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49" name="Straight Connector 1048">
            <a:extLst>
              <a:ext uri="{FF2B5EF4-FFF2-40B4-BE49-F238E27FC236}">
                <a16:creationId xmlns:a16="http://schemas.microsoft.com/office/drawing/2014/main" id="{64C0A835-9AC9-4D0F-A529-BE4789E126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39206" y="3065930"/>
            <a:ext cx="2852793" cy="37977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51" name="Straight Connector 1050">
            <a:extLst>
              <a:ext uri="{FF2B5EF4-FFF2-40B4-BE49-F238E27FC236}">
                <a16:creationId xmlns:a16="http://schemas.microsoft.com/office/drawing/2014/main" id="{7CF67ECC-797A-4CA0-87E3-3604664986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172700" y="0"/>
            <a:ext cx="1358310"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06286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24124" y="654349"/>
            <a:ext cx="8547054" cy="694186"/>
          </a:xfrm>
          <a:prstGeom prst="rect">
            <a:avLst/>
          </a:prstGeom>
        </p:spPr>
        <p:txBody>
          <a:bodyPr vert="horz" wrap="square" lIns="0" tIns="16912" rIns="0" bIns="0" rtlCol="0" anchor="ctr">
            <a:spAutoFit/>
          </a:bodyPr>
          <a:lstStyle/>
          <a:p>
            <a:pPr marL="16913">
              <a:lnSpc>
                <a:spcPct val="100000"/>
              </a:lnSpc>
              <a:spcBef>
                <a:spcPts val="133"/>
              </a:spcBef>
            </a:pPr>
            <a:r>
              <a:rPr spc="-13" dirty="0"/>
              <a:t>Mediator</a:t>
            </a:r>
          </a:p>
        </p:txBody>
      </p:sp>
      <p:sp>
        <p:nvSpPr>
          <p:cNvPr id="3" name="object 3"/>
          <p:cNvSpPr txBox="1"/>
          <p:nvPr/>
        </p:nvSpPr>
        <p:spPr>
          <a:xfrm>
            <a:off x="922582" y="1745402"/>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98237" y="1652383"/>
            <a:ext cx="3954132" cy="1861493"/>
          </a:xfrm>
          <a:prstGeom prst="rect">
            <a:avLst/>
          </a:prstGeom>
        </p:spPr>
        <p:txBody>
          <a:bodyPr vert="horz" wrap="square" lIns="0" tIns="16912" rIns="0" bIns="0" rtlCol="0">
            <a:spAutoFit/>
          </a:bodyPr>
          <a:lstStyle/>
          <a:p>
            <a:pPr marL="16913" marR="6765">
              <a:spcBef>
                <a:spcPts val="133"/>
              </a:spcBef>
            </a:pPr>
            <a:r>
              <a:rPr sz="2397" dirty="0">
                <a:latin typeface="Arial"/>
                <a:cs typeface="Arial"/>
              </a:rPr>
              <a:t>The</a:t>
            </a:r>
            <a:r>
              <a:rPr sz="2397" spc="-47" dirty="0">
                <a:latin typeface="Arial"/>
                <a:cs typeface="Arial"/>
              </a:rPr>
              <a:t> </a:t>
            </a:r>
            <a:r>
              <a:rPr sz="2397" b="1" dirty="0">
                <a:latin typeface="Arial"/>
                <a:cs typeface="Arial"/>
              </a:rPr>
              <a:t>mediator</a:t>
            </a:r>
            <a:r>
              <a:rPr sz="2397" b="1" spc="-53" dirty="0">
                <a:latin typeface="Arial"/>
                <a:cs typeface="Arial"/>
              </a:rPr>
              <a:t> </a:t>
            </a:r>
            <a:r>
              <a:rPr sz="2397" b="1" spc="-13" dirty="0">
                <a:latin typeface="Arial"/>
                <a:cs typeface="Arial"/>
              </a:rPr>
              <a:t>pattern </a:t>
            </a:r>
            <a:r>
              <a:rPr sz="2397" dirty="0">
                <a:latin typeface="Arial"/>
                <a:cs typeface="Arial"/>
              </a:rPr>
              <a:t>encapsulates</a:t>
            </a:r>
            <a:r>
              <a:rPr sz="2397" spc="-40" dirty="0">
                <a:latin typeface="Arial"/>
                <a:cs typeface="Arial"/>
              </a:rPr>
              <a:t> </a:t>
            </a:r>
            <a:r>
              <a:rPr sz="2397" dirty="0">
                <a:latin typeface="Arial"/>
                <a:cs typeface="Arial"/>
              </a:rPr>
              <a:t>how</a:t>
            </a:r>
            <a:r>
              <a:rPr sz="2397" spc="-40" dirty="0">
                <a:latin typeface="Arial"/>
                <a:cs typeface="Arial"/>
              </a:rPr>
              <a:t> </a:t>
            </a:r>
            <a:r>
              <a:rPr sz="2397" dirty="0">
                <a:latin typeface="Arial"/>
                <a:cs typeface="Arial"/>
              </a:rPr>
              <a:t>a</a:t>
            </a:r>
            <a:r>
              <a:rPr sz="2397" spc="-40" dirty="0">
                <a:latin typeface="Arial"/>
                <a:cs typeface="Arial"/>
              </a:rPr>
              <a:t> </a:t>
            </a:r>
            <a:r>
              <a:rPr sz="2397" dirty="0">
                <a:latin typeface="Arial"/>
                <a:cs typeface="Arial"/>
              </a:rPr>
              <a:t>set</a:t>
            </a:r>
            <a:r>
              <a:rPr sz="2397" spc="-20" dirty="0">
                <a:latin typeface="Arial"/>
                <a:cs typeface="Arial"/>
              </a:rPr>
              <a:t> </a:t>
            </a:r>
            <a:r>
              <a:rPr sz="2397" spc="-33" dirty="0">
                <a:latin typeface="Arial"/>
                <a:cs typeface="Arial"/>
              </a:rPr>
              <a:t>of </a:t>
            </a:r>
            <a:r>
              <a:rPr sz="2397" dirty="0">
                <a:latin typeface="Arial"/>
                <a:cs typeface="Arial"/>
              </a:rPr>
              <a:t>objects</a:t>
            </a:r>
            <a:r>
              <a:rPr sz="2397" spc="-47" dirty="0">
                <a:latin typeface="Arial"/>
                <a:cs typeface="Arial"/>
              </a:rPr>
              <a:t> </a:t>
            </a:r>
            <a:r>
              <a:rPr sz="2397" dirty="0">
                <a:latin typeface="Arial"/>
                <a:cs typeface="Arial"/>
              </a:rPr>
              <a:t>interact,</a:t>
            </a:r>
            <a:r>
              <a:rPr sz="2397" spc="-33" dirty="0">
                <a:latin typeface="Arial"/>
                <a:cs typeface="Arial"/>
              </a:rPr>
              <a:t> </a:t>
            </a:r>
            <a:r>
              <a:rPr sz="2397" spc="-13" dirty="0">
                <a:latin typeface="Arial"/>
                <a:cs typeface="Arial"/>
              </a:rPr>
              <a:t>forcing </a:t>
            </a:r>
            <a:r>
              <a:rPr sz="2397" dirty="0">
                <a:latin typeface="Arial"/>
                <a:cs typeface="Arial"/>
              </a:rPr>
              <a:t>objects</a:t>
            </a:r>
            <a:r>
              <a:rPr sz="2397" spc="-60" dirty="0">
                <a:latin typeface="Arial"/>
                <a:cs typeface="Arial"/>
              </a:rPr>
              <a:t> </a:t>
            </a:r>
            <a:r>
              <a:rPr sz="2397" dirty="0">
                <a:latin typeface="Arial"/>
                <a:cs typeface="Arial"/>
              </a:rPr>
              <a:t>to</a:t>
            </a:r>
            <a:r>
              <a:rPr sz="2397" spc="-47" dirty="0">
                <a:latin typeface="Arial"/>
                <a:cs typeface="Arial"/>
              </a:rPr>
              <a:t> </a:t>
            </a:r>
            <a:r>
              <a:rPr sz="2397" dirty="0">
                <a:latin typeface="Arial"/>
                <a:cs typeface="Arial"/>
              </a:rPr>
              <a:t>communicate</a:t>
            </a:r>
            <a:r>
              <a:rPr sz="2397" spc="-47" dirty="0">
                <a:latin typeface="Arial"/>
                <a:cs typeface="Arial"/>
              </a:rPr>
              <a:t> </a:t>
            </a:r>
            <a:r>
              <a:rPr sz="2397" dirty="0">
                <a:latin typeface="Arial"/>
                <a:cs typeface="Arial"/>
              </a:rPr>
              <a:t>via</a:t>
            </a:r>
            <a:r>
              <a:rPr sz="2397" spc="-40" dirty="0">
                <a:latin typeface="Arial"/>
                <a:cs typeface="Arial"/>
              </a:rPr>
              <a:t> </a:t>
            </a:r>
            <a:r>
              <a:rPr sz="2397" spc="-67" dirty="0">
                <a:latin typeface="Arial"/>
                <a:cs typeface="Arial"/>
              </a:rPr>
              <a:t>a </a:t>
            </a:r>
            <a:r>
              <a:rPr sz="2397" b="1" dirty="0">
                <a:latin typeface="Arial"/>
                <a:cs typeface="Arial"/>
              </a:rPr>
              <a:t>mediator</a:t>
            </a:r>
            <a:r>
              <a:rPr sz="2397" b="1" spc="-73" dirty="0">
                <a:latin typeface="Arial"/>
                <a:cs typeface="Arial"/>
              </a:rPr>
              <a:t> </a:t>
            </a:r>
            <a:r>
              <a:rPr sz="2397" b="1" spc="-13" dirty="0">
                <a:latin typeface="Arial"/>
                <a:cs typeface="Arial"/>
              </a:rPr>
              <a:t>object</a:t>
            </a:r>
            <a:endParaRPr sz="2397" dirty="0">
              <a:latin typeface="Arial"/>
              <a:cs typeface="Arial"/>
            </a:endParaRPr>
          </a:p>
        </p:txBody>
      </p:sp>
      <p:pic>
        <p:nvPicPr>
          <p:cNvPr id="5" name="object 5"/>
          <p:cNvPicPr/>
          <p:nvPr/>
        </p:nvPicPr>
        <p:blipFill>
          <a:blip r:embed="rId2" cstate="print"/>
          <a:stretch>
            <a:fillRect/>
          </a:stretch>
        </p:blipFill>
        <p:spPr>
          <a:xfrm>
            <a:off x="5214844" y="574806"/>
            <a:ext cx="6586114" cy="5446080"/>
          </a:xfrm>
          <a:prstGeom prst="rect">
            <a:avLst/>
          </a:prstGeom>
        </p:spPr>
      </p:pic>
      <p:sp>
        <p:nvSpPr>
          <p:cNvPr id="6" name="object 6"/>
          <p:cNvSpPr txBox="1">
            <a:spLocks noGrp="1"/>
          </p:cNvSpPr>
          <p:nvPr>
            <p:ph type="sldNum" sz="quarter" idx="7"/>
          </p:nvPr>
        </p:nvSpPr>
        <p:spPr>
          <a:xfrm>
            <a:off x="8691905" y="4730659"/>
            <a:ext cx="315721" cy="208914"/>
          </a:xfrm>
          <a:prstGeom prst="rect">
            <a:avLst/>
          </a:prstGeom>
        </p:spPr>
        <p:txBody>
          <a:bodyPr vert="horz" wrap="square" lIns="0" tIns="0" rIns="0" bIns="0" rtlCol="0">
            <a:spAutoFit/>
          </a:bodyPr>
          <a:lstStyle>
            <a:defPPr>
              <a:defRPr kern="0"/>
            </a:defPPr>
            <a:lvl1pPr>
              <a:defRPr sz="1300" b="0" i="0">
                <a:solidFill>
                  <a:schemeClr val="tx1"/>
                </a:solidFill>
                <a:latin typeface="Times New Roman"/>
                <a:cs typeface="Times New Roman"/>
              </a:defRPr>
            </a:lvl1pPr>
          </a:lstStyle>
          <a:p>
            <a:pPr marL="181610">
              <a:lnSpc>
                <a:spcPts val="1520"/>
              </a:lnSpc>
            </a:pPr>
            <a:fld id="{81D60167-4931-47E6-BA6A-407CBD079E47}" type="slidenum">
              <a:rPr lang="en-ZA" spc="-50" smtClean="0"/>
              <a:pPr marL="181610">
                <a:lnSpc>
                  <a:spcPts val="1520"/>
                </a:lnSpc>
              </a:pPr>
              <a:t>41</a:t>
            </a:fld>
            <a:endParaRPr spc="-33"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1077" y="466089"/>
            <a:ext cx="9970135" cy="694186"/>
          </a:xfrm>
          <a:prstGeom prst="rect">
            <a:avLst/>
          </a:prstGeom>
        </p:spPr>
        <p:txBody>
          <a:bodyPr vert="horz" wrap="square" lIns="0" tIns="16912" rIns="0" bIns="0" rtlCol="0" anchor="ctr">
            <a:spAutoFit/>
          </a:bodyPr>
          <a:lstStyle/>
          <a:p>
            <a:pPr marL="16913">
              <a:lnSpc>
                <a:spcPct val="100000"/>
              </a:lnSpc>
              <a:spcBef>
                <a:spcPts val="133"/>
              </a:spcBef>
            </a:pPr>
            <a:r>
              <a:rPr spc="-13" dirty="0"/>
              <a:t>Mediator</a:t>
            </a:r>
          </a:p>
        </p:txBody>
      </p:sp>
      <p:sp>
        <p:nvSpPr>
          <p:cNvPr id="3" name="object 3"/>
          <p:cNvSpPr txBox="1"/>
          <p:nvPr/>
        </p:nvSpPr>
        <p:spPr>
          <a:xfrm>
            <a:off x="922582"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98237" y="1652382"/>
            <a:ext cx="3768095" cy="1925613"/>
          </a:xfrm>
          <a:prstGeom prst="rect">
            <a:avLst/>
          </a:prstGeom>
        </p:spPr>
        <p:txBody>
          <a:bodyPr vert="horz" wrap="square" lIns="0" tIns="16912" rIns="0" bIns="0" rtlCol="0">
            <a:spAutoFit/>
          </a:bodyPr>
          <a:lstStyle/>
          <a:p>
            <a:pPr marL="16913" marR="6765">
              <a:spcBef>
                <a:spcPts val="133"/>
              </a:spcBef>
            </a:pPr>
            <a:r>
              <a:rPr sz="2397" dirty="0">
                <a:latin typeface="Arial"/>
                <a:cs typeface="Arial"/>
              </a:rPr>
              <a:t>Mediator</a:t>
            </a:r>
            <a:r>
              <a:rPr sz="2397" spc="-33" dirty="0">
                <a:latin typeface="Arial"/>
                <a:cs typeface="Arial"/>
              </a:rPr>
              <a:t> </a:t>
            </a:r>
            <a:r>
              <a:rPr sz="2397" dirty="0">
                <a:latin typeface="Arial"/>
                <a:cs typeface="Arial"/>
              </a:rPr>
              <a:t>–</a:t>
            </a:r>
            <a:r>
              <a:rPr sz="2397" spc="-33" dirty="0">
                <a:latin typeface="Arial"/>
                <a:cs typeface="Arial"/>
              </a:rPr>
              <a:t> </a:t>
            </a:r>
            <a:r>
              <a:rPr sz="2397" dirty="0">
                <a:latin typeface="Arial"/>
                <a:cs typeface="Arial"/>
              </a:rPr>
              <a:t>defines</a:t>
            </a:r>
            <a:r>
              <a:rPr sz="2397" spc="-27" dirty="0">
                <a:latin typeface="Arial"/>
                <a:cs typeface="Arial"/>
              </a:rPr>
              <a:t> </a:t>
            </a:r>
            <a:r>
              <a:rPr sz="2397" spc="-33" dirty="0">
                <a:latin typeface="Arial"/>
                <a:cs typeface="Arial"/>
              </a:rPr>
              <a:t>the </a:t>
            </a:r>
            <a:r>
              <a:rPr sz="2397" dirty="0">
                <a:latin typeface="Arial"/>
                <a:cs typeface="Arial"/>
              </a:rPr>
              <a:t>interface</a:t>
            </a:r>
            <a:r>
              <a:rPr sz="2397" spc="-40" dirty="0">
                <a:latin typeface="Arial"/>
                <a:cs typeface="Arial"/>
              </a:rPr>
              <a:t> </a:t>
            </a:r>
            <a:r>
              <a:rPr sz="2397" dirty="0">
                <a:latin typeface="Arial"/>
                <a:cs typeface="Arial"/>
              </a:rPr>
              <a:t>for</a:t>
            </a:r>
            <a:r>
              <a:rPr sz="2397" spc="-40" dirty="0">
                <a:latin typeface="Arial"/>
                <a:cs typeface="Arial"/>
              </a:rPr>
              <a:t> </a:t>
            </a:r>
            <a:r>
              <a:rPr sz="2397" spc="-13" dirty="0">
                <a:latin typeface="Arial"/>
                <a:cs typeface="Arial"/>
              </a:rPr>
              <a:t>communication </a:t>
            </a:r>
            <a:r>
              <a:rPr sz="2397" dirty="0">
                <a:latin typeface="Arial"/>
                <a:cs typeface="Arial"/>
              </a:rPr>
              <a:t>between</a:t>
            </a:r>
            <a:r>
              <a:rPr sz="2397" spc="-60" dirty="0">
                <a:latin typeface="Arial"/>
                <a:cs typeface="Arial"/>
              </a:rPr>
              <a:t> </a:t>
            </a:r>
            <a:r>
              <a:rPr sz="2397" spc="-13" dirty="0">
                <a:latin typeface="Arial"/>
                <a:cs typeface="Arial"/>
              </a:rPr>
              <a:t>Colleagues</a:t>
            </a:r>
            <a:endParaRPr sz="2397" dirty="0">
              <a:latin typeface="Arial"/>
              <a:cs typeface="Arial"/>
            </a:endParaRPr>
          </a:p>
          <a:p>
            <a:pPr marL="16913" marR="413513">
              <a:spcBef>
                <a:spcPts val="545"/>
              </a:spcBef>
            </a:pPr>
            <a:r>
              <a:rPr sz="2397" dirty="0">
                <a:latin typeface="Arial"/>
                <a:cs typeface="Arial"/>
              </a:rPr>
              <a:t>ConcreteMediator</a:t>
            </a:r>
            <a:r>
              <a:rPr sz="2397" spc="-120" dirty="0">
                <a:latin typeface="Arial"/>
                <a:cs typeface="Arial"/>
              </a:rPr>
              <a:t> </a:t>
            </a:r>
            <a:r>
              <a:rPr sz="2397" spc="-67" dirty="0">
                <a:latin typeface="Arial"/>
                <a:cs typeface="Arial"/>
              </a:rPr>
              <a:t>– </a:t>
            </a:r>
            <a:r>
              <a:rPr sz="2397" dirty="0">
                <a:latin typeface="Arial"/>
                <a:cs typeface="Arial"/>
              </a:rPr>
              <a:t>implements</a:t>
            </a:r>
            <a:r>
              <a:rPr sz="2397" spc="-53" dirty="0">
                <a:latin typeface="Arial"/>
                <a:cs typeface="Arial"/>
              </a:rPr>
              <a:t> </a:t>
            </a:r>
            <a:r>
              <a:rPr sz="2397" dirty="0">
                <a:latin typeface="Arial"/>
                <a:cs typeface="Arial"/>
              </a:rPr>
              <a:t>the</a:t>
            </a:r>
            <a:r>
              <a:rPr sz="2397" spc="-47" dirty="0">
                <a:latin typeface="Arial"/>
                <a:cs typeface="Arial"/>
              </a:rPr>
              <a:t> </a:t>
            </a:r>
            <a:r>
              <a:rPr sz="2397" spc="-13" dirty="0">
                <a:latin typeface="Arial"/>
                <a:cs typeface="Arial"/>
              </a:rPr>
              <a:t>Mediator</a:t>
            </a:r>
            <a:endParaRPr sz="2397" dirty="0">
              <a:latin typeface="Arial"/>
              <a:cs typeface="Arial"/>
            </a:endParaRPr>
          </a:p>
        </p:txBody>
      </p:sp>
      <p:sp>
        <p:nvSpPr>
          <p:cNvPr id="5" name="object 5"/>
          <p:cNvSpPr txBox="1"/>
          <p:nvPr/>
        </p:nvSpPr>
        <p:spPr>
          <a:xfrm>
            <a:off x="922582" y="2910365"/>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6" name="object 6"/>
          <p:cNvSpPr txBox="1"/>
          <p:nvPr/>
        </p:nvSpPr>
        <p:spPr>
          <a:xfrm>
            <a:off x="1199674" y="371049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7" name="object 7"/>
          <p:cNvSpPr txBox="1"/>
          <p:nvPr/>
        </p:nvSpPr>
        <p:spPr>
          <a:xfrm>
            <a:off x="1198238" y="3619402"/>
            <a:ext cx="3849274" cy="3032262"/>
          </a:xfrm>
          <a:prstGeom prst="rect">
            <a:avLst/>
          </a:prstGeom>
        </p:spPr>
        <p:txBody>
          <a:bodyPr vert="horz" wrap="square" lIns="0" tIns="16912" rIns="0" bIns="0" rtlCol="0">
            <a:spAutoFit/>
          </a:bodyPr>
          <a:lstStyle/>
          <a:p>
            <a:pPr marL="304427" marR="158978">
              <a:spcBef>
                <a:spcPts val="133"/>
              </a:spcBef>
            </a:pPr>
            <a:r>
              <a:rPr sz="2397" dirty="0">
                <a:latin typeface="Arial"/>
                <a:cs typeface="Arial"/>
              </a:rPr>
              <a:t>Knows,</a:t>
            </a:r>
            <a:r>
              <a:rPr sz="2397" spc="-47" dirty="0">
                <a:latin typeface="Arial"/>
                <a:cs typeface="Arial"/>
              </a:rPr>
              <a:t> </a:t>
            </a:r>
            <a:r>
              <a:rPr sz="2397" dirty="0">
                <a:latin typeface="Arial"/>
                <a:cs typeface="Arial"/>
              </a:rPr>
              <a:t>maintains</a:t>
            </a:r>
            <a:r>
              <a:rPr sz="2397" spc="-40" dirty="0">
                <a:latin typeface="Arial"/>
                <a:cs typeface="Arial"/>
              </a:rPr>
              <a:t> </a:t>
            </a:r>
            <a:r>
              <a:rPr sz="2397" spc="-33" dirty="0">
                <a:latin typeface="Arial"/>
                <a:cs typeface="Arial"/>
              </a:rPr>
              <a:t>and </a:t>
            </a:r>
            <a:r>
              <a:rPr sz="2397" dirty="0">
                <a:latin typeface="Arial"/>
                <a:cs typeface="Arial"/>
              </a:rPr>
              <a:t>coordinates</a:t>
            </a:r>
            <a:r>
              <a:rPr sz="2397" spc="-100" dirty="0">
                <a:latin typeface="Arial"/>
                <a:cs typeface="Arial"/>
              </a:rPr>
              <a:t> </a:t>
            </a:r>
            <a:r>
              <a:rPr sz="2397" spc="-13" dirty="0">
                <a:latin typeface="Arial"/>
                <a:cs typeface="Arial"/>
              </a:rPr>
              <a:t>Components</a:t>
            </a:r>
            <a:endParaRPr sz="2397">
              <a:latin typeface="Arial"/>
              <a:cs typeface="Arial"/>
            </a:endParaRPr>
          </a:p>
          <a:p>
            <a:pPr marL="16913" marR="6765">
              <a:spcBef>
                <a:spcPts val="539"/>
              </a:spcBef>
            </a:pPr>
            <a:r>
              <a:rPr sz="2397" dirty="0">
                <a:latin typeface="Arial"/>
                <a:cs typeface="Arial"/>
              </a:rPr>
              <a:t>Component</a:t>
            </a:r>
            <a:r>
              <a:rPr sz="2397" spc="-47" dirty="0">
                <a:latin typeface="Arial"/>
                <a:cs typeface="Arial"/>
              </a:rPr>
              <a:t> </a:t>
            </a:r>
            <a:r>
              <a:rPr sz="2397" dirty="0">
                <a:latin typeface="Arial"/>
                <a:cs typeface="Arial"/>
              </a:rPr>
              <a:t>–</a:t>
            </a:r>
            <a:r>
              <a:rPr sz="2397" spc="-47" dirty="0">
                <a:latin typeface="Arial"/>
                <a:cs typeface="Arial"/>
              </a:rPr>
              <a:t> </a:t>
            </a:r>
            <a:r>
              <a:rPr sz="2397" spc="-27" dirty="0">
                <a:latin typeface="Arial"/>
                <a:cs typeface="Arial"/>
              </a:rPr>
              <a:t>each </a:t>
            </a:r>
            <a:r>
              <a:rPr sz="2397" dirty="0">
                <a:latin typeface="Arial"/>
                <a:cs typeface="Arial"/>
              </a:rPr>
              <a:t>Component</a:t>
            </a:r>
            <a:r>
              <a:rPr sz="2397" spc="-80" dirty="0">
                <a:latin typeface="Arial"/>
                <a:cs typeface="Arial"/>
              </a:rPr>
              <a:t> </a:t>
            </a:r>
            <a:r>
              <a:rPr sz="2397" dirty="0">
                <a:latin typeface="Arial"/>
                <a:cs typeface="Arial"/>
              </a:rPr>
              <a:t>knows</a:t>
            </a:r>
            <a:r>
              <a:rPr sz="2397" spc="-73" dirty="0">
                <a:latin typeface="Arial"/>
                <a:cs typeface="Arial"/>
              </a:rPr>
              <a:t> </a:t>
            </a:r>
            <a:r>
              <a:rPr sz="2397" spc="-33" dirty="0">
                <a:latin typeface="Arial"/>
                <a:cs typeface="Arial"/>
              </a:rPr>
              <a:t>its </a:t>
            </a:r>
            <a:r>
              <a:rPr sz="2397" dirty="0">
                <a:latin typeface="Arial"/>
                <a:cs typeface="Arial"/>
              </a:rPr>
              <a:t>Mediator</a:t>
            </a:r>
            <a:r>
              <a:rPr sz="2397" spc="-40" dirty="0">
                <a:latin typeface="Arial"/>
                <a:cs typeface="Arial"/>
              </a:rPr>
              <a:t> </a:t>
            </a:r>
            <a:r>
              <a:rPr sz="2397" dirty="0">
                <a:latin typeface="Arial"/>
                <a:cs typeface="Arial"/>
              </a:rPr>
              <a:t>and</a:t>
            </a:r>
            <a:r>
              <a:rPr sz="2397" spc="-33" dirty="0">
                <a:latin typeface="Arial"/>
                <a:cs typeface="Arial"/>
              </a:rPr>
              <a:t> </a:t>
            </a:r>
            <a:r>
              <a:rPr sz="2397" spc="-13" dirty="0">
                <a:latin typeface="Arial"/>
                <a:cs typeface="Arial"/>
              </a:rPr>
              <a:t>communicates </a:t>
            </a:r>
            <a:r>
              <a:rPr sz="2397" dirty="0">
                <a:latin typeface="Arial"/>
                <a:cs typeface="Arial"/>
              </a:rPr>
              <a:t>with</a:t>
            </a:r>
            <a:r>
              <a:rPr sz="2397" spc="-47" dirty="0">
                <a:latin typeface="Arial"/>
                <a:cs typeface="Arial"/>
              </a:rPr>
              <a:t> </a:t>
            </a:r>
            <a:r>
              <a:rPr sz="2397" dirty="0">
                <a:latin typeface="Arial"/>
                <a:cs typeface="Arial"/>
              </a:rPr>
              <a:t>it</a:t>
            </a:r>
            <a:r>
              <a:rPr sz="2397" spc="-33" dirty="0">
                <a:latin typeface="Arial"/>
                <a:cs typeface="Arial"/>
              </a:rPr>
              <a:t> </a:t>
            </a:r>
            <a:r>
              <a:rPr sz="2397" dirty="0">
                <a:latin typeface="Arial"/>
                <a:cs typeface="Arial"/>
              </a:rPr>
              <a:t>instead</a:t>
            </a:r>
            <a:r>
              <a:rPr sz="2397" spc="-33" dirty="0">
                <a:latin typeface="Arial"/>
                <a:cs typeface="Arial"/>
              </a:rPr>
              <a:t> of </a:t>
            </a:r>
            <a:r>
              <a:rPr sz="2397" dirty="0">
                <a:latin typeface="Arial"/>
                <a:cs typeface="Arial"/>
              </a:rPr>
              <a:t>communicating</a:t>
            </a:r>
            <a:r>
              <a:rPr sz="2397" spc="-87" dirty="0">
                <a:latin typeface="Arial"/>
                <a:cs typeface="Arial"/>
              </a:rPr>
              <a:t> </a:t>
            </a:r>
            <a:r>
              <a:rPr sz="2397" dirty="0">
                <a:latin typeface="Arial"/>
                <a:cs typeface="Arial"/>
              </a:rPr>
              <a:t>with</a:t>
            </a:r>
            <a:r>
              <a:rPr sz="2397" spc="-87" dirty="0">
                <a:latin typeface="Arial"/>
                <a:cs typeface="Arial"/>
              </a:rPr>
              <a:t> </a:t>
            </a:r>
            <a:r>
              <a:rPr sz="2397" spc="-27" dirty="0">
                <a:latin typeface="Arial"/>
                <a:cs typeface="Arial"/>
              </a:rPr>
              <a:t>other </a:t>
            </a:r>
            <a:r>
              <a:rPr sz="2397" dirty="0">
                <a:latin typeface="Arial"/>
                <a:cs typeface="Arial"/>
              </a:rPr>
              <a:t>Component</a:t>
            </a:r>
            <a:r>
              <a:rPr sz="2397" spc="-87" dirty="0">
                <a:latin typeface="Arial"/>
                <a:cs typeface="Arial"/>
              </a:rPr>
              <a:t> </a:t>
            </a:r>
            <a:r>
              <a:rPr sz="2397" spc="-13" dirty="0">
                <a:latin typeface="Arial"/>
                <a:cs typeface="Arial"/>
              </a:rPr>
              <a:t>directly</a:t>
            </a:r>
            <a:endParaRPr sz="2397">
              <a:latin typeface="Arial"/>
              <a:cs typeface="Arial"/>
            </a:endParaRPr>
          </a:p>
        </p:txBody>
      </p:sp>
      <p:sp>
        <p:nvSpPr>
          <p:cNvPr id="8" name="object 8"/>
          <p:cNvSpPr txBox="1"/>
          <p:nvPr/>
        </p:nvSpPr>
        <p:spPr>
          <a:xfrm>
            <a:off x="922582" y="4510621"/>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pic>
        <p:nvPicPr>
          <p:cNvPr id="10" name="object 10"/>
          <p:cNvPicPr/>
          <p:nvPr/>
        </p:nvPicPr>
        <p:blipFill>
          <a:blip r:embed="rId2" cstate="print"/>
          <a:stretch>
            <a:fillRect/>
          </a:stretch>
        </p:blipFill>
        <p:spPr>
          <a:xfrm>
            <a:off x="5214844" y="574806"/>
            <a:ext cx="6586114" cy="544608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8320" y="539971"/>
            <a:ext cx="10255360" cy="694186"/>
          </a:xfrm>
          <a:prstGeom prst="rect">
            <a:avLst/>
          </a:prstGeom>
        </p:spPr>
        <p:txBody>
          <a:bodyPr vert="horz" wrap="square" lIns="0" tIns="16912" rIns="0" bIns="0" rtlCol="0" anchor="ctr">
            <a:spAutoFit/>
          </a:bodyPr>
          <a:lstStyle/>
          <a:p>
            <a:pPr marL="16913">
              <a:lnSpc>
                <a:spcPct val="100000"/>
              </a:lnSpc>
              <a:spcBef>
                <a:spcPts val="133"/>
              </a:spcBef>
            </a:pPr>
            <a:r>
              <a:rPr spc="-13" dirty="0"/>
              <a:t>Mediator</a:t>
            </a:r>
          </a:p>
        </p:txBody>
      </p:sp>
      <p:sp>
        <p:nvSpPr>
          <p:cNvPr id="3" name="object 3"/>
          <p:cNvSpPr txBox="1"/>
          <p:nvPr/>
        </p:nvSpPr>
        <p:spPr>
          <a:xfrm>
            <a:off x="922582"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98238" y="1652383"/>
            <a:ext cx="4776923"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Example:</a:t>
            </a:r>
            <a:r>
              <a:rPr sz="2397" spc="-67" dirty="0">
                <a:latin typeface="Arial"/>
                <a:cs typeface="Arial"/>
              </a:rPr>
              <a:t> </a:t>
            </a:r>
            <a:r>
              <a:rPr sz="2397" dirty="0">
                <a:latin typeface="Arial"/>
                <a:cs typeface="Arial"/>
              </a:rPr>
              <a:t>dynamic</a:t>
            </a:r>
            <a:r>
              <a:rPr sz="2397" spc="-60" dirty="0">
                <a:latin typeface="Arial"/>
                <a:cs typeface="Arial"/>
              </a:rPr>
              <a:t> </a:t>
            </a:r>
            <a:r>
              <a:rPr sz="2397" dirty="0">
                <a:latin typeface="Arial"/>
                <a:cs typeface="Arial"/>
              </a:rPr>
              <a:t>font</a:t>
            </a:r>
            <a:r>
              <a:rPr sz="2397" spc="-67" dirty="0">
                <a:latin typeface="Arial"/>
                <a:cs typeface="Arial"/>
              </a:rPr>
              <a:t> </a:t>
            </a:r>
            <a:r>
              <a:rPr sz="2397" dirty="0">
                <a:latin typeface="Arial"/>
                <a:cs typeface="Arial"/>
              </a:rPr>
              <a:t>selection</a:t>
            </a:r>
            <a:r>
              <a:rPr sz="2397" spc="-60" dirty="0">
                <a:latin typeface="Arial"/>
                <a:cs typeface="Arial"/>
              </a:rPr>
              <a:t> </a:t>
            </a:r>
            <a:r>
              <a:rPr sz="2397" spc="-33" dirty="0">
                <a:latin typeface="Arial"/>
                <a:cs typeface="Arial"/>
              </a:rPr>
              <a:t>UI</a:t>
            </a:r>
            <a:endParaRPr sz="2397">
              <a:latin typeface="Arial"/>
              <a:cs typeface="Arial"/>
            </a:endParaRPr>
          </a:p>
        </p:txBody>
      </p:sp>
      <p:sp>
        <p:nvSpPr>
          <p:cNvPr id="5" name="object 5"/>
          <p:cNvSpPr txBox="1"/>
          <p:nvPr/>
        </p:nvSpPr>
        <p:spPr>
          <a:xfrm>
            <a:off x="1199674" y="2179747"/>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6" name="object 6"/>
          <p:cNvSpPr txBox="1"/>
          <p:nvPr/>
        </p:nvSpPr>
        <p:spPr>
          <a:xfrm>
            <a:off x="1485885" y="2087218"/>
            <a:ext cx="5824649" cy="1938437"/>
          </a:xfrm>
          <a:prstGeom prst="rect">
            <a:avLst/>
          </a:prstGeom>
        </p:spPr>
        <p:txBody>
          <a:bodyPr vert="horz" wrap="square" lIns="0" tIns="16912" rIns="0" bIns="0" rtlCol="0">
            <a:spAutoFit/>
          </a:bodyPr>
          <a:lstStyle/>
          <a:p>
            <a:pPr marL="16913" marR="757684">
              <a:spcBef>
                <a:spcPts val="133"/>
              </a:spcBef>
            </a:pPr>
            <a:r>
              <a:rPr sz="2397" dirty="0">
                <a:latin typeface="Arial"/>
                <a:cs typeface="Arial"/>
              </a:rPr>
              <a:t>Weight</a:t>
            </a:r>
            <a:r>
              <a:rPr sz="2397" spc="-60" dirty="0">
                <a:latin typeface="Arial"/>
                <a:cs typeface="Arial"/>
              </a:rPr>
              <a:t> </a:t>
            </a:r>
            <a:r>
              <a:rPr sz="2397" dirty="0">
                <a:latin typeface="Arial"/>
                <a:cs typeface="Arial"/>
              </a:rPr>
              <a:t>and</a:t>
            </a:r>
            <a:r>
              <a:rPr sz="2397" spc="-60" dirty="0">
                <a:latin typeface="Arial"/>
                <a:cs typeface="Arial"/>
              </a:rPr>
              <a:t> </a:t>
            </a:r>
            <a:r>
              <a:rPr sz="2397" dirty="0">
                <a:latin typeface="Arial"/>
                <a:cs typeface="Arial"/>
              </a:rPr>
              <a:t>Slant</a:t>
            </a:r>
            <a:r>
              <a:rPr sz="2397" spc="-60" dirty="0">
                <a:latin typeface="Arial"/>
                <a:cs typeface="Arial"/>
              </a:rPr>
              <a:t> </a:t>
            </a:r>
            <a:r>
              <a:rPr sz="2397" dirty="0">
                <a:latin typeface="Arial"/>
                <a:cs typeface="Arial"/>
              </a:rPr>
              <a:t>options</a:t>
            </a:r>
            <a:r>
              <a:rPr sz="2397" spc="-53" dirty="0">
                <a:latin typeface="Arial"/>
                <a:cs typeface="Arial"/>
              </a:rPr>
              <a:t> </a:t>
            </a:r>
            <a:r>
              <a:rPr sz="2397" spc="-13" dirty="0">
                <a:latin typeface="Arial"/>
                <a:cs typeface="Arial"/>
              </a:rPr>
              <a:t>dynamically </a:t>
            </a:r>
            <a:r>
              <a:rPr sz="2397" dirty="0">
                <a:latin typeface="Arial"/>
                <a:cs typeface="Arial"/>
              </a:rPr>
              <a:t>available</a:t>
            </a:r>
            <a:r>
              <a:rPr sz="2397" spc="-67" dirty="0">
                <a:latin typeface="Arial"/>
                <a:cs typeface="Arial"/>
              </a:rPr>
              <a:t> </a:t>
            </a:r>
            <a:r>
              <a:rPr sz="2397" dirty="0">
                <a:latin typeface="Arial"/>
                <a:cs typeface="Arial"/>
              </a:rPr>
              <a:t>depending</a:t>
            </a:r>
            <a:r>
              <a:rPr sz="2397" spc="-67" dirty="0">
                <a:latin typeface="Arial"/>
                <a:cs typeface="Arial"/>
              </a:rPr>
              <a:t> </a:t>
            </a:r>
            <a:r>
              <a:rPr sz="2397" dirty="0">
                <a:latin typeface="Arial"/>
                <a:cs typeface="Arial"/>
              </a:rPr>
              <a:t>on</a:t>
            </a:r>
            <a:r>
              <a:rPr sz="2397" spc="-67" dirty="0">
                <a:latin typeface="Arial"/>
                <a:cs typeface="Arial"/>
              </a:rPr>
              <a:t> </a:t>
            </a:r>
            <a:r>
              <a:rPr sz="2397" dirty="0">
                <a:latin typeface="Arial"/>
                <a:cs typeface="Arial"/>
              </a:rPr>
              <a:t>selected</a:t>
            </a:r>
            <a:r>
              <a:rPr sz="2397" spc="-67" dirty="0">
                <a:latin typeface="Arial"/>
                <a:cs typeface="Arial"/>
              </a:rPr>
              <a:t> </a:t>
            </a:r>
            <a:r>
              <a:rPr sz="2397" spc="-27" dirty="0">
                <a:latin typeface="Arial"/>
                <a:cs typeface="Arial"/>
              </a:rPr>
              <a:t>font</a:t>
            </a:r>
            <a:endParaRPr sz="2397">
              <a:latin typeface="Arial"/>
              <a:cs typeface="Arial"/>
            </a:endParaRPr>
          </a:p>
          <a:p>
            <a:pPr marL="16913" marR="6765">
              <a:spcBef>
                <a:spcPts val="559"/>
              </a:spcBef>
            </a:pPr>
            <a:r>
              <a:rPr sz="2397" dirty="0">
                <a:latin typeface="Arial"/>
                <a:cs typeface="Arial"/>
              </a:rPr>
              <a:t>Having</a:t>
            </a:r>
            <a:r>
              <a:rPr sz="2397" spc="-73" dirty="0">
                <a:latin typeface="Arial"/>
                <a:cs typeface="Arial"/>
              </a:rPr>
              <a:t> </a:t>
            </a:r>
            <a:r>
              <a:rPr sz="2397" dirty="0">
                <a:latin typeface="Arial"/>
                <a:cs typeface="Arial"/>
              </a:rPr>
              <a:t>the</a:t>
            </a:r>
            <a:r>
              <a:rPr sz="2397" spc="-40" dirty="0">
                <a:latin typeface="Arial"/>
                <a:cs typeface="Arial"/>
              </a:rPr>
              <a:t> </a:t>
            </a:r>
            <a:r>
              <a:rPr sz="2397" dirty="0">
                <a:latin typeface="Arial"/>
                <a:cs typeface="Arial"/>
              </a:rPr>
              <a:t>dropdown</a:t>
            </a:r>
            <a:r>
              <a:rPr sz="2397" spc="-53" dirty="0">
                <a:latin typeface="Arial"/>
                <a:cs typeface="Arial"/>
              </a:rPr>
              <a:t> </a:t>
            </a:r>
            <a:r>
              <a:rPr sz="2397" dirty="0">
                <a:latin typeface="Arial"/>
                <a:cs typeface="Arial"/>
              </a:rPr>
              <a:t>menu</a:t>
            </a:r>
            <a:r>
              <a:rPr sz="2397" spc="-53" dirty="0">
                <a:latin typeface="Arial"/>
                <a:cs typeface="Arial"/>
              </a:rPr>
              <a:t> </a:t>
            </a:r>
            <a:r>
              <a:rPr sz="2397" spc="-13" dirty="0">
                <a:latin typeface="Arial"/>
                <a:cs typeface="Arial"/>
              </a:rPr>
              <a:t>communicate </a:t>
            </a:r>
            <a:r>
              <a:rPr sz="2397" dirty="0">
                <a:latin typeface="Arial"/>
                <a:cs typeface="Arial"/>
              </a:rPr>
              <a:t>directly</a:t>
            </a:r>
            <a:r>
              <a:rPr sz="2397" spc="-53" dirty="0">
                <a:latin typeface="Arial"/>
                <a:cs typeface="Arial"/>
              </a:rPr>
              <a:t> </a:t>
            </a:r>
            <a:r>
              <a:rPr sz="2397" dirty="0">
                <a:latin typeface="Arial"/>
                <a:cs typeface="Arial"/>
              </a:rPr>
              <a:t>with</a:t>
            </a:r>
            <a:r>
              <a:rPr sz="2397" spc="-53" dirty="0">
                <a:latin typeface="Arial"/>
                <a:cs typeface="Arial"/>
              </a:rPr>
              <a:t> </a:t>
            </a:r>
            <a:r>
              <a:rPr sz="2397" dirty="0">
                <a:latin typeface="Arial"/>
                <a:cs typeface="Arial"/>
              </a:rPr>
              <a:t>the</a:t>
            </a:r>
            <a:r>
              <a:rPr sz="2397" spc="-53" dirty="0">
                <a:latin typeface="Arial"/>
                <a:cs typeface="Arial"/>
              </a:rPr>
              <a:t> </a:t>
            </a:r>
            <a:r>
              <a:rPr sz="2397" dirty="0">
                <a:latin typeface="Arial"/>
                <a:cs typeface="Arial"/>
              </a:rPr>
              <a:t>individual</a:t>
            </a:r>
            <a:r>
              <a:rPr sz="2397" spc="-53" dirty="0">
                <a:latin typeface="Arial"/>
                <a:cs typeface="Arial"/>
              </a:rPr>
              <a:t> </a:t>
            </a:r>
            <a:r>
              <a:rPr sz="2397" dirty="0">
                <a:latin typeface="Arial"/>
                <a:cs typeface="Arial"/>
              </a:rPr>
              <a:t>checkboxes</a:t>
            </a:r>
            <a:r>
              <a:rPr sz="2397" spc="-53" dirty="0">
                <a:latin typeface="Arial"/>
                <a:cs typeface="Arial"/>
              </a:rPr>
              <a:t> </a:t>
            </a:r>
            <a:r>
              <a:rPr sz="2397" spc="-33" dirty="0">
                <a:latin typeface="Arial"/>
                <a:cs typeface="Arial"/>
              </a:rPr>
              <a:t>may </a:t>
            </a:r>
            <a:r>
              <a:rPr sz="2397" dirty="0">
                <a:latin typeface="Arial"/>
                <a:cs typeface="Arial"/>
              </a:rPr>
              <a:t>introduce</a:t>
            </a:r>
            <a:r>
              <a:rPr sz="2397" spc="-53" dirty="0">
                <a:latin typeface="Arial"/>
                <a:cs typeface="Arial"/>
              </a:rPr>
              <a:t> </a:t>
            </a:r>
            <a:r>
              <a:rPr sz="2397" dirty="0">
                <a:latin typeface="Arial"/>
                <a:cs typeface="Arial"/>
              </a:rPr>
              <a:t>many</a:t>
            </a:r>
            <a:r>
              <a:rPr sz="2397" spc="-40" dirty="0">
                <a:latin typeface="Arial"/>
                <a:cs typeface="Arial"/>
              </a:rPr>
              <a:t> </a:t>
            </a:r>
            <a:r>
              <a:rPr sz="2397" dirty="0">
                <a:latin typeface="Arial"/>
                <a:cs typeface="Arial"/>
              </a:rPr>
              <a:t>extra</a:t>
            </a:r>
            <a:r>
              <a:rPr sz="2397" spc="-33" dirty="0">
                <a:latin typeface="Arial"/>
                <a:cs typeface="Arial"/>
              </a:rPr>
              <a:t> </a:t>
            </a:r>
            <a:r>
              <a:rPr sz="2397" spc="-13" dirty="0">
                <a:latin typeface="Arial"/>
                <a:cs typeface="Arial"/>
              </a:rPr>
              <a:t>dependencies</a:t>
            </a:r>
            <a:endParaRPr sz="2397">
              <a:latin typeface="Arial"/>
              <a:cs typeface="Arial"/>
            </a:endParaRPr>
          </a:p>
        </p:txBody>
      </p:sp>
      <p:sp>
        <p:nvSpPr>
          <p:cNvPr id="7" name="object 7"/>
          <p:cNvSpPr txBox="1"/>
          <p:nvPr/>
        </p:nvSpPr>
        <p:spPr>
          <a:xfrm>
            <a:off x="1199674" y="2979875"/>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pic>
        <p:nvPicPr>
          <p:cNvPr id="8" name="object 8"/>
          <p:cNvPicPr/>
          <p:nvPr/>
        </p:nvPicPr>
        <p:blipFill>
          <a:blip r:embed="rId2" cstate="print"/>
          <a:stretch>
            <a:fillRect/>
          </a:stretch>
        </p:blipFill>
        <p:spPr>
          <a:xfrm>
            <a:off x="7961088" y="1651951"/>
            <a:ext cx="3171863" cy="3754326"/>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426380" y="565586"/>
            <a:ext cx="4219604" cy="2697430"/>
          </a:xfrm>
          <a:prstGeom prst="rect">
            <a:avLst/>
          </a:prstGeom>
        </p:spPr>
      </p:pic>
      <p:pic>
        <p:nvPicPr>
          <p:cNvPr id="3" name="object 3"/>
          <p:cNvPicPr/>
          <p:nvPr/>
        </p:nvPicPr>
        <p:blipFill>
          <a:blip r:embed="rId3" cstate="print"/>
          <a:stretch>
            <a:fillRect/>
          </a:stretch>
        </p:blipFill>
        <p:spPr>
          <a:xfrm>
            <a:off x="7259505" y="3926869"/>
            <a:ext cx="4747414" cy="2595794"/>
          </a:xfrm>
          <a:prstGeom prst="rect">
            <a:avLst/>
          </a:prstGeom>
        </p:spPr>
      </p:pic>
      <p:sp>
        <p:nvSpPr>
          <p:cNvPr id="4" name="object 4"/>
          <p:cNvSpPr txBox="1">
            <a:spLocks noGrp="1"/>
          </p:cNvSpPr>
          <p:nvPr>
            <p:ph type="title"/>
          </p:nvPr>
        </p:nvSpPr>
        <p:spPr>
          <a:xfrm>
            <a:off x="916781" y="504128"/>
            <a:ext cx="13191714" cy="694186"/>
          </a:xfrm>
          <a:prstGeom prst="rect">
            <a:avLst/>
          </a:prstGeom>
        </p:spPr>
        <p:txBody>
          <a:bodyPr vert="horz" wrap="square" lIns="0" tIns="16912" rIns="0" bIns="0" rtlCol="0" anchor="ctr">
            <a:spAutoFit/>
          </a:bodyPr>
          <a:lstStyle/>
          <a:p>
            <a:pPr marL="16913">
              <a:lnSpc>
                <a:spcPct val="100000"/>
              </a:lnSpc>
              <a:spcBef>
                <a:spcPts val="133"/>
              </a:spcBef>
            </a:pPr>
            <a:r>
              <a:rPr spc="-13" dirty="0"/>
              <a:t>Mediator</a:t>
            </a:r>
          </a:p>
        </p:txBody>
      </p:sp>
      <p:sp>
        <p:nvSpPr>
          <p:cNvPr id="5" name="object 5"/>
          <p:cNvSpPr txBox="1"/>
          <p:nvPr/>
        </p:nvSpPr>
        <p:spPr>
          <a:xfrm>
            <a:off x="922582"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6" name="object 6"/>
          <p:cNvSpPr txBox="1"/>
          <p:nvPr/>
        </p:nvSpPr>
        <p:spPr>
          <a:xfrm>
            <a:off x="1198238" y="1652383"/>
            <a:ext cx="4776923"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Example:</a:t>
            </a:r>
            <a:r>
              <a:rPr sz="2397" spc="-67" dirty="0">
                <a:latin typeface="Arial"/>
                <a:cs typeface="Arial"/>
              </a:rPr>
              <a:t> </a:t>
            </a:r>
            <a:r>
              <a:rPr sz="2397" dirty="0">
                <a:latin typeface="Arial"/>
                <a:cs typeface="Arial"/>
              </a:rPr>
              <a:t>dynamic</a:t>
            </a:r>
            <a:r>
              <a:rPr sz="2397" spc="-60" dirty="0">
                <a:latin typeface="Arial"/>
                <a:cs typeface="Arial"/>
              </a:rPr>
              <a:t> </a:t>
            </a:r>
            <a:r>
              <a:rPr sz="2397" dirty="0">
                <a:latin typeface="Arial"/>
                <a:cs typeface="Arial"/>
              </a:rPr>
              <a:t>font</a:t>
            </a:r>
            <a:r>
              <a:rPr sz="2397" spc="-67" dirty="0">
                <a:latin typeface="Arial"/>
                <a:cs typeface="Arial"/>
              </a:rPr>
              <a:t> </a:t>
            </a:r>
            <a:r>
              <a:rPr sz="2397" dirty="0">
                <a:latin typeface="Arial"/>
                <a:cs typeface="Arial"/>
              </a:rPr>
              <a:t>selection</a:t>
            </a:r>
            <a:r>
              <a:rPr sz="2397" spc="-60" dirty="0">
                <a:latin typeface="Arial"/>
                <a:cs typeface="Arial"/>
              </a:rPr>
              <a:t> </a:t>
            </a:r>
            <a:r>
              <a:rPr sz="2397" spc="-33" dirty="0">
                <a:latin typeface="Arial"/>
                <a:cs typeface="Arial"/>
              </a:rPr>
              <a:t>UI</a:t>
            </a:r>
            <a:endParaRPr sz="2397">
              <a:latin typeface="Arial"/>
              <a:cs typeface="Arial"/>
            </a:endParaRPr>
          </a:p>
        </p:txBody>
      </p:sp>
      <p:sp>
        <p:nvSpPr>
          <p:cNvPr id="7" name="object 7"/>
          <p:cNvSpPr txBox="1"/>
          <p:nvPr/>
        </p:nvSpPr>
        <p:spPr>
          <a:xfrm>
            <a:off x="1199674" y="2179747"/>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8" name="object 8"/>
          <p:cNvSpPr txBox="1"/>
          <p:nvPr/>
        </p:nvSpPr>
        <p:spPr>
          <a:xfrm>
            <a:off x="1485885" y="2087218"/>
            <a:ext cx="6026753" cy="1569553"/>
          </a:xfrm>
          <a:prstGeom prst="rect">
            <a:avLst/>
          </a:prstGeom>
        </p:spPr>
        <p:txBody>
          <a:bodyPr vert="horz" wrap="square" lIns="0" tIns="16912" rIns="0" bIns="0" rtlCol="0">
            <a:spAutoFit/>
          </a:bodyPr>
          <a:lstStyle/>
          <a:p>
            <a:pPr marL="16913" marR="1170351">
              <a:spcBef>
                <a:spcPts val="133"/>
              </a:spcBef>
            </a:pPr>
            <a:r>
              <a:rPr sz="2397" dirty="0">
                <a:latin typeface="Arial"/>
                <a:cs typeface="Arial"/>
              </a:rPr>
              <a:t>Instead,</a:t>
            </a:r>
            <a:r>
              <a:rPr sz="2397" spc="-27" dirty="0">
                <a:latin typeface="Arial"/>
                <a:cs typeface="Arial"/>
              </a:rPr>
              <a:t> </a:t>
            </a:r>
            <a:r>
              <a:rPr sz="2397" dirty="0">
                <a:latin typeface="Arial"/>
                <a:cs typeface="Arial"/>
              </a:rPr>
              <a:t>each</a:t>
            </a:r>
            <a:r>
              <a:rPr sz="2397" spc="-40" dirty="0">
                <a:latin typeface="Arial"/>
                <a:cs typeface="Arial"/>
              </a:rPr>
              <a:t> </a:t>
            </a:r>
            <a:r>
              <a:rPr sz="2397" dirty="0">
                <a:latin typeface="Arial"/>
                <a:cs typeface="Arial"/>
              </a:rPr>
              <a:t>element</a:t>
            </a:r>
            <a:r>
              <a:rPr sz="2397" spc="-27" dirty="0">
                <a:latin typeface="Arial"/>
                <a:cs typeface="Arial"/>
              </a:rPr>
              <a:t> </a:t>
            </a:r>
            <a:r>
              <a:rPr sz="2397" dirty="0">
                <a:latin typeface="Arial"/>
                <a:cs typeface="Arial"/>
              </a:rPr>
              <a:t>in</a:t>
            </a:r>
            <a:r>
              <a:rPr sz="2397" spc="-40" dirty="0">
                <a:latin typeface="Arial"/>
                <a:cs typeface="Arial"/>
              </a:rPr>
              <a:t> </a:t>
            </a:r>
            <a:r>
              <a:rPr sz="2397" dirty="0">
                <a:latin typeface="Arial"/>
                <a:cs typeface="Arial"/>
              </a:rPr>
              <a:t>the</a:t>
            </a:r>
            <a:r>
              <a:rPr sz="2397" spc="-40" dirty="0">
                <a:latin typeface="Arial"/>
                <a:cs typeface="Arial"/>
              </a:rPr>
              <a:t> </a:t>
            </a:r>
            <a:r>
              <a:rPr sz="2397" dirty="0">
                <a:latin typeface="Arial"/>
                <a:cs typeface="Arial"/>
              </a:rPr>
              <a:t>UI</a:t>
            </a:r>
            <a:r>
              <a:rPr sz="2397" spc="-20" dirty="0">
                <a:latin typeface="Arial"/>
                <a:cs typeface="Arial"/>
              </a:rPr>
              <a:t> </a:t>
            </a:r>
            <a:r>
              <a:rPr sz="2397" spc="-33" dirty="0">
                <a:latin typeface="Arial"/>
                <a:cs typeface="Arial"/>
              </a:rPr>
              <a:t>can </a:t>
            </a:r>
            <a:r>
              <a:rPr sz="2397" dirty="0">
                <a:latin typeface="Arial"/>
                <a:cs typeface="Arial"/>
              </a:rPr>
              <a:t>communicate</a:t>
            </a:r>
            <a:r>
              <a:rPr sz="2397" spc="-47" dirty="0">
                <a:latin typeface="Arial"/>
                <a:cs typeface="Arial"/>
              </a:rPr>
              <a:t> </a:t>
            </a:r>
            <a:r>
              <a:rPr sz="2397" dirty="0">
                <a:latin typeface="Arial"/>
                <a:cs typeface="Arial"/>
              </a:rPr>
              <a:t>with</a:t>
            </a:r>
            <a:r>
              <a:rPr sz="2397" spc="-47" dirty="0">
                <a:latin typeface="Arial"/>
                <a:cs typeface="Arial"/>
              </a:rPr>
              <a:t> </a:t>
            </a:r>
            <a:r>
              <a:rPr sz="2397" dirty="0">
                <a:latin typeface="Arial"/>
                <a:cs typeface="Arial"/>
              </a:rPr>
              <a:t>a</a:t>
            </a:r>
            <a:r>
              <a:rPr sz="2397" spc="-47" dirty="0">
                <a:latin typeface="Arial"/>
                <a:cs typeface="Arial"/>
              </a:rPr>
              <a:t> </a:t>
            </a:r>
            <a:r>
              <a:rPr sz="2397" dirty="0">
                <a:latin typeface="Arial"/>
                <a:cs typeface="Arial"/>
              </a:rPr>
              <a:t>single</a:t>
            </a:r>
            <a:r>
              <a:rPr sz="2397" spc="-40" dirty="0">
                <a:latin typeface="Arial"/>
                <a:cs typeface="Arial"/>
              </a:rPr>
              <a:t> </a:t>
            </a:r>
            <a:r>
              <a:rPr sz="2397" spc="-13" dirty="0">
                <a:latin typeface="Arial"/>
                <a:cs typeface="Arial"/>
              </a:rPr>
              <a:t>mediator</a:t>
            </a:r>
            <a:endParaRPr sz="2397">
              <a:latin typeface="Arial"/>
              <a:cs typeface="Arial"/>
            </a:endParaRPr>
          </a:p>
          <a:p>
            <a:pPr marL="16913" marR="6765">
              <a:spcBef>
                <a:spcPts val="559"/>
              </a:spcBef>
            </a:pPr>
            <a:r>
              <a:rPr sz="2397" dirty="0">
                <a:latin typeface="Arial"/>
                <a:cs typeface="Arial"/>
              </a:rPr>
              <a:t>Mediator</a:t>
            </a:r>
            <a:r>
              <a:rPr sz="2397" spc="-33" dirty="0">
                <a:latin typeface="Arial"/>
                <a:cs typeface="Arial"/>
              </a:rPr>
              <a:t> </a:t>
            </a:r>
            <a:r>
              <a:rPr sz="2397" dirty="0">
                <a:latin typeface="Arial"/>
                <a:cs typeface="Arial"/>
              </a:rPr>
              <a:t>decides</a:t>
            </a:r>
            <a:r>
              <a:rPr sz="2397" spc="-47" dirty="0">
                <a:latin typeface="Arial"/>
                <a:cs typeface="Arial"/>
              </a:rPr>
              <a:t> </a:t>
            </a:r>
            <a:r>
              <a:rPr sz="2397" dirty="0">
                <a:latin typeface="Arial"/>
                <a:cs typeface="Arial"/>
              </a:rPr>
              <a:t>how</a:t>
            </a:r>
            <a:r>
              <a:rPr sz="2397" spc="-47" dirty="0">
                <a:latin typeface="Arial"/>
                <a:cs typeface="Arial"/>
              </a:rPr>
              <a:t> </a:t>
            </a:r>
            <a:r>
              <a:rPr sz="2397" dirty="0">
                <a:latin typeface="Arial"/>
                <a:cs typeface="Arial"/>
              </a:rPr>
              <a:t>to</a:t>
            </a:r>
            <a:r>
              <a:rPr sz="2397" spc="-47" dirty="0">
                <a:latin typeface="Arial"/>
                <a:cs typeface="Arial"/>
              </a:rPr>
              <a:t> </a:t>
            </a:r>
            <a:r>
              <a:rPr sz="2397" dirty="0">
                <a:latin typeface="Arial"/>
                <a:cs typeface="Arial"/>
              </a:rPr>
              <a:t>adjust</a:t>
            </a:r>
            <a:r>
              <a:rPr sz="2397" spc="-27" dirty="0">
                <a:latin typeface="Arial"/>
                <a:cs typeface="Arial"/>
              </a:rPr>
              <a:t> </a:t>
            </a:r>
            <a:r>
              <a:rPr sz="2397" dirty="0">
                <a:latin typeface="Arial"/>
                <a:cs typeface="Arial"/>
              </a:rPr>
              <a:t>the</a:t>
            </a:r>
            <a:r>
              <a:rPr sz="2397" spc="-47" dirty="0">
                <a:latin typeface="Arial"/>
                <a:cs typeface="Arial"/>
              </a:rPr>
              <a:t> </a:t>
            </a:r>
            <a:r>
              <a:rPr sz="2397" dirty="0">
                <a:latin typeface="Arial"/>
                <a:cs typeface="Arial"/>
              </a:rPr>
              <a:t>UI</a:t>
            </a:r>
            <a:r>
              <a:rPr sz="2397" spc="-40" dirty="0">
                <a:latin typeface="Arial"/>
                <a:cs typeface="Arial"/>
              </a:rPr>
              <a:t> </a:t>
            </a:r>
            <a:r>
              <a:rPr sz="2397" spc="-13" dirty="0">
                <a:latin typeface="Arial"/>
                <a:cs typeface="Arial"/>
              </a:rPr>
              <a:t>based </a:t>
            </a:r>
            <a:r>
              <a:rPr sz="2397" dirty="0">
                <a:latin typeface="Arial"/>
                <a:cs typeface="Arial"/>
              </a:rPr>
              <a:t>on</a:t>
            </a:r>
            <a:r>
              <a:rPr sz="2397" spc="-27" dirty="0">
                <a:latin typeface="Arial"/>
                <a:cs typeface="Arial"/>
              </a:rPr>
              <a:t> </a:t>
            </a:r>
            <a:r>
              <a:rPr sz="2397" dirty="0">
                <a:latin typeface="Arial"/>
                <a:cs typeface="Arial"/>
              </a:rPr>
              <a:t>changes</a:t>
            </a:r>
            <a:r>
              <a:rPr sz="2397" spc="-20" dirty="0">
                <a:latin typeface="Arial"/>
                <a:cs typeface="Arial"/>
              </a:rPr>
              <a:t> </a:t>
            </a:r>
            <a:r>
              <a:rPr sz="2397" dirty="0">
                <a:latin typeface="Arial"/>
                <a:cs typeface="Arial"/>
              </a:rPr>
              <a:t>to</a:t>
            </a:r>
            <a:r>
              <a:rPr sz="2397" spc="-27" dirty="0">
                <a:latin typeface="Arial"/>
                <a:cs typeface="Arial"/>
              </a:rPr>
              <a:t> </a:t>
            </a:r>
            <a:r>
              <a:rPr sz="2397" dirty="0">
                <a:latin typeface="Arial"/>
                <a:cs typeface="Arial"/>
              </a:rPr>
              <a:t>its</a:t>
            </a:r>
            <a:r>
              <a:rPr sz="2397" spc="-20" dirty="0">
                <a:latin typeface="Arial"/>
                <a:cs typeface="Arial"/>
              </a:rPr>
              <a:t> </a:t>
            </a:r>
            <a:r>
              <a:rPr sz="2397" spc="-13" dirty="0">
                <a:latin typeface="Arial"/>
                <a:cs typeface="Arial"/>
              </a:rPr>
              <a:t>elements</a:t>
            </a:r>
            <a:endParaRPr sz="2397">
              <a:latin typeface="Arial"/>
              <a:cs typeface="Arial"/>
            </a:endParaRPr>
          </a:p>
        </p:txBody>
      </p:sp>
      <p:sp>
        <p:nvSpPr>
          <p:cNvPr id="9" name="object 9"/>
          <p:cNvSpPr txBox="1"/>
          <p:nvPr/>
        </p:nvSpPr>
        <p:spPr>
          <a:xfrm>
            <a:off x="1199674" y="2979875"/>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922582" y="503384"/>
            <a:ext cx="6602447" cy="903396"/>
          </a:xfrm>
          <a:prstGeom prst="rect">
            <a:avLst/>
          </a:prstGeom>
        </p:spPr>
        <p:txBody>
          <a:bodyPr vert="horz" wrap="square" lIns="0" tIns="16912" rIns="0" bIns="0" rtlCol="0" anchor="ctr">
            <a:spAutoFit/>
          </a:bodyPr>
          <a:lstStyle/>
          <a:p>
            <a:pPr marL="16913">
              <a:lnSpc>
                <a:spcPct val="100000"/>
              </a:lnSpc>
              <a:spcBef>
                <a:spcPts val="133"/>
              </a:spcBef>
            </a:pPr>
            <a:r>
              <a:rPr spc="-13" dirty="0"/>
              <a:t>Mediator</a:t>
            </a:r>
          </a:p>
        </p:txBody>
      </p:sp>
      <p:sp>
        <p:nvSpPr>
          <p:cNvPr id="3" name="object 3"/>
          <p:cNvSpPr txBox="1"/>
          <p:nvPr/>
        </p:nvSpPr>
        <p:spPr>
          <a:xfrm>
            <a:off x="922582"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98238" y="1652383"/>
            <a:ext cx="2904714"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Example:</a:t>
            </a:r>
            <a:r>
              <a:rPr sz="2397" spc="-73" dirty="0">
                <a:latin typeface="Arial"/>
                <a:cs typeface="Arial"/>
              </a:rPr>
              <a:t> </a:t>
            </a:r>
            <a:r>
              <a:rPr sz="2397" dirty="0">
                <a:latin typeface="Arial"/>
                <a:cs typeface="Arial"/>
              </a:rPr>
              <a:t>dynamic</a:t>
            </a:r>
            <a:r>
              <a:rPr sz="2397" spc="-73" dirty="0">
                <a:latin typeface="Arial"/>
                <a:cs typeface="Arial"/>
              </a:rPr>
              <a:t> </a:t>
            </a:r>
            <a:r>
              <a:rPr sz="2397" spc="-33" dirty="0">
                <a:latin typeface="Arial"/>
                <a:cs typeface="Arial"/>
              </a:rPr>
              <a:t>UI</a:t>
            </a:r>
            <a:endParaRPr sz="2397" dirty="0">
              <a:latin typeface="Arial"/>
              <a:cs typeface="Arial"/>
            </a:endParaRPr>
          </a:p>
        </p:txBody>
      </p:sp>
      <p:pic>
        <p:nvPicPr>
          <p:cNvPr id="5" name="object 5"/>
          <p:cNvPicPr/>
          <p:nvPr/>
        </p:nvPicPr>
        <p:blipFill>
          <a:blip r:embed="rId2" cstate="print"/>
          <a:stretch>
            <a:fillRect/>
          </a:stretch>
        </p:blipFill>
        <p:spPr>
          <a:xfrm>
            <a:off x="5455982" y="503384"/>
            <a:ext cx="6536730" cy="5252872"/>
          </a:xfrm>
          <a:prstGeom prst="rect">
            <a:avLst/>
          </a:prstGeom>
        </p:spPr>
      </p:pic>
      <p:sp>
        <p:nvSpPr>
          <p:cNvPr id="6" name="object 6"/>
          <p:cNvSpPr txBox="1">
            <a:spLocks noGrp="1"/>
          </p:cNvSpPr>
          <p:nvPr>
            <p:ph type="sldNum" sz="quarter" idx="7"/>
          </p:nvPr>
        </p:nvSpPr>
        <p:spPr>
          <a:xfrm>
            <a:off x="15465927" y="8636193"/>
            <a:ext cx="627075" cy="256480"/>
          </a:xfrm>
          <a:prstGeom prst="rect">
            <a:avLst/>
          </a:prstGeom>
        </p:spPr>
        <p:txBody>
          <a:bodyPr vert="horz" wrap="square" lIns="0" tIns="0" rIns="0" bIns="0" rtlCol="0" anchor="ctr">
            <a:spAutoFit/>
          </a:bodyPr>
          <a:lstStyle/>
          <a:p>
            <a:pPr marL="50738">
              <a:lnSpc>
                <a:spcPts val="2024"/>
              </a:lnSpc>
            </a:pPr>
            <a:fld id="{81D60167-4931-47E6-BA6A-407CBD079E47}" type="slidenum">
              <a:rPr spc="-33" dirty="0"/>
              <a:pPr marL="50738">
                <a:lnSpc>
                  <a:spcPts val="2024"/>
                </a:lnSpc>
              </a:pPr>
              <a:t>45</a:t>
            </a:fld>
            <a:endParaRPr spc="-33"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2582" y="540403"/>
            <a:ext cx="13191714" cy="694186"/>
          </a:xfrm>
          <a:prstGeom prst="rect">
            <a:avLst/>
          </a:prstGeom>
        </p:spPr>
        <p:txBody>
          <a:bodyPr vert="horz" wrap="square" lIns="0" tIns="16912" rIns="0" bIns="0" rtlCol="0" anchor="ctr">
            <a:spAutoFit/>
          </a:bodyPr>
          <a:lstStyle/>
          <a:p>
            <a:pPr marL="16913">
              <a:lnSpc>
                <a:spcPct val="100000"/>
              </a:lnSpc>
              <a:spcBef>
                <a:spcPts val="133"/>
              </a:spcBef>
            </a:pPr>
            <a:r>
              <a:rPr spc="-13" dirty="0"/>
              <a:t>Mediator</a:t>
            </a:r>
          </a:p>
        </p:txBody>
      </p:sp>
      <p:sp>
        <p:nvSpPr>
          <p:cNvPr id="3" name="object 3"/>
          <p:cNvSpPr txBox="1"/>
          <p:nvPr/>
        </p:nvSpPr>
        <p:spPr>
          <a:xfrm>
            <a:off x="922582"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98238" y="1652383"/>
            <a:ext cx="2733898"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Use</a:t>
            </a:r>
            <a:r>
              <a:rPr sz="2397" spc="-53" dirty="0">
                <a:latin typeface="Arial"/>
                <a:cs typeface="Arial"/>
              </a:rPr>
              <a:t> </a:t>
            </a:r>
            <a:r>
              <a:rPr sz="2397" dirty="0">
                <a:latin typeface="Arial"/>
                <a:cs typeface="Arial"/>
              </a:rPr>
              <a:t>mediator</a:t>
            </a:r>
            <a:r>
              <a:rPr sz="2397" spc="-53" dirty="0">
                <a:latin typeface="Arial"/>
                <a:cs typeface="Arial"/>
              </a:rPr>
              <a:t> </a:t>
            </a:r>
            <a:r>
              <a:rPr sz="2397" spc="-27" dirty="0">
                <a:latin typeface="Arial"/>
                <a:cs typeface="Arial"/>
              </a:rPr>
              <a:t>when:</a:t>
            </a:r>
            <a:endParaRPr sz="2397" dirty="0">
              <a:latin typeface="Arial"/>
              <a:cs typeface="Arial"/>
            </a:endParaRPr>
          </a:p>
        </p:txBody>
      </p:sp>
      <p:sp>
        <p:nvSpPr>
          <p:cNvPr id="5" name="object 5"/>
          <p:cNvSpPr txBox="1"/>
          <p:nvPr/>
        </p:nvSpPr>
        <p:spPr>
          <a:xfrm>
            <a:off x="1199674" y="2179747"/>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6" name="object 6"/>
          <p:cNvSpPr txBox="1"/>
          <p:nvPr/>
        </p:nvSpPr>
        <p:spPr>
          <a:xfrm>
            <a:off x="1485885" y="2016271"/>
            <a:ext cx="10114492" cy="2072081"/>
          </a:xfrm>
          <a:prstGeom prst="rect">
            <a:avLst/>
          </a:prstGeom>
        </p:spPr>
        <p:txBody>
          <a:bodyPr vert="horz" wrap="square" lIns="0" tIns="52427" rIns="0" bIns="0" rtlCol="0">
            <a:spAutoFit/>
          </a:bodyPr>
          <a:lstStyle/>
          <a:p>
            <a:pPr marL="16913" marR="6765">
              <a:lnSpc>
                <a:spcPct val="109700"/>
              </a:lnSpc>
              <a:spcBef>
                <a:spcPts val="411"/>
              </a:spcBef>
            </a:pPr>
            <a:r>
              <a:rPr sz="2397" dirty="0">
                <a:latin typeface="Arial"/>
                <a:cs typeface="Arial"/>
              </a:rPr>
              <a:t>a</a:t>
            </a:r>
            <a:r>
              <a:rPr sz="2397" spc="-40" dirty="0">
                <a:latin typeface="Arial"/>
                <a:cs typeface="Arial"/>
              </a:rPr>
              <a:t> </a:t>
            </a:r>
            <a:r>
              <a:rPr sz="2397" dirty="0">
                <a:latin typeface="Arial"/>
                <a:cs typeface="Arial"/>
              </a:rPr>
              <a:t>set</a:t>
            </a:r>
            <a:r>
              <a:rPr sz="2397" spc="-27" dirty="0">
                <a:latin typeface="Arial"/>
                <a:cs typeface="Arial"/>
              </a:rPr>
              <a:t> </a:t>
            </a:r>
            <a:r>
              <a:rPr sz="2397" dirty="0">
                <a:latin typeface="Arial"/>
                <a:cs typeface="Arial"/>
              </a:rPr>
              <a:t>of</a:t>
            </a:r>
            <a:r>
              <a:rPr sz="2397" spc="-20" dirty="0">
                <a:latin typeface="Arial"/>
                <a:cs typeface="Arial"/>
              </a:rPr>
              <a:t> </a:t>
            </a:r>
            <a:r>
              <a:rPr sz="2397" dirty="0">
                <a:latin typeface="Arial"/>
                <a:cs typeface="Arial"/>
              </a:rPr>
              <a:t>objects</a:t>
            </a:r>
            <a:r>
              <a:rPr sz="2397" spc="-40" dirty="0">
                <a:latin typeface="Arial"/>
                <a:cs typeface="Arial"/>
              </a:rPr>
              <a:t> </a:t>
            </a:r>
            <a:r>
              <a:rPr sz="2397" dirty="0">
                <a:latin typeface="Arial"/>
                <a:cs typeface="Arial"/>
              </a:rPr>
              <a:t>communicate</a:t>
            </a:r>
            <a:r>
              <a:rPr sz="2397" spc="-33" dirty="0">
                <a:latin typeface="Arial"/>
                <a:cs typeface="Arial"/>
              </a:rPr>
              <a:t> </a:t>
            </a:r>
            <a:r>
              <a:rPr sz="2397" dirty="0">
                <a:latin typeface="Arial"/>
                <a:cs typeface="Arial"/>
              </a:rPr>
              <a:t>with</a:t>
            </a:r>
            <a:r>
              <a:rPr sz="2397" spc="-40" dirty="0">
                <a:latin typeface="Arial"/>
                <a:cs typeface="Arial"/>
              </a:rPr>
              <a:t> </a:t>
            </a:r>
            <a:r>
              <a:rPr sz="2397" dirty="0">
                <a:latin typeface="Arial"/>
                <a:cs typeface="Arial"/>
              </a:rPr>
              <a:t>each</a:t>
            </a:r>
            <a:r>
              <a:rPr sz="2397" spc="-33" dirty="0">
                <a:latin typeface="Arial"/>
                <a:cs typeface="Arial"/>
              </a:rPr>
              <a:t> </a:t>
            </a:r>
            <a:r>
              <a:rPr sz="2397" dirty="0">
                <a:latin typeface="Arial"/>
                <a:cs typeface="Arial"/>
              </a:rPr>
              <a:t>other</a:t>
            </a:r>
            <a:r>
              <a:rPr sz="2397" spc="-40" dirty="0">
                <a:latin typeface="Arial"/>
                <a:cs typeface="Arial"/>
              </a:rPr>
              <a:t> </a:t>
            </a:r>
            <a:r>
              <a:rPr sz="2397" dirty="0">
                <a:latin typeface="Arial"/>
                <a:cs typeface="Arial"/>
              </a:rPr>
              <a:t>in</a:t>
            </a:r>
            <a:r>
              <a:rPr sz="2397" spc="-33" dirty="0">
                <a:latin typeface="Arial"/>
                <a:cs typeface="Arial"/>
              </a:rPr>
              <a:t> </a:t>
            </a:r>
            <a:r>
              <a:rPr sz="2397" dirty="0">
                <a:latin typeface="Arial"/>
                <a:cs typeface="Arial"/>
              </a:rPr>
              <a:t>a</a:t>
            </a:r>
            <a:r>
              <a:rPr sz="2397" spc="-53" dirty="0">
                <a:latin typeface="Arial"/>
                <a:cs typeface="Arial"/>
              </a:rPr>
              <a:t> </a:t>
            </a:r>
            <a:r>
              <a:rPr sz="2397" dirty="0">
                <a:latin typeface="Arial"/>
                <a:cs typeface="Arial"/>
              </a:rPr>
              <a:t>defined</a:t>
            </a:r>
            <a:r>
              <a:rPr sz="2397" spc="-33" dirty="0">
                <a:latin typeface="Arial"/>
                <a:cs typeface="Arial"/>
              </a:rPr>
              <a:t> </a:t>
            </a:r>
            <a:r>
              <a:rPr sz="2397" dirty="0">
                <a:latin typeface="Arial"/>
                <a:cs typeface="Arial"/>
              </a:rPr>
              <a:t>but</a:t>
            </a:r>
            <a:r>
              <a:rPr sz="2397" spc="-27" dirty="0">
                <a:latin typeface="Arial"/>
                <a:cs typeface="Arial"/>
              </a:rPr>
              <a:t> </a:t>
            </a:r>
            <a:r>
              <a:rPr sz="2397" dirty="0">
                <a:latin typeface="Arial"/>
                <a:cs typeface="Arial"/>
              </a:rPr>
              <a:t>complex</a:t>
            </a:r>
            <a:r>
              <a:rPr sz="2397" spc="-20" dirty="0">
                <a:latin typeface="Arial"/>
                <a:cs typeface="Arial"/>
              </a:rPr>
              <a:t> </a:t>
            </a:r>
            <a:r>
              <a:rPr sz="2397" spc="-33" dirty="0">
                <a:latin typeface="Arial"/>
                <a:cs typeface="Arial"/>
              </a:rPr>
              <a:t>way </a:t>
            </a:r>
            <a:r>
              <a:rPr sz="2397" dirty="0">
                <a:latin typeface="Arial"/>
                <a:cs typeface="Arial"/>
              </a:rPr>
              <a:t>reusing</a:t>
            </a:r>
            <a:r>
              <a:rPr sz="2397" spc="-53" dirty="0">
                <a:latin typeface="Arial"/>
                <a:cs typeface="Arial"/>
              </a:rPr>
              <a:t> </a:t>
            </a:r>
            <a:r>
              <a:rPr sz="2397" dirty="0">
                <a:latin typeface="Arial"/>
                <a:cs typeface="Arial"/>
              </a:rPr>
              <a:t>an</a:t>
            </a:r>
            <a:r>
              <a:rPr sz="2397" spc="-40" dirty="0">
                <a:latin typeface="Arial"/>
                <a:cs typeface="Arial"/>
              </a:rPr>
              <a:t> </a:t>
            </a:r>
            <a:r>
              <a:rPr sz="2397" dirty="0">
                <a:latin typeface="Arial"/>
                <a:cs typeface="Arial"/>
              </a:rPr>
              <a:t>object</a:t>
            </a:r>
            <a:r>
              <a:rPr sz="2397" spc="-40" dirty="0">
                <a:latin typeface="Arial"/>
                <a:cs typeface="Arial"/>
              </a:rPr>
              <a:t> </a:t>
            </a:r>
            <a:r>
              <a:rPr sz="2397" dirty="0">
                <a:latin typeface="Arial"/>
                <a:cs typeface="Arial"/>
              </a:rPr>
              <a:t>is</a:t>
            </a:r>
            <a:r>
              <a:rPr sz="2397" spc="-40" dirty="0">
                <a:latin typeface="Arial"/>
                <a:cs typeface="Arial"/>
              </a:rPr>
              <a:t> </a:t>
            </a:r>
            <a:r>
              <a:rPr sz="2397" dirty="0">
                <a:latin typeface="Arial"/>
                <a:cs typeface="Arial"/>
              </a:rPr>
              <a:t>difficult</a:t>
            </a:r>
            <a:r>
              <a:rPr sz="2397" spc="-40" dirty="0">
                <a:latin typeface="Arial"/>
                <a:cs typeface="Arial"/>
              </a:rPr>
              <a:t> </a:t>
            </a:r>
            <a:r>
              <a:rPr sz="2397" dirty="0">
                <a:latin typeface="Arial"/>
                <a:cs typeface="Arial"/>
              </a:rPr>
              <a:t>because</a:t>
            </a:r>
            <a:r>
              <a:rPr sz="2397" spc="-40" dirty="0">
                <a:latin typeface="Arial"/>
                <a:cs typeface="Arial"/>
              </a:rPr>
              <a:t> </a:t>
            </a:r>
            <a:r>
              <a:rPr sz="2397" dirty="0">
                <a:latin typeface="Arial"/>
                <a:cs typeface="Arial"/>
              </a:rPr>
              <a:t>it</a:t>
            </a:r>
            <a:r>
              <a:rPr sz="2397" spc="-27" dirty="0">
                <a:latin typeface="Arial"/>
                <a:cs typeface="Arial"/>
              </a:rPr>
              <a:t> </a:t>
            </a:r>
            <a:r>
              <a:rPr sz="2397" dirty="0">
                <a:latin typeface="Arial"/>
                <a:cs typeface="Arial"/>
              </a:rPr>
              <a:t>refers</a:t>
            </a:r>
            <a:r>
              <a:rPr sz="2397" spc="-40" dirty="0">
                <a:latin typeface="Arial"/>
                <a:cs typeface="Arial"/>
              </a:rPr>
              <a:t> </a:t>
            </a:r>
            <a:r>
              <a:rPr sz="2397" dirty="0">
                <a:latin typeface="Arial"/>
                <a:cs typeface="Arial"/>
              </a:rPr>
              <a:t>to</a:t>
            </a:r>
            <a:r>
              <a:rPr sz="2397" spc="-40" dirty="0">
                <a:latin typeface="Arial"/>
                <a:cs typeface="Arial"/>
              </a:rPr>
              <a:t> </a:t>
            </a:r>
            <a:r>
              <a:rPr sz="2397" dirty="0">
                <a:latin typeface="Arial"/>
                <a:cs typeface="Arial"/>
              </a:rPr>
              <a:t>and</a:t>
            </a:r>
            <a:r>
              <a:rPr sz="2397" spc="-40" dirty="0">
                <a:latin typeface="Arial"/>
                <a:cs typeface="Arial"/>
              </a:rPr>
              <a:t> </a:t>
            </a:r>
            <a:r>
              <a:rPr sz="2397" dirty="0">
                <a:latin typeface="Arial"/>
                <a:cs typeface="Arial"/>
              </a:rPr>
              <a:t>communicates</a:t>
            </a:r>
            <a:r>
              <a:rPr sz="2397" spc="-40" dirty="0">
                <a:latin typeface="Arial"/>
                <a:cs typeface="Arial"/>
              </a:rPr>
              <a:t> </a:t>
            </a:r>
            <a:r>
              <a:rPr sz="2397" spc="-27" dirty="0">
                <a:latin typeface="Arial"/>
                <a:cs typeface="Arial"/>
              </a:rPr>
              <a:t>with </a:t>
            </a:r>
            <a:r>
              <a:rPr sz="2397" dirty="0">
                <a:latin typeface="Arial"/>
                <a:cs typeface="Arial"/>
              </a:rPr>
              <a:t>many</a:t>
            </a:r>
            <a:r>
              <a:rPr sz="2397" spc="-33" dirty="0">
                <a:latin typeface="Arial"/>
                <a:cs typeface="Arial"/>
              </a:rPr>
              <a:t> </a:t>
            </a:r>
            <a:r>
              <a:rPr sz="2397" dirty="0">
                <a:latin typeface="Arial"/>
                <a:cs typeface="Arial"/>
              </a:rPr>
              <a:t>other</a:t>
            </a:r>
            <a:r>
              <a:rPr sz="2397" spc="-33" dirty="0">
                <a:latin typeface="Arial"/>
                <a:cs typeface="Arial"/>
              </a:rPr>
              <a:t> </a:t>
            </a:r>
            <a:r>
              <a:rPr sz="2397" spc="-13" dirty="0">
                <a:latin typeface="Arial"/>
                <a:cs typeface="Arial"/>
              </a:rPr>
              <a:t>objects</a:t>
            </a:r>
            <a:endParaRPr sz="2397">
              <a:latin typeface="Arial"/>
              <a:cs typeface="Arial"/>
            </a:endParaRPr>
          </a:p>
          <a:p>
            <a:pPr marL="16913" marR="1588092">
              <a:spcBef>
                <a:spcPts val="539"/>
              </a:spcBef>
            </a:pPr>
            <a:r>
              <a:rPr sz="2397" dirty="0">
                <a:latin typeface="Arial"/>
                <a:cs typeface="Arial"/>
              </a:rPr>
              <a:t>a</a:t>
            </a:r>
            <a:r>
              <a:rPr sz="2397" spc="-67" dirty="0">
                <a:latin typeface="Arial"/>
                <a:cs typeface="Arial"/>
              </a:rPr>
              <a:t> </a:t>
            </a:r>
            <a:r>
              <a:rPr sz="2397" dirty="0">
                <a:latin typeface="Arial"/>
                <a:cs typeface="Arial"/>
              </a:rPr>
              <a:t>behavior</a:t>
            </a:r>
            <a:r>
              <a:rPr sz="2397" spc="-53" dirty="0">
                <a:latin typeface="Arial"/>
                <a:cs typeface="Arial"/>
              </a:rPr>
              <a:t> </a:t>
            </a:r>
            <a:r>
              <a:rPr sz="2397" dirty="0">
                <a:latin typeface="Arial"/>
                <a:cs typeface="Arial"/>
              </a:rPr>
              <a:t>that's</a:t>
            </a:r>
            <a:r>
              <a:rPr sz="2397" spc="-47" dirty="0">
                <a:latin typeface="Arial"/>
                <a:cs typeface="Arial"/>
              </a:rPr>
              <a:t> </a:t>
            </a:r>
            <a:r>
              <a:rPr sz="2397" dirty="0">
                <a:latin typeface="Arial"/>
                <a:cs typeface="Arial"/>
              </a:rPr>
              <a:t>distributed</a:t>
            </a:r>
            <a:r>
              <a:rPr sz="2397" spc="-53" dirty="0">
                <a:latin typeface="Arial"/>
                <a:cs typeface="Arial"/>
              </a:rPr>
              <a:t> </a:t>
            </a:r>
            <a:r>
              <a:rPr sz="2397" dirty="0">
                <a:latin typeface="Arial"/>
                <a:cs typeface="Arial"/>
              </a:rPr>
              <a:t>between</a:t>
            </a:r>
            <a:r>
              <a:rPr sz="2397" spc="-53" dirty="0">
                <a:latin typeface="Arial"/>
                <a:cs typeface="Arial"/>
              </a:rPr>
              <a:t> </a:t>
            </a:r>
            <a:r>
              <a:rPr sz="2397" dirty="0">
                <a:latin typeface="Arial"/>
                <a:cs typeface="Arial"/>
              </a:rPr>
              <a:t>several</a:t>
            </a:r>
            <a:r>
              <a:rPr sz="2397" spc="-47" dirty="0">
                <a:latin typeface="Arial"/>
                <a:cs typeface="Arial"/>
              </a:rPr>
              <a:t> </a:t>
            </a:r>
            <a:r>
              <a:rPr sz="2397" dirty="0">
                <a:latin typeface="Arial"/>
                <a:cs typeface="Arial"/>
              </a:rPr>
              <a:t>classes</a:t>
            </a:r>
            <a:r>
              <a:rPr sz="2397" spc="-53" dirty="0">
                <a:latin typeface="Arial"/>
                <a:cs typeface="Arial"/>
              </a:rPr>
              <a:t> </a:t>
            </a:r>
            <a:r>
              <a:rPr sz="2397" dirty="0">
                <a:latin typeface="Arial"/>
                <a:cs typeface="Arial"/>
              </a:rPr>
              <a:t>should</a:t>
            </a:r>
            <a:r>
              <a:rPr sz="2397" spc="-47" dirty="0">
                <a:latin typeface="Arial"/>
                <a:cs typeface="Arial"/>
              </a:rPr>
              <a:t> </a:t>
            </a:r>
            <a:r>
              <a:rPr sz="2397" spc="-33" dirty="0">
                <a:latin typeface="Arial"/>
                <a:cs typeface="Arial"/>
              </a:rPr>
              <a:t>be </a:t>
            </a:r>
            <a:r>
              <a:rPr sz="2397" dirty="0">
                <a:latin typeface="Arial"/>
                <a:cs typeface="Arial"/>
              </a:rPr>
              <a:t>customisable</a:t>
            </a:r>
            <a:r>
              <a:rPr sz="2397" spc="-47" dirty="0">
                <a:latin typeface="Arial"/>
                <a:cs typeface="Arial"/>
              </a:rPr>
              <a:t> </a:t>
            </a:r>
            <a:r>
              <a:rPr sz="2397" dirty="0">
                <a:latin typeface="Arial"/>
                <a:cs typeface="Arial"/>
              </a:rPr>
              <a:t>without</a:t>
            </a:r>
            <a:r>
              <a:rPr sz="2397" spc="-40" dirty="0">
                <a:latin typeface="Arial"/>
                <a:cs typeface="Arial"/>
              </a:rPr>
              <a:t> </a:t>
            </a:r>
            <a:r>
              <a:rPr sz="2397" dirty="0">
                <a:latin typeface="Arial"/>
                <a:cs typeface="Arial"/>
              </a:rPr>
              <a:t>a</a:t>
            </a:r>
            <a:r>
              <a:rPr sz="2397" spc="-47" dirty="0">
                <a:latin typeface="Arial"/>
                <a:cs typeface="Arial"/>
              </a:rPr>
              <a:t> </a:t>
            </a:r>
            <a:r>
              <a:rPr sz="2397" dirty="0">
                <a:latin typeface="Arial"/>
                <a:cs typeface="Arial"/>
              </a:rPr>
              <a:t>lot</a:t>
            </a:r>
            <a:r>
              <a:rPr sz="2397" spc="-33" dirty="0">
                <a:latin typeface="Arial"/>
                <a:cs typeface="Arial"/>
              </a:rPr>
              <a:t> </a:t>
            </a:r>
            <a:r>
              <a:rPr sz="2397" dirty="0">
                <a:latin typeface="Arial"/>
                <a:cs typeface="Arial"/>
              </a:rPr>
              <a:t>of</a:t>
            </a:r>
            <a:r>
              <a:rPr sz="2397" spc="-33" dirty="0">
                <a:latin typeface="Arial"/>
                <a:cs typeface="Arial"/>
              </a:rPr>
              <a:t> </a:t>
            </a:r>
            <a:r>
              <a:rPr sz="2397" spc="-13" dirty="0">
                <a:latin typeface="Arial"/>
                <a:cs typeface="Arial"/>
              </a:rPr>
              <a:t>subclassing</a:t>
            </a:r>
            <a:endParaRPr sz="2397">
              <a:latin typeface="Arial"/>
              <a:cs typeface="Arial"/>
            </a:endParaRPr>
          </a:p>
        </p:txBody>
      </p:sp>
      <p:sp>
        <p:nvSpPr>
          <p:cNvPr id="7" name="object 7"/>
          <p:cNvSpPr txBox="1"/>
          <p:nvPr/>
        </p:nvSpPr>
        <p:spPr>
          <a:xfrm>
            <a:off x="1199674" y="2614566"/>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8" name="object 8"/>
          <p:cNvSpPr txBox="1"/>
          <p:nvPr/>
        </p:nvSpPr>
        <p:spPr>
          <a:xfrm>
            <a:off x="1199674" y="3414694"/>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2582" y="519785"/>
            <a:ext cx="13191714" cy="694186"/>
          </a:xfrm>
          <a:prstGeom prst="rect">
            <a:avLst/>
          </a:prstGeom>
        </p:spPr>
        <p:txBody>
          <a:bodyPr vert="horz" wrap="square" lIns="0" tIns="16912" rIns="0" bIns="0" rtlCol="0" anchor="ctr">
            <a:spAutoFit/>
          </a:bodyPr>
          <a:lstStyle/>
          <a:p>
            <a:pPr marL="16913">
              <a:lnSpc>
                <a:spcPct val="100000"/>
              </a:lnSpc>
              <a:spcBef>
                <a:spcPts val="133"/>
              </a:spcBef>
            </a:pPr>
            <a:r>
              <a:rPr spc="-13" dirty="0"/>
              <a:t>Mediator</a:t>
            </a:r>
          </a:p>
        </p:txBody>
      </p:sp>
      <p:sp>
        <p:nvSpPr>
          <p:cNvPr id="20" name="object 20"/>
          <p:cNvSpPr txBox="1">
            <a:spLocks noGrp="1"/>
          </p:cNvSpPr>
          <p:nvPr>
            <p:ph type="sldNum" sz="quarter" idx="7"/>
          </p:nvPr>
        </p:nvSpPr>
        <p:spPr>
          <a:xfrm>
            <a:off x="8691905" y="4730659"/>
            <a:ext cx="315721" cy="208914"/>
          </a:xfrm>
          <a:prstGeom prst="rect">
            <a:avLst/>
          </a:prstGeom>
        </p:spPr>
        <p:txBody>
          <a:bodyPr vert="horz" wrap="square" lIns="0" tIns="0" rIns="0" bIns="0" rtlCol="0">
            <a:spAutoFit/>
          </a:bodyPr>
          <a:lstStyle>
            <a:defPPr>
              <a:defRPr kern="0"/>
            </a:defPPr>
            <a:lvl1pPr>
              <a:defRPr sz="1300" b="0" i="0">
                <a:solidFill>
                  <a:schemeClr val="tx1"/>
                </a:solidFill>
                <a:latin typeface="Times New Roman"/>
                <a:cs typeface="Times New Roman"/>
              </a:defRPr>
            </a:lvl1pPr>
          </a:lstStyle>
          <a:p>
            <a:pPr marL="181610">
              <a:lnSpc>
                <a:spcPts val="1520"/>
              </a:lnSpc>
            </a:pPr>
            <a:fld id="{81D60167-4931-47E6-BA6A-407CBD079E47}" type="slidenum">
              <a:rPr lang="en-ZA" spc="-50" smtClean="0"/>
              <a:pPr marL="181610">
                <a:lnSpc>
                  <a:spcPts val="1520"/>
                </a:lnSpc>
              </a:pPr>
              <a:t>47</a:t>
            </a:fld>
            <a:endParaRPr spc="-33" dirty="0"/>
          </a:p>
        </p:txBody>
      </p:sp>
      <p:sp>
        <p:nvSpPr>
          <p:cNvPr id="3" name="object 3"/>
          <p:cNvSpPr txBox="1"/>
          <p:nvPr/>
        </p:nvSpPr>
        <p:spPr>
          <a:xfrm>
            <a:off x="922582"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98238" y="1652383"/>
            <a:ext cx="743302" cy="385961"/>
          </a:xfrm>
          <a:prstGeom prst="rect">
            <a:avLst/>
          </a:prstGeom>
        </p:spPr>
        <p:txBody>
          <a:bodyPr vert="horz" wrap="square" lIns="0" tIns="16912" rIns="0" bIns="0" rtlCol="0">
            <a:spAutoFit/>
          </a:bodyPr>
          <a:lstStyle/>
          <a:p>
            <a:pPr marL="16913">
              <a:spcBef>
                <a:spcPts val="133"/>
              </a:spcBef>
            </a:pPr>
            <a:r>
              <a:rPr sz="2397" spc="-13" dirty="0">
                <a:latin typeface="Arial"/>
                <a:cs typeface="Arial"/>
              </a:rPr>
              <a:t>Pros:</a:t>
            </a:r>
            <a:endParaRPr sz="2397">
              <a:latin typeface="Arial"/>
              <a:cs typeface="Arial"/>
            </a:endParaRPr>
          </a:p>
        </p:txBody>
      </p:sp>
      <p:sp>
        <p:nvSpPr>
          <p:cNvPr id="5" name="object 5"/>
          <p:cNvSpPr txBox="1"/>
          <p:nvPr/>
        </p:nvSpPr>
        <p:spPr>
          <a:xfrm>
            <a:off x="1199674" y="2179747"/>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6" name="object 6"/>
          <p:cNvSpPr txBox="1"/>
          <p:nvPr/>
        </p:nvSpPr>
        <p:spPr>
          <a:xfrm>
            <a:off x="1485885" y="2087218"/>
            <a:ext cx="9824444" cy="754843"/>
          </a:xfrm>
          <a:prstGeom prst="rect">
            <a:avLst/>
          </a:prstGeom>
        </p:spPr>
        <p:txBody>
          <a:bodyPr vert="horz" wrap="square" lIns="0" tIns="16912" rIns="0" bIns="0" rtlCol="0">
            <a:spAutoFit/>
          </a:bodyPr>
          <a:lstStyle/>
          <a:p>
            <a:pPr marL="16913" marR="6765">
              <a:spcBef>
                <a:spcPts val="133"/>
              </a:spcBef>
            </a:pPr>
            <a:r>
              <a:rPr sz="2397" dirty="0">
                <a:latin typeface="Arial"/>
                <a:cs typeface="Arial"/>
              </a:rPr>
              <a:t>Communications</a:t>
            </a:r>
            <a:r>
              <a:rPr sz="2397" spc="-53" dirty="0">
                <a:latin typeface="Arial"/>
                <a:cs typeface="Arial"/>
              </a:rPr>
              <a:t> </a:t>
            </a:r>
            <a:r>
              <a:rPr sz="2397" dirty="0">
                <a:latin typeface="Arial"/>
                <a:cs typeface="Arial"/>
              </a:rPr>
              <a:t>between</a:t>
            </a:r>
            <a:r>
              <a:rPr sz="2397" spc="-53" dirty="0">
                <a:latin typeface="Arial"/>
                <a:cs typeface="Arial"/>
              </a:rPr>
              <a:t> </a:t>
            </a:r>
            <a:r>
              <a:rPr sz="2397" dirty="0">
                <a:latin typeface="Arial"/>
                <a:cs typeface="Arial"/>
              </a:rPr>
              <a:t>objects</a:t>
            </a:r>
            <a:r>
              <a:rPr sz="2397" spc="-40" dirty="0">
                <a:latin typeface="Arial"/>
                <a:cs typeface="Arial"/>
              </a:rPr>
              <a:t> </a:t>
            </a:r>
            <a:r>
              <a:rPr sz="2397" dirty="0">
                <a:latin typeface="Arial"/>
                <a:cs typeface="Arial"/>
              </a:rPr>
              <a:t>can</a:t>
            </a:r>
            <a:r>
              <a:rPr sz="2397" spc="-53" dirty="0">
                <a:latin typeface="Arial"/>
                <a:cs typeface="Arial"/>
              </a:rPr>
              <a:t> </a:t>
            </a:r>
            <a:r>
              <a:rPr sz="2397" dirty="0">
                <a:latin typeface="Arial"/>
                <a:cs typeface="Arial"/>
              </a:rPr>
              <a:t>be</a:t>
            </a:r>
            <a:r>
              <a:rPr sz="2397" spc="-53" dirty="0">
                <a:latin typeface="Arial"/>
                <a:cs typeface="Arial"/>
              </a:rPr>
              <a:t> </a:t>
            </a:r>
            <a:r>
              <a:rPr sz="2397" dirty="0">
                <a:latin typeface="Arial"/>
                <a:cs typeface="Arial"/>
              </a:rPr>
              <a:t>delegated</a:t>
            </a:r>
            <a:r>
              <a:rPr sz="2397" spc="-53" dirty="0">
                <a:latin typeface="Arial"/>
                <a:cs typeface="Arial"/>
              </a:rPr>
              <a:t> </a:t>
            </a:r>
            <a:r>
              <a:rPr sz="2397" dirty="0">
                <a:latin typeface="Arial"/>
                <a:cs typeface="Arial"/>
              </a:rPr>
              <a:t>to</a:t>
            </a:r>
            <a:r>
              <a:rPr sz="2397" spc="-47" dirty="0">
                <a:latin typeface="Arial"/>
                <a:cs typeface="Arial"/>
              </a:rPr>
              <a:t> </a:t>
            </a:r>
            <a:r>
              <a:rPr sz="2397" dirty="0">
                <a:latin typeface="Arial"/>
                <a:cs typeface="Arial"/>
              </a:rPr>
              <a:t>a</a:t>
            </a:r>
            <a:r>
              <a:rPr sz="2397" spc="-53" dirty="0">
                <a:latin typeface="Arial"/>
                <a:cs typeface="Arial"/>
              </a:rPr>
              <a:t> </a:t>
            </a:r>
            <a:r>
              <a:rPr sz="2397" dirty="0">
                <a:latin typeface="Arial"/>
                <a:cs typeface="Arial"/>
              </a:rPr>
              <a:t>separate</a:t>
            </a:r>
            <a:r>
              <a:rPr sz="2397" spc="-53" dirty="0">
                <a:latin typeface="Arial"/>
                <a:cs typeface="Arial"/>
              </a:rPr>
              <a:t> </a:t>
            </a:r>
            <a:r>
              <a:rPr sz="2397" spc="-13" dirty="0">
                <a:latin typeface="Arial"/>
                <a:cs typeface="Arial"/>
              </a:rPr>
              <a:t>object, </a:t>
            </a:r>
            <a:r>
              <a:rPr sz="2397" dirty="0">
                <a:latin typeface="Arial"/>
                <a:cs typeface="Arial"/>
              </a:rPr>
              <a:t>making</a:t>
            </a:r>
            <a:r>
              <a:rPr sz="2397" spc="-47" dirty="0">
                <a:latin typeface="Arial"/>
                <a:cs typeface="Arial"/>
              </a:rPr>
              <a:t> </a:t>
            </a:r>
            <a:r>
              <a:rPr sz="2397" dirty="0">
                <a:latin typeface="Arial"/>
                <a:cs typeface="Arial"/>
              </a:rPr>
              <a:t>them</a:t>
            </a:r>
            <a:r>
              <a:rPr sz="2397" spc="-40" dirty="0">
                <a:latin typeface="Arial"/>
                <a:cs typeface="Arial"/>
              </a:rPr>
              <a:t> </a:t>
            </a:r>
            <a:r>
              <a:rPr sz="2397" dirty="0">
                <a:latin typeface="Arial"/>
                <a:cs typeface="Arial"/>
              </a:rPr>
              <a:t>easier</a:t>
            </a:r>
            <a:r>
              <a:rPr sz="2397" spc="-27" dirty="0">
                <a:latin typeface="Arial"/>
                <a:cs typeface="Arial"/>
              </a:rPr>
              <a:t> </a:t>
            </a:r>
            <a:r>
              <a:rPr sz="2397" dirty="0">
                <a:latin typeface="Arial"/>
                <a:cs typeface="Arial"/>
              </a:rPr>
              <a:t>to</a:t>
            </a:r>
            <a:r>
              <a:rPr sz="2397" spc="-40" dirty="0">
                <a:latin typeface="Arial"/>
                <a:cs typeface="Arial"/>
              </a:rPr>
              <a:t> </a:t>
            </a:r>
            <a:r>
              <a:rPr sz="2397" dirty="0">
                <a:latin typeface="Arial"/>
                <a:cs typeface="Arial"/>
              </a:rPr>
              <a:t>understand</a:t>
            </a:r>
            <a:r>
              <a:rPr sz="2397" spc="-47" dirty="0">
                <a:latin typeface="Arial"/>
                <a:cs typeface="Arial"/>
              </a:rPr>
              <a:t> </a:t>
            </a:r>
            <a:r>
              <a:rPr sz="2397" dirty="0">
                <a:latin typeface="Arial"/>
                <a:cs typeface="Arial"/>
              </a:rPr>
              <a:t>and</a:t>
            </a:r>
            <a:r>
              <a:rPr sz="2397" spc="-40" dirty="0">
                <a:latin typeface="Arial"/>
                <a:cs typeface="Arial"/>
              </a:rPr>
              <a:t> </a:t>
            </a:r>
            <a:r>
              <a:rPr sz="2397" spc="-13" dirty="0">
                <a:latin typeface="Arial"/>
                <a:cs typeface="Arial"/>
              </a:rPr>
              <a:t>maintain</a:t>
            </a:r>
            <a:endParaRPr sz="2397">
              <a:latin typeface="Arial"/>
              <a:cs typeface="Arial"/>
            </a:endParaRPr>
          </a:p>
        </p:txBody>
      </p:sp>
      <p:sp>
        <p:nvSpPr>
          <p:cNvPr id="7" name="object 7"/>
          <p:cNvSpPr txBox="1"/>
          <p:nvPr/>
        </p:nvSpPr>
        <p:spPr>
          <a:xfrm>
            <a:off x="1487322" y="2979875"/>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8" name="object 8"/>
          <p:cNvSpPr txBox="1"/>
          <p:nvPr/>
        </p:nvSpPr>
        <p:spPr>
          <a:xfrm>
            <a:off x="1773042" y="2888784"/>
            <a:ext cx="4081821"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Single</a:t>
            </a:r>
            <a:r>
              <a:rPr sz="2397" spc="-87" dirty="0">
                <a:latin typeface="Arial"/>
                <a:cs typeface="Arial"/>
              </a:rPr>
              <a:t> </a:t>
            </a:r>
            <a:r>
              <a:rPr sz="2397" dirty="0">
                <a:latin typeface="Arial"/>
                <a:cs typeface="Arial"/>
              </a:rPr>
              <a:t>Responsibility</a:t>
            </a:r>
            <a:r>
              <a:rPr sz="2397" spc="-80" dirty="0">
                <a:latin typeface="Arial"/>
                <a:cs typeface="Arial"/>
              </a:rPr>
              <a:t> </a:t>
            </a:r>
            <a:r>
              <a:rPr sz="2397" spc="-13" dirty="0">
                <a:latin typeface="Arial"/>
                <a:cs typeface="Arial"/>
              </a:rPr>
              <a:t>Principle</a:t>
            </a:r>
            <a:endParaRPr sz="2397">
              <a:latin typeface="Arial"/>
              <a:cs typeface="Arial"/>
            </a:endParaRPr>
          </a:p>
        </p:txBody>
      </p:sp>
      <p:sp>
        <p:nvSpPr>
          <p:cNvPr id="9" name="object 9"/>
          <p:cNvSpPr txBox="1"/>
          <p:nvPr/>
        </p:nvSpPr>
        <p:spPr>
          <a:xfrm>
            <a:off x="1199674" y="3414694"/>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10" name="object 10"/>
          <p:cNvSpPr txBox="1"/>
          <p:nvPr/>
        </p:nvSpPr>
        <p:spPr>
          <a:xfrm>
            <a:off x="1485886" y="3323131"/>
            <a:ext cx="10041769"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New</a:t>
            </a:r>
            <a:r>
              <a:rPr sz="2397" spc="-53" dirty="0">
                <a:latin typeface="Arial"/>
                <a:cs typeface="Arial"/>
              </a:rPr>
              <a:t> </a:t>
            </a:r>
            <a:r>
              <a:rPr sz="2397" dirty="0">
                <a:latin typeface="Arial"/>
                <a:cs typeface="Arial"/>
              </a:rPr>
              <a:t>mediators</a:t>
            </a:r>
            <a:r>
              <a:rPr sz="2397" spc="-40" dirty="0">
                <a:latin typeface="Arial"/>
                <a:cs typeface="Arial"/>
              </a:rPr>
              <a:t> </a:t>
            </a:r>
            <a:r>
              <a:rPr sz="2397" dirty="0">
                <a:latin typeface="Arial"/>
                <a:cs typeface="Arial"/>
              </a:rPr>
              <a:t>can</a:t>
            </a:r>
            <a:r>
              <a:rPr sz="2397" spc="-47" dirty="0">
                <a:latin typeface="Arial"/>
                <a:cs typeface="Arial"/>
              </a:rPr>
              <a:t> </a:t>
            </a:r>
            <a:r>
              <a:rPr sz="2397" dirty="0">
                <a:latin typeface="Arial"/>
                <a:cs typeface="Arial"/>
              </a:rPr>
              <a:t>be</a:t>
            </a:r>
            <a:r>
              <a:rPr sz="2397" spc="-40" dirty="0">
                <a:latin typeface="Arial"/>
                <a:cs typeface="Arial"/>
              </a:rPr>
              <a:t> </a:t>
            </a:r>
            <a:r>
              <a:rPr sz="2397" dirty="0">
                <a:latin typeface="Arial"/>
                <a:cs typeface="Arial"/>
              </a:rPr>
              <a:t>introduced</a:t>
            </a:r>
            <a:r>
              <a:rPr sz="2397" spc="-40" dirty="0">
                <a:latin typeface="Arial"/>
                <a:cs typeface="Arial"/>
              </a:rPr>
              <a:t> </a:t>
            </a:r>
            <a:r>
              <a:rPr sz="2397" dirty="0">
                <a:latin typeface="Arial"/>
                <a:cs typeface="Arial"/>
              </a:rPr>
              <a:t>without</a:t>
            </a:r>
            <a:r>
              <a:rPr sz="2397" spc="-47" dirty="0">
                <a:latin typeface="Arial"/>
                <a:cs typeface="Arial"/>
              </a:rPr>
              <a:t> </a:t>
            </a:r>
            <a:r>
              <a:rPr sz="2397" dirty="0">
                <a:latin typeface="Arial"/>
                <a:cs typeface="Arial"/>
              </a:rPr>
              <a:t>having</a:t>
            </a:r>
            <a:r>
              <a:rPr sz="2397" spc="-40" dirty="0">
                <a:latin typeface="Arial"/>
                <a:cs typeface="Arial"/>
              </a:rPr>
              <a:t> </a:t>
            </a:r>
            <a:r>
              <a:rPr sz="2397" dirty="0">
                <a:latin typeface="Arial"/>
                <a:cs typeface="Arial"/>
              </a:rPr>
              <a:t>to</a:t>
            </a:r>
            <a:r>
              <a:rPr sz="2397" spc="-40" dirty="0">
                <a:latin typeface="Arial"/>
                <a:cs typeface="Arial"/>
              </a:rPr>
              <a:t> </a:t>
            </a:r>
            <a:r>
              <a:rPr sz="2397" dirty="0">
                <a:latin typeface="Arial"/>
                <a:cs typeface="Arial"/>
              </a:rPr>
              <a:t>change</a:t>
            </a:r>
            <a:r>
              <a:rPr sz="2397" spc="-47" dirty="0">
                <a:latin typeface="Arial"/>
                <a:cs typeface="Arial"/>
              </a:rPr>
              <a:t> </a:t>
            </a:r>
            <a:r>
              <a:rPr sz="2397" dirty="0">
                <a:latin typeface="Arial"/>
                <a:cs typeface="Arial"/>
              </a:rPr>
              <a:t>the</a:t>
            </a:r>
            <a:r>
              <a:rPr sz="2397" spc="-40" dirty="0">
                <a:latin typeface="Arial"/>
                <a:cs typeface="Arial"/>
              </a:rPr>
              <a:t> </a:t>
            </a:r>
            <a:r>
              <a:rPr sz="2397" spc="-13" dirty="0">
                <a:latin typeface="Arial"/>
                <a:cs typeface="Arial"/>
              </a:rPr>
              <a:t>colleagues</a:t>
            </a:r>
            <a:endParaRPr sz="2397">
              <a:latin typeface="Arial"/>
              <a:cs typeface="Arial"/>
            </a:endParaRPr>
          </a:p>
        </p:txBody>
      </p:sp>
      <p:sp>
        <p:nvSpPr>
          <p:cNvPr id="11" name="object 11"/>
          <p:cNvSpPr txBox="1"/>
          <p:nvPr/>
        </p:nvSpPr>
        <p:spPr>
          <a:xfrm>
            <a:off x="1487322" y="3850952"/>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12" name="object 12"/>
          <p:cNvSpPr txBox="1"/>
          <p:nvPr/>
        </p:nvSpPr>
        <p:spPr>
          <a:xfrm>
            <a:off x="1773041" y="3759861"/>
            <a:ext cx="3054389"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Open/Closed</a:t>
            </a:r>
            <a:r>
              <a:rPr sz="2397" spc="-113" dirty="0">
                <a:latin typeface="Arial"/>
                <a:cs typeface="Arial"/>
              </a:rPr>
              <a:t> </a:t>
            </a:r>
            <a:r>
              <a:rPr sz="2397" spc="-13" dirty="0">
                <a:latin typeface="Arial"/>
                <a:cs typeface="Arial"/>
              </a:rPr>
              <a:t>Principle</a:t>
            </a:r>
            <a:endParaRPr sz="2397">
              <a:latin typeface="Arial"/>
              <a:cs typeface="Arial"/>
            </a:endParaRPr>
          </a:p>
        </p:txBody>
      </p:sp>
      <p:sp>
        <p:nvSpPr>
          <p:cNvPr id="13" name="object 13"/>
          <p:cNvSpPr txBox="1"/>
          <p:nvPr/>
        </p:nvSpPr>
        <p:spPr>
          <a:xfrm>
            <a:off x="1199674" y="4285297"/>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14" name="object 14"/>
          <p:cNvSpPr txBox="1"/>
          <p:nvPr/>
        </p:nvSpPr>
        <p:spPr>
          <a:xfrm>
            <a:off x="1485885" y="4124679"/>
            <a:ext cx="6058887" cy="855255"/>
          </a:xfrm>
          <a:prstGeom prst="rect">
            <a:avLst/>
          </a:prstGeom>
        </p:spPr>
        <p:txBody>
          <a:bodyPr vert="horz" wrap="square" lIns="0" tIns="16912" rIns="0" bIns="0" rtlCol="0">
            <a:spAutoFit/>
          </a:bodyPr>
          <a:lstStyle/>
          <a:p>
            <a:pPr marL="16913" marR="6765">
              <a:lnSpc>
                <a:spcPct val="119000"/>
              </a:lnSpc>
              <a:spcBef>
                <a:spcPts val="133"/>
              </a:spcBef>
            </a:pPr>
            <a:r>
              <a:rPr sz="2397" dirty="0">
                <a:latin typeface="Arial"/>
                <a:cs typeface="Arial"/>
              </a:rPr>
              <a:t>Reduced</a:t>
            </a:r>
            <a:r>
              <a:rPr sz="2397" spc="-87" dirty="0">
                <a:latin typeface="Arial"/>
                <a:cs typeface="Arial"/>
              </a:rPr>
              <a:t> </a:t>
            </a:r>
            <a:r>
              <a:rPr sz="2397" dirty="0">
                <a:latin typeface="Arial"/>
                <a:cs typeface="Arial"/>
              </a:rPr>
              <a:t>coupling</a:t>
            </a:r>
            <a:r>
              <a:rPr sz="2397" spc="-87" dirty="0">
                <a:latin typeface="Arial"/>
                <a:cs typeface="Arial"/>
              </a:rPr>
              <a:t> </a:t>
            </a:r>
            <a:r>
              <a:rPr sz="2397" dirty="0">
                <a:latin typeface="Arial"/>
                <a:cs typeface="Arial"/>
              </a:rPr>
              <a:t>between</a:t>
            </a:r>
            <a:r>
              <a:rPr sz="2397" spc="-87" dirty="0">
                <a:latin typeface="Arial"/>
                <a:cs typeface="Arial"/>
              </a:rPr>
              <a:t> </a:t>
            </a:r>
            <a:r>
              <a:rPr sz="2397" dirty="0">
                <a:latin typeface="Arial"/>
                <a:cs typeface="Arial"/>
              </a:rPr>
              <a:t>different</a:t>
            </a:r>
            <a:r>
              <a:rPr sz="2397" spc="-67" dirty="0">
                <a:latin typeface="Arial"/>
                <a:cs typeface="Arial"/>
              </a:rPr>
              <a:t> </a:t>
            </a:r>
            <a:r>
              <a:rPr sz="2397" spc="-13" dirty="0">
                <a:latin typeface="Arial"/>
                <a:cs typeface="Arial"/>
              </a:rPr>
              <a:t>classes </a:t>
            </a:r>
            <a:r>
              <a:rPr sz="2397" dirty="0">
                <a:latin typeface="Arial"/>
                <a:cs typeface="Arial"/>
              </a:rPr>
              <a:t>Individual</a:t>
            </a:r>
            <a:r>
              <a:rPr sz="2397" spc="-53" dirty="0">
                <a:latin typeface="Arial"/>
                <a:cs typeface="Arial"/>
              </a:rPr>
              <a:t> </a:t>
            </a:r>
            <a:r>
              <a:rPr sz="2397" dirty="0">
                <a:latin typeface="Arial"/>
                <a:cs typeface="Arial"/>
              </a:rPr>
              <a:t>classes</a:t>
            </a:r>
            <a:r>
              <a:rPr sz="2397" spc="-40" dirty="0">
                <a:latin typeface="Arial"/>
                <a:cs typeface="Arial"/>
              </a:rPr>
              <a:t> </a:t>
            </a:r>
            <a:r>
              <a:rPr sz="2397" dirty="0">
                <a:latin typeface="Arial"/>
                <a:cs typeface="Arial"/>
              </a:rPr>
              <a:t>can</a:t>
            </a:r>
            <a:r>
              <a:rPr sz="2397" spc="-40" dirty="0">
                <a:latin typeface="Arial"/>
                <a:cs typeface="Arial"/>
              </a:rPr>
              <a:t> </a:t>
            </a:r>
            <a:r>
              <a:rPr sz="2397" dirty="0">
                <a:latin typeface="Arial"/>
                <a:cs typeface="Arial"/>
              </a:rPr>
              <a:t>be</a:t>
            </a:r>
            <a:r>
              <a:rPr sz="2397" spc="-40" dirty="0">
                <a:latin typeface="Arial"/>
                <a:cs typeface="Arial"/>
              </a:rPr>
              <a:t> </a:t>
            </a:r>
            <a:r>
              <a:rPr sz="2397" dirty="0">
                <a:latin typeface="Arial"/>
                <a:cs typeface="Arial"/>
              </a:rPr>
              <a:t>reused</a:t>
            </a:r>
            <a:r>
              <a:rPr sz="2397" spc="-40" dirty="0">
                <a:latin typeface="Arial"/>
                <a:cs typeface="Arial"/>
              </a:rPr>
              <a:t> </a:t>
            </a:r>
            <a:r>
              <a:rPr sz="2397" dirty="0">
                <a:latin typeface="Arial"/>
                <a:cs typeface="Arial"/>
              </a:rPr>
              <a:t>more</a:t>
            </a:r>
            <a:r>
              <a:rPr sz="2397" spc="-20" dirty="0">
                <a:latin typeface="Arial"/>
                <a:cs typeface="Arial"/>
              </a:rPr>
              <a:t> </a:t>
            </a:r>
            <a:r>
              <a:rPr sz="2397" spc="-13" dirty="0">
                <a:latin typeface="Arial"/>
                <a:cs typeface="Arial"/>
              </a:rPr>
              <a:t>easily</a:t>
            </a:r>
            <a:endParaRPr sz="2397">
              <a:latin typeface="Arial"/>
              <a:cs typeface="Arial"/>
            </a:endParaRPr>
          </a:p>
        </p:txBody>
      </p:sp>
      <p:sp>
        <p:nvSpPr>
          <p:cNvPr id="15" name="object 15"/>
          <p:cNvSpPr txBox="1"/>
          <p:nvPr/>
        </p:nvSpPr>
        <p:spPr>
          <a:xfrm>
            <a:off x="1199674" y="4722044"/>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16" name="object 16"/>
          <p:cNvSpPr txBox="1"/>
          <p:nvPr/>
        </p:nvSpPr>
        <p:spPr>
          <a:xfrm>
            <a:off x="922582" y="5156391"/>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17" name="object 17"/>
          <p:cNvSpPr txBox="1"/>
          <p:nvPr/>
        </p:nvSpPr>
        <p:spPr>
          <a:xfrm>
            <a:off x="1198237" y="5065298"/>
            <a:ext cx="827019" cy="385961"/>
          </a:xfrm>
          <a:prstGeom prst="rect">
            <a:avLst/>
          </a:prstGeom>
        </p:spPr>
        <p:txBody>
          <a:bodyPr vert="horz" wrap="square" lIns="0" tIns="16912" rIns="0" bIns="0" rtlCol="0">
            <a:spAutoFit/>
          </a:bodyPr>
          <a:lstStyle/>
          <a:p>
            <a:pPr marL="16913">
              <a:spcBef>
                <a:spcPts val="133"/>
              </a:spcBef>
            </a:pPr>
            <a:r>
              <a:rPr sz="2397" spc="-13" dirty="0">
                <a:latin typeface="Arial"/>
                <a:cs typeface="Arial"/>
              </a:rPr>
              <a:t>Cons:</a:t>
            </a:r>
            <a:endParaRPr sz="2397">
              <a:latin typeface="Arial"/>
              <a:cs typeface="Arial"/>
            </a:endParaRPr>
          </a:p>
        </p:txBody>
      </p:sp>
      <p:sp>
        <p:nvSpPr>
          <p:cNvPr id="18" name="object 18"/>
          <p:cNvSpPr txBox="1"/>
          <p:nvPr/>
        </p:nvSpPr>
        <p:spPr>
          <a:xfrm>
            <a:off x="1199674" y="5591210"/>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19" name="object 19"/>
          <p:cNvSpPr txBox="1"/>
          <p:nvPr/>
        </p:nvSpPr>
        <p:spPr>
          <a:xfrm>
            <a:off x="1485886" y="5500118"/>
            <a:ext cx="6669426"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A</a:t>
            </a:r>
            <a:r>
              <a:rPr sz="2397" spc="-152" dirty="0">
                <a:latin typeface="Arial"/>
                <a:cs typeface="Arial"/>
              </a:rPr>
              <a:t> </a:t>
            </a:r>
            <a:r>
              <a:rPr sz="2397" dirty="0">
                <a:latin typeface="Arial"/>
                <a:cs typeface="Arial"/>
              </a:rPr>
              <a:t>mediator</a:t>
            </a:r>
            <a:r>
              <a:rPr sz="2397" spc="-27" dirty="0">
                <a:latin typeface="Arial"/>
                <a:cs typeface="Arial"/>
              </a:rPr>
              <a:t> </a:t>
            </a:r>
            <a:r>
              <a:rPr sz="2397" dirty="0">
                <a:latin typeface="Arial"/>
                <a:cs typeface="Arial"/>
              </a:rPr>
              <a:t>can</a:t>
            </a:r>
            <a:r>
              <a:rPr sz="2397" spc="-33" dirty="0">
                <a:latin typeface="Arial"/>
                <a:cs typeface="Arial"/>
              </a:rPr>
              <a:t> </a:t>
            </a:r>
            <a:r>
              <a:rPr sz="2397" dirty="0">
                <a:latin typeface="Arial"/>
                <a:cs typeface="Arial"/>
              </a:rPr>
              <a:t>evolve</a:t>
            </a:r>
            <a:r>
              <a:rPr sz="2397" spc="-40" dirty="0">
                <a:latin typeface="Arial"/>
                <a:cs typeface="Arial"/>
              </a:rPr>
              <a:t> </a:t>
            </a:r>
            <a:r>
              <a:rPr sz="2397" dirty="0">
                <a:latin typeface="Arial"/>
                <a:cs typeface="Arial"/>
              </a:rPr>
              <a:t>over</a:t>
            </a:r>
            <a:r>
              <a:rPr sz="2397" spc="-20" dirty="0">
                <a:latin typeface="Arial"/>
                <a:cs typeface="Arial"/>
              </a:rPr>
              <a:t> </a:t>
            </a:r>
            <a:r>
              <a:rPr sz="2397" dirty="0">
                <a:latin typeface="Arial"/>
                <a:cs typeface="Arial"/>
              </a:rPr>
              <a:t>time</a:t>
            </a:r>
            <a:r>
              <a:rPr sz="2397" spc="-33" dirty="0">
                <a:latin typeface="Arial"/>
                <a:cs typeface="Arial"/>
              </a:rPr>
              <a:t> </a:t>
            </a:r>
            <a:r>
              <a:rPr sz="2397" dirty="0">
                <a:latin typeface="Arial"/>
                <a:cs typeface="Arial"/>
              </a:rPr>
              <a:t>into</a:t>
            </a:r>
            <a:r>
              <a:rPr sz="2397" spc="-40" dirty="0">
                <a:latin typeface="Arial"/>
                <a:cs typeface="Arial"/>
              </a:rPr>
              <a:t> </a:t>
            </a:r>
            <a:r>
              <a:rPr sz="2397" dirty="0">
                <a:latin typeface="Arial"/>
                <a:cs typeface="Arial"/>
              </a:rPr>
              <a:t>a</a:t>
            </a:r>
            <a:r>
              <a:rPr sz="2397" spc="-33" dirty="0">
                <a:latin typeface="Arial"/>
                <a:cs typeface="Arial"/>
              </a:rPr>
              <a:t> </a:t>
            </a:r>
            <a:r>
              <a:rPr sz="2397" dirty="0">
                <a:latin typeface="Arial"/>
                <a:cs typeface="Arial"/>
              </a:rPr>
              <a:t>god</a:t>
            </a:r>
            <a:r>
              <a:rPr sz="2397" spc="-53" dirty="0">
                <a:latin typeface="Arial"/>
                <a:cs typeface="Arial"/>
              </a:rPr>
              <a:t> </a:t>
            </a:r>
            <a:r>
              <a:rPr sz="2397" spc="-13" dirty="0">
                <a:latin typeface="Arial"/>
                <a:cs typeface="Arial"/>
              </a:rPr>
              <a:t>object</a:t>
            </a:r>
            <a:endParaRPr sz="2397">
              <a:latin typeface="Arial"/>
              <a:cs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F153E-1201-8235-212C-CDAFD3034A1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60EACC-4D1F-78CF-65B7-43981F00DC4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32883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922582" y="537362"/>
            <a:ext cx="9773144" cy="877762"/>
          </a:xfrm>
          <a:prstGeom prst="rect">
            <a:avLst/>
          </a:prstGeom>
        </p:spPr>
        <p:txBody>
          <a:bodyPr vert="horz" wrap="square" lIns="0" tIns="16912" rIns="0" bIns="0" rtlCol="0" anchor="ctr">
            <a:spAutoFit/>
          </a:bodyPr>
          <a:lstStyle/>
          <a:p>
            <a:pPr marL="16913">
              <a:lnSpc>
                <a:spcPct val="100000"/>
              </a:lnSpc>
              <a:spcBef>
                <a:spcPts val="133"/>
              </a:spcBef>
            </a:pPr>
            <a:r>
              <a:rPr spc="-13" dirty="0"/>
              <a:t>Memento</a:t>
            </a:r>
          </a:p>
        </p:txBody>
      </p:sp>
      <p:sp>
        <p:nvSpPr>
          <p:cNvPr id="3" name="object 3"/>
          <p:cNvSpPr txBox="1"/>
          <p:nvPr/>
        </p:nvSpPr>
        <p:spPr>
          <a:xfrm>
            <a:off x="922582"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98237" y="1652382"/>
            <a:ext cx="10040924" cy="1123727"/>
          </a:xfrm>
          <a:prstGeom prst="rect">
            <a:avLst/>
          </a:prstGeom>
        </p:spPr>
        <p:txBody>
          <a:bodyPr vert="horz" wrap="square" lIns="0" tIns="16912" rIns="0" bIns="0" rtlCol="0">
            <a:spAutoFit/>
          </a:bodyPr>
          <a:lstStyle/>
          <a:p>
            <a:pPr marL="16913" marR="6765">
              <a:spcBef>
                <a:spcPts val="133"/>
              </a:spcBef>
            </a:pPr>
            <a:r>
              <a:rPr sz="2397" dirty="0">
                <a:latin typeface="Arial"/>
                <a:cs typeface="Arial"/>
              </a:rPr>
              <a:t>The</a:t>
            </a:r>
            <a:r>
              <a:rPr sz="2397" spc="-47" dirty="0">
                <a:latin typeface="Arial"/>
                <a:cs typeface="Arial"/>
              </a:rPr>
              <a:t> </a:t>
            </a:r>
            <a:r>
              <a:rPr sz="2397" b="1" dirty="0">
                <a:latin typeface="Arial"/>
                <a:cs typeface="Arial"/>
              </a:rPr>
              <a:t>memento</a:t>
            </a:r>
            <a:r>
              <a:rPr sz="2397" b="1" spc="-27" dirty="0">
                <a:latin typeface="Arial"/>
                <a:cs typeface="Arial"/>
              </a:rPr>
              <a:t> </a:t>
            </a:r>
            <a:r>
              <a:rPr sz="2397" b="1" dirty="0">
                <a:latin typeface="Arial"/>
                <a:cs typeface="Arial"/>
              </a:rPr>
              <a:t>pattern</a:t>
            </a:r>
            <a:r>
              <a:rPr sz="2397" dirty="0">
                <a:latin typeface="Arial"/>
                <a:cs typeface="Arial"/>
              </a:rPr>
              <a:t>,</a:t>
            </a:r>
            <a:r>
              <a:rPr sz="2397" spc="-27" dirty="0">
                <a:latin typeface="Arial"/>
                <a:cs typeface="Arial"/>
              </a:rPr>
              <a:t> </a:t>
            </a:r>
            <a:r>
              <a:rPr sz="2397" dirty="0">
                <a:latin typeface="Arial"/>
                <a:cs typeface="Arial"/>
              </a:rPr>
              <a:t>also</a:t>
            </a:r>
            <a:r>
              <a:rPr sz="2397" spc="-40" dirty="0">
                <a:latin typeface="Arial"/>
                <a:cs typeface="Arial"/>
              </a:rPr>
              <a:t> </a:t>
            </a:r>
            <a:r>
              <a:rPr sz="2397" dirty="0">
                <a:latin typeface="Arial"/>
                <a:cs typeface="Arial"/>
              </a:rPr>
              <a:t>called</a:t>
            </a:r>
            <a:r>
              <a:rPr sz="2397" spc="-40" dirty="0">
                <a:latin typeface="Arial"/>
                <a:cs typeface="Arial"/>
              </a:rPr>
              <a:t> </a:t>
            </a:r>
            <a:r>
              <a:rPr sz="2397" dirty="0">
                <a:latin typeface="Arial"/>
                <a:cs typeface="Arial"/>
              </a:rPr>
              <a:t>the</a:t>
            </a:r>
            <a:r>
              <a:rPr sz="2397" spc="-33" dirty="0">
                <a:latin typeface="Arial"/>
                <a:cs typeface="Arial"/>
              </a:rPr>
              <a:t> </a:t>
            </a:r>
            <a:r>
              <a:rPr sz="2397" b="1" dirty="0">
                <a:latin typeface="Arial"/>
                <a:cs typeface="Arial"/>
              </a:rPr>
              <a:t>token</a:t>
            </a:r>
            <a:r>
              <a:rPr sz="2397" b="1" spc="-27" dirty="0">
                <a:latin typeface="Arial"/>
                <a:cs typeface="Arial"/>
              </a:rPr>
              <a:t> </a:t>
            </a:r>
            <a:r>
              <a:rPr sz="2397" dirty="0">
                <a:latin typeface="Arial"/>
                <a:cs typeface="Arial"/>
              </a:rPr>
              <a:t>or</a:t>
            </a:r>
            <a:r>
              <a:rPr sz="2397" spc="-27" dirty="0">
                <a:latin typeface="Arial"/>
                <a:cs typeface="Arial"/>
              </a:rPr>
              <a:t> </a:t>
            </a:r>
            <a:r>
              <a:rPr sz="2397" b="1" dirty="0">
                <a:latin typeface="Arial"/>
                <a:cs typeface="Arial"/>
              </a:rPr>
              <a:t>snapshot</a:t>
            </a:r>
            <a:r>
              <a:rPr sz="2397" b="1" spc="-27" dirty="0">
                <a:latin typeface="Arial"/>
                <a:cs typeface="Arial"/>
              </a:rPr>
              <a:t> </a:t>
            </a:r>
            <a:r>
              <a:rPr sz="2397" b="1" dirty="0">
                <a:latin typeface="Arial"/>
                <a:cs typeface="Arial"/>
              </a:rPr>
              <a:t>pattern</a:t>
            </a:r>
            <a:r>
              <a:rPr sz="2397" dirty="0">
                <a:latin typeface="Arial"/>
                <a:cs typeface="Arial"/>
              </a:rPr>
              <a:t>,</a:t>
            </a:r>
            <a:r>
              <a:rPr sz="2397" spc="-27" dirty="0">
                <a:latin typeface="Arial"/>
                <a:cs typeface="Arial"/>
              </a:rPr>
              <a:t> </a:t>
            </a:r>
            <a:r>
              <a:rPr sz="2397" spc="-13" dirty="0">
                <a:latin typeface="Arial"/>
                <a:cs typeface="Arial"/>
              </a:rPr>
              <a:t>allows </a:t>
            </a:r>
            <a:r>
              <a:rPr sz="2397" dirty="0">
                <a:latin typeface="Arial"/>
                <a:cs typeface="Arial"/>
              </a:rPr>
              <a:t>the</a:t>
            </a:r>
            <a:r>
              <a:rPr sz="2397" spc="-40" dirty="0">
                <a:latin typeface="Arial"/>
                <a:cs typeface="Arial"/>
              </a:rPr>
              <a:t> </a:t>
            </a:r>
            <a:r>
              <a:rPr sz="2397" dirty="0">
                <a:latin typeface="Arial"/>
                <a:cs typeface="Arial"/>
              </a:rPr>
              <a:t>state</a:t>
            </a:r>
            <a:r>
              <a:rPr sz="2397" spc="-47" dirty="0">
                <a:latin typeface="Arial"/>
                <a:cs typeface="Arial"/>
              </a:rPr>
              <a:t> </a:t>
            </a:r>
            <a:r>
              <a:rPr sz="2397" dirty="0">
                <a:latin typeface="Arial"/>
                <a:cs typeface="Arial"/>
              </a:rPr>
              <a:t>of</a:t>
            </a:r>
            <a:r>
              <a:rPr sz="2397" spc="-20" dirty="0">
                <a:latin typeface="Arial"/>
                <a:cs typeface="Arial"/>
              </a:rPr>
              <a:t> </a:t>
            </a:r>
            <a:r>
              <a:rPr sz="2397" dirty="0">
                <a:latin typeface="Arial"/>
                <a:cs typeface="Arial"/>
              </a:rPr>
              <a:t>an</a:t>
            </a:r>
            <a:r>
              <a:rPr sz="2397" spc="-40" dirty="0">
                <a:latin typeface="Arial"/>
                <a:cs typeface="Arial"/>
              </a:rPr>
              <a:t> </a:t>
            </a:r>
            <a:r>
              <a:rPr sz="2397" dirty="0">
                <a:latin typeface="Arial"/>
                <a:cs typeface="Arial"/>
              </a:rPr>
              <a:t>object</a:t>
            </a:r>
            <a:r>
              <a:rPr sz="2397" spc="-20" dirty="0">
                <a:latin typeface="Arial"/>
                <a:cs typeface="Arial"/>
              </a:rPr>
              <a:t> </a:t>
            </a:r>
            <a:r>
              <a:rPr sz="2397" dirty="0">
                <a:latin typeface="Arial"/>
                <a:cs typeface="Arial"/>
              </a:rPr>
              <a:t>to</a:t>
            </a:r>
            <a:r>
              <a:rPr sz="2397" spc="-33" dirty="0">
                <a:latin typeface="Arial"/>
                <a:cs typeface="Arial"/>
              </a:rPr>
              <a:t> </a:t>
            </a:r>
            <a:r>
              <a:rPr sz="2397" dirty="0">
                <a:latin typeface="Arial"/>
                <a:cs typeface="Arial"/>
              </a:rPr>
              <a:t>be</a:t>
            </a:r>
            <a:r>
              <a:rPr sz="2397" spc="-33" dirty="0">
                <a:latin typeface="Arial"/>
                <a:cs typeface="Arial"/>
              </a:rPr>
              <a:t> </a:t>
            </a:r>
            <a:r>
              <a:rPr sz="2397" dirty="0">
                <a:latin typeface="Arial"/>
                <a:cs typeface="Arial"/>
              </a:rPr>
              <a:t>saved</a:t>
            </a:r>
            <a:r>
              <a:rPr sz="2397" spc="-40" dirty="0">
                <a:latin typeface="Arial"/>
                <a:cs typeface="Arial"/>
              </a:rPr>
              <a:t> </a:t>
            </a:r>
            <a:r>
              <a:rPr sz="2397" dirty="0">
                <a:latin typeface="Arial"/>
                <a:cs typeface="Arial"/>
              </a:rPr>
              <a:t>without</a:t>
            </a:r>
            <a:r>
              <a:rPr sz="2397" spc="-20" dirty="0">
                <a:latin typeface="Arial"/>
                <a:cs typeface="Arial"/>
              </a:rPr>
              <a:t> </a:t>
            </a:r>
            <a:r>
              <a:rPr sz="2397" dirty="0">
                <a:latin typeface="Arial"/>
                <a:cs typeface="Arial"/>
              </a:rPr>
              <a:t>revealing</a:t>
            </a:r>
            <a:r>
              <a:rPr sz="2397" spc="-33" dirty="0">
                <a:latin typeface="Arial"/>
                <a:cs typeface="Arial"/>
              </a:rPr>
              <a:t> </a:t>
            </a:r>
            <a:r>
              <a:rPr sz="2397" dirty="0">
                <a:latin typeface="Arial"/>
                <a:cs typeface="Arial"/>
              </a:rPr>
              <a:t>the</a:t>
            </a:r>
            <a:r>
              <a:rPr sz="2397" spc="-40" dirty="0">
                <a:latin typeface="Arial"/>
                <a:cs typeface="Arial"/>
              </a:rPr>
              <a:t> </a:t>
            </a:r>
            <a:r>
              <a:rPr sz="2397" dirty="0">
                <a:latin typeface="Arial"/>
                <a:cs typeface="Arial"/>
              </a:rPr>
              <a:t>details</a:t>
            </a:r>
            <a:r>
              <a:rPr sz="2397" spc="-40" dirty="0">
                <a:latin typeface="Arial"/>
                <a:cs typeface="Arial"/>
              </a:rPr>
              <a:t> </a:t>
            </a:r>
            <a:r>
              <a:rPr sz="2397" dirty="0">
                <a:latin typeface="Arial"/>
                <a:cs typeface="Arial"/>
              </a:rPr>
              <a:t>of</a:t>
            </a:r>
            <a:r>
              <a:rPr sz="2397" spc="-20" dirty="0">
                <a:latin typeface="Arial"/>
                <a:cs typeface="Arial"/>
              </a:rPr>
              <a:t> </a:t>
            </a:r>
            <a:r>
              <a:rPr sz="2397" spc="-33" dirty="0">
                <a:latin typeface="Arial"/>
                <a:cs typeface="Arial"/>
              </a:rPr>
              <a:t>its </a:t>
            </a:r>
            <a:r>
              <a:rPr sz="2397" spc="-13" dirty="0">
                <a:latin typeface="Arial"/>
                <a:cs typeface="Arial"/>
              </a:rPr>
              <a:t>implementation</a:t>
            </a:r>
            <a:endParaRPr sz="2397">
              <a:latin typeface="Arial"/>
              <a:cs typeface="Arial"/>
            </a:endParaRPr>
          </a:p>
        </p:txBody>
      </p:sp>
      <p:pic>
        <p:nvPicPr>
          <p:cNvPr id="5" name="object 5"/>
          <p:cNvPicPr/>
          <p:nvPr/>
        </p:nvPicPr>
        <p:blipFill>
          <a:blip r:embed="rId2" cstate="print"/>
          <a:stretch>
            <a:fillRect/>
          </a:stretch>
        </p:blipFill>
        <p:spPr>
          <a:xfrm>
            <a:off x="4226311" y="2492458"/>
            <a:ext cx="7814839" cy="4176597"/>
          </a:xfrm>
          <a:prstGeom prst="rect">
            <a:avLst/>
          </a:prstGeom>
        </p:spPr>
      </p:pic>
      <p:sp>
        <p:nvSpPr>
          <p:cNvPr id="6" name="object 6"/>
          <p:cNvSpPr txBox="1">
            <a:spLocks noGrp="1"/>
          </p:cNvSpPr>
          <p:nvPr>
            <p:ph type="sldNum" sz="quarter" idx="7"/>
          </p:nvPr>
        </p:nvSpPr>
        <p:spPr>
          <a:xfrm>
            <a:off x="15465927" y="8636193"/>
            <a:ext cx="627075" cy="256480"/>
          </a:xfrm>
          <a:prstGeom prst="rect">
            <a:avLst/>
          </a:prstGeom>
        </p:spPr>
        <p:txBody>
          <a:bodyPr vert="horz" wrap="square" lIns="0" tIns="0" rIns="0" bIns="0" rtlCol="0" anchor="ctr">
            <a:spAutoFit/>
          </a:bodyPr>
          <a:lstStyle/>
          <a:p>
            <a:pPr marL="50738">
              <a:lnSpc>
                <a:spcPts val="2024"/>
              </a:lnSpc>
            </a:pPr>
            <a:fld id="{81D60167-4931-47E6-BA6A-407CBD079E47}" type="slidenum">
              <a:rPr spc="-33" dirty="0"/>
              <a:pPr marL="50738">
                <a:lnSpc>
                  <a:spcPts val="2024"/>
                </a:lnSpc>
              </a:pPr>
              <a:t>49</a:t>
            </a:fld>
            <a:endParaRPr spc="-33"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107" name="Straight Connector 3106">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08" name="Straight Connector 3107">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09" name="Straight Connector 3108">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10" name="Straight Connector 3109">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11" name="Straight Connector 3110">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12" name="Straight Connector 3111">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13" name="Straight Connector 311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3114" name="Rectangle 3113">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6F3970-9B60-E5A0-EF07-E9AB2B015DC5}"/>
              </a:ext>
            </a:extLst>
          </p:cNvPr>
          <p:cNvSpPr>
            <a:spLocks noGrp="1"/>
          </p:cNvSpPr>
          <p:nvPr>
            <p:ph type="title"/>
          </p:nvPr>
        </p:nvSpPr>
        <p:spPr>
          <a:xfrm>
            <a:off x="1015488" y="533400"/>
            <a:ext cx="4493885" cy="3614271"/>
          </a:xfrm>
        </p:spPr>
        <p:txBody>
          <a:bodyPr vert="horz" lIns="91440" tIns="45720" rIns="91440" bIns="45720" rtlCol="0" anchor="b">
            <a:normAutofit/>
          </a:bodyPr>
          <a:lstStyle/>
          <a:p>
            <a:r>
              <a:rPr lang="en-US" sz="5400"/>
              <a:t>Pattern after pattern</a:t>
            </a:r>
          </a:p>
        </p:txBody>
      </p:sp>
      <p:cxnSp>
        <p:nvCxnSpPr>
          <p:cNvPr id="3115" name="Straight Connector 3114">
            <a:extLst>
              <a:ext uri="{FF2B5EF4-FFF2-40B4-BE49-F238E27FC236}">
                <a16:creationId xmlns:a16="http://schemas.microsoft.com/office/drawing/2014/main" id="{B42E889C-BF1F-40B2-86C2-92153DB7E6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8034" y="0"/>
            <a:ext cx="6553966" cy="35426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16" name="Straight Connector 3115">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851108" y="4783369"/>
            <a:ext cx="5340893" cy="20746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17" name="Straight Connector 3116">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21640" y="0"/>
            <a:ext cx="1268175"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3074" name="Picture 2" descr="really long list Meme Generator - Imgflip">
            <a:extLst>
              <a:ext uri="{FF2B5EF4-FFF2-40B4-BE49-F238E27FC236}">
                <a16:creationId xmlns:a16="http://schemas.microsoft.com/office/drawing/2014/main" id="{9AD4C328-B240-ED92-201E-187F2B742E6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918852" y="533400"/>
            <a:ext cx="3677412" cy="579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9646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9637" y="1283532"/>
            <a:ext cx="13191714" cy="694186"/>
          </a:xfrm>
          <a:prstGeom prst="rect">
            <a:avLst/>
          </a:prstGeom>
        </p:spPr>
        <p:txBody>
          <a:bodyPr vert="horz" wrap="square" lIns="0" tIns="16912" rIns="0" bIns="0" rtlCol="0" anchor="ctr">
            <a:spAutoFit/>
          </a:bodyPr>
          <a:lstStyle/>
          <a:p>
            <a:pPr marL="16913">
              <a:lnSpc>
                <a:spcPct val="100000"/>
              </a:lnSpc>
              <a:spcBef>
                <a:spcPts val="133"/>
              </a:spcBef>
            </a:pPr>
            <a:r>
              <a:rPr spc="-13" dirty="0"/>
              <a:t>Memento</a:t>
            </a:r>
          </a:p>
        </p:txBody>
      </p:sp>
      <p:sp>
        <p:nvSpPr>
          <p:cNvPr id="3" name="object 3"/>
          <p:cNvSpPr txBox="1"/>
          <p:nvPr/>
        </p:nvSpPr>
        <p:spPr>
          <a:xfrm>
            <a:off x="922582"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98238" y="1652383"/>
            <a:ext cx="10180452" cy="754843"/>
          </a:xfrm>
          <a:prstGeom prst="rect">
            <a:avLst/>
          </a:prstGeom>
        </p:spPr>
        <p:txBody>
          <a:bodyPr vert="horz" wrap="square" lIns="0" tIns="16912" rIns="0" bIns="0" rtlCol="0">
            <a:spAutoFit/>
          </a:bodyPr>
          <a:lstStyle/>
          <a:p>
            <a:pPr marL="16913" marR="6765">
              <a:spcBef>
                <a:spcPts val="133"/>
              </a:spcBef>
            </a:pPr>
            <a:r>
              <a:rPr sz="2397" dirty="0">
                <a:latin typeface="Arial"/>
                <a:cs typeface="Arial"/>
              </a:rPr>
              <a:t>Motivation:</a:t>
            </a:r>
            <a:r>
              <a:rPr sz="2397" spc="-33" dirty="0">
                <a:latin typeface="Arial"/>
                <a:cs typeface="Arial"/>
              </a:rPr>
              <a:t> </a:t>
            </a:r>
            <a:r>
              <a:rPr sz="2397" dirty="0">
                <a:latin typeface="Arial"/>
                <a:cs typeface="Arial"/>
              </a:rPr>
              <a:t>consider</a:t>
            </a:r>
            <a:r>
              <a:rPr sz="2397" spc="-33" dirty="0">
                <a:latin typeface="Arial"/>
                <a:cs typeface="Arial"/>
              </a:rPr>
              <a:t> </a:t>
            </a:r>
            <a:r>
              <a:rPr sz="2397" dirty="0">
                <a:latin typeface="Arial"/>
                <a:cs typeface="Arial"/>
              </a:rPr>
              <a:t>a</a:t>
            </a:r>
            <a:r>
              <a:rPr sz="2397" spc="-47" dirty="0">
                <a:latin typeface="Arial"/>
                <a:cs typeface="Arial"/>
              </a:rPr>
              <a:t> </a:t>
            </a:r>
            <a:r>
              <a:rPr sz="2397" dirty="0">
                <a:latin typeface="Arial"/>
                <a:cs typeface="Arial"/>
              </a:rPr>
              <a:t>text</a:t>
            </a:r>
            <a:r>
              <a:rPr sz="2397" spc="-27" dirty="0">
                <a:latin typeface="Arial"/>
                <a:cs typeface="Arial"/>
              </a:rPr>
              <a:t> </a:t>
            </a:r>
            <a:r>
              <a:rPr sz="2397" dirty="0">
                <a:latin typeface="Arial"/>
                <a:cs typeface="Arial"/>
              </a:rPr>
              <a:t>editing</a:t>
            </a:r>
            <a:r>
              <a:rPr sz="2397" spc="-47" dirty="0">
                <a:latin typeface="Arial"/>
                <a:cs typeface="Arial"/>
              </a:rPr>
              <a:t> </a:t>
            </a:r>
            <a:r>
              <a:rPr sz="2397" dirty="0">
                <a:latin typeface="Arial"/>
                <a:cs typeface="Arial"/>
              </a:rPr>
              <a:t>program</a:t>
            </a:r>
            <a:r>
              <a:rPr sz="2397" spc="-33" dirty="0">
                <a:latin typeface="Arial"/>
                <a:cs typeface="Arial"/>
              </a:rPr>
              <a:t> </a:t>
            </a:r>
            <a:r>
              <a:rPr sz="2397" dirty="0">
                <a:latin typeface="Arial"/>
                <a:cs typeface="Arial"/>
              </a:rPr>
              <a:t>in</a:t>
            </a:r>
            <a:r>
              <a:rPr sz="2397" spc="-40" dirty="0">
                <a:latin typeface="Arial"/>
                <a:cs typeface="Arial"/>
              </a:rPr>
              <a:t> </a:t>
            </a:r>
            <a:r>
              <a:rPr sz="2397" dirty="0">
                <a:latin typeface="Arial"/>
                <a:cs typeface="Arial"/>
              </a:rPr>
              <a:t>which</a:t>
            </a:r>
            <a:r>
              <a:rPr sz="2397" spc="-47" dirty="0">
                <a:latin typeface="Arial"/>
                <a:cs typeface="Arial"/>
              </a:rPr>
              <a:t> </a:t>
            </a:r>
            <a:r>
              <a:rPr sz="2397" dirty="0">
                <a:latin typeface="Arial"/>
                <a:cs typeface="Arial"/>
              </a:rPr>
              <a:t>the</a:t>
            </a:r>
            <a:r>
              <a:rPr sz="2397" spc="-40" dirty="0">
                <a:latin typeface="Arial"/>
                <a:cs typeface="Arial"/>
              </a:rPr>
              <a:t> </a:t>
            </a:r>
            <a:r>
              <a:rPr sz="2397" dirty="0">
                <a:latin typeface="Arial"/>
                <a:cs typeface="Arial"/>
              </a:rPr>
              <a:t>user</a:t>
            </a:r>
            <a:r>
              <a:rPr sz="2397" spc="-33" dirty="0">
                <a:latin typeface="Arial"/>
                <a:cs typeface="Arial"/>
              </a:rPr>
              <a:t> </a:t>
            </a:r>
            <a:r>
              <a:rPr sz="2397" dirty="0">
                <a:latin typeface="Arial"/>
                <a:cs typeface="Arial"/>
              </a:rPr>
              <a:t>is</a:t>
            </a:r>
            <a:r>
              <a:rPr sz="2397" spc="-33" dirty="0">
                <a:latin typeface="Arial"/>
                <a:cs typeface="Arial"/>
              </a:rPr>
              <a:t> </a:t>
            </a:r>
            <a:r>
              <a:rPr sz="2397" dirty="0">
                <a:latin typeface="Arial"/>
                <a:cs typeface="Arial"/>
              </a:rPr>
              <a:t>able</a:t>
            </a:r>
            <a:r>
              <a:rPr sz="2397" spc="-40" dirty="0">
                <a:latin typeface="Arial"/>
                <a:cs typeface="Arial"/>
              </a:rPr>
              <a:t> </a:t>
            </a:r>
            <a:r>
              <a:rPr sz="2397" dirty="0">
                <a:latin typeface="Arial"/>
                <a:cs typeface="Arial"/>
              </a:rPr>
              <a:t>to</a:t>
            </a:r>
            <a:r>
              <a:rPr sz="2397" spc="-47" dirty="0">
                <a:latin typeface="Arial"/>
                <a:cs typeface="Arial"/>
              </a:rPr>
              <a:t> </a:t>
            </a:r>
            <a:r>
              <a:rPr sz="2397" spc="-27" dirty="0">
                <a:latin typeface="Arial"/>
                <a:cs typeface="Arial"/>
              </a:rPr>
              <a:t>undo </a:t>
            </a:r>
            <a:r>
              <a:rPr sz="2397" spc="-13" dirty="0">
                <a:latin typeface="Arial"/>
                <a:cs typeface="Arial"/>
              </a:rPr>
              <a:t>operations</a:t>
            </a:r>
            <a:endParaRPr sz="2397">
              <a:latin typeface="Arial"/>
              <a:cs typeface="Arial"/>
            </a:endParaRPr>
          </a:p>
        </p:txBody>
      </p:sp>
      <p:sp>
        <p:nvSpPr>
          <p:cNvPr id="5" name="object 5"/>
          <p:cNvSpPr txBox="1"/>
          <p:nvPr/>
        </p:nvSpPr>
        <p:spPr>
          <a:xfrm>
            <a:off x="1199674" y="2545056"/>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6" name="object 6"/>
          <p:cNvSpPr txBox="1"/>
          <p:nvPr/>
        </p:nvSpPr>
        <p:spPr>
          <a:xfrm>
            <a:off x="1485885" y="2452528"/>
            <a:ext cx="10052763" cy="754843"/>
          </a:xfrm>
          <a:prstGeom prst="rect">
            <a:avLst/>
          </a:prstGeom>
        </p:spPr>
        <p:txBody>
          <a:bodyPr vert="horz" wrap="square" lIns="0" tIns="16912" rIns="0" bIns="0" rtlCol="0">
            <a:spAutoFit/>
          </a:bodyPr>
          <a:lstStyle/>
          <a:p>
            <a:pPr marL="16913" marR="6765">
              <a:spcBef>
                <a:spcPts val="133"/>
              </a:spcBef>
            </a:pPr>
            <a:r>
              <a:rPr sz="2397" dirty="0">
                <a:latin typeface="Arial"/>
                <a:cs typeface="Arial"/>
              </a:rPr>
              <a:t>In</a:t>
            </a:r>
            <a:r>
              <a:rPr sz="2397" spc="-33" dirty="0">
                <a:latin typeface="Arial"/>
                <a:cs typeface="Arial"/>
              </a:rPr>
              <a:t> </a:t>
            </a:r>
            <a:r>
              <a:rPr sz="2397" dirty="0">
                <a:latin typeface="Arial"/>
                <a:cs typeface="Arial"/>
              </a:rPr>
              <a:t>order</a:t>
            </a:r>
            <a:r>
              <a:rPr sz="2397" spc="-13" dirty="0">
                <a:latin typeface="Arial"/>
                <a:cs typeface="Arial"/>
              </a:rPr>
              <a:t> </a:t>
            </a:r>
            <a:r>
              <a:rPr sz="2397" dirty="0">
                <a:latin typeface="Arial"/>
                <a:cs typeface="Arial"/>
              </a:rPr>
              <a:t>to</a:t>
            </a:r>
            <a:r>
              <a:rPr sz="2397" spc="-27" dirty="0">
                <a:latin typeface="Arial"/>
                <a:cs typeface="Arial"/>
              </a:rPr>
              <a:t> </a:t>
            </a:r>
            <a:r>
              <a:rPr sz="2397" dirty="0">
                <a:latin typeface="Arial"/>
                <a:cs typeface="Arial"/>
              </a:rPr>
              <a:t>do</a:t>
            </a:r>
            <a:r>
              <a:rPr sz="2397" spc="-27" dirty="0">
                <a:latin typeface="Arial"/>
                <a:cs typeface="Arial"/>
              </a:rPr>
              <a:t> </a:t>
            </a:r>
            <a:r>
              <a:rPr sz="2397" dirty="0">
                <a:latin typeface="Arial"/>
                <a:cs typeface="Arial"/>
              </a:rPr>
              <a:t>this,</a:t>
            </a:r>
            <a:r>
              <a:rPr sz="2397" spc="-20" dirty="0">
                <a:latin typeface="Arial"/>
                <a:cs typeface="Arial"/>
              </a:rPr>
              <a:t> </a:t>
            </a:r>
            <a:r>
              <a:rPr sz="2397" dirty="0">
                <a:latin typeface="Arial"/>
                <a:cs typeface="Arial"/>
              </a:rPr>
              <a:t>the</a:t>
            </a:r>
            <a:r>
              <a:rPr sz="2397" spc="-27" dirty="0">
                <a:latin typeface="Arial"/>
                <a:cs typeface="Arial"/>
              </a:rPr>
              <a:t> </a:t>
            </a:r>
            <a:r>
              <a:rPr sz="2397" dirty="0">
                <a:latin typeface="Arial"/>
                <a:cs typeface="Arial"/>
              </a:rPr>
              <a:t>program</a:t>
            </a:r>
            <a:r>
              <a:rPr sz="2397" spc="-27" dirty="0">
                <a:latin typeface="Arial"/>
                <a:cs typeface="Arial"/>
              </a:rPr>
              <a:t> </a:t>
            </a:r>
            <a:r>
              <a:rPr sz="2397" dirty="0">
                <a:latin typeface="Arial"/>
                <a:cs typeface="Arial"/>
              </a:rPr>
              <a:t>must</a:t>
            </a:r>
            <a:r>
              <a:rPr sz="2397" spc="-27" dirty="0">
                <a:latin typeface="Arial"/>
                <a:cs typeface="Arial"/>
              </a:rPr>
              <a:t> </a:t>
            </a:r>
            <a:r>
              <a:rPr sz="2397" dirty="0">
                <a:latin typeface="Arial"/>
                <a:cs typeface="Arial"/>
              </a:rPr>
              <a:t>store</a:t>
            </a:r>
            <a:r>
              <a:rPr sz="2397" spc="-27" dirty="0">
                <a:latin typeface="Arial"/>
                <a:cs typeface="Arial"/>
              </a:rPr>
              <a:t> </a:t>
            </a:r>
            <a:r>
              <a:rPr sz="2397" dirty="0">
                <a:latin typeface="Arial"/>
                <a:cs typeface="Arial"/>
              </a:rPr>
              <a:t>the</a:t>
            </a:r>
            <a:r>
              <a:rPr sz="2397" spc="-27" dirty="0">
                <a:latin typeface="Arial"/>
                <a:cs typeface="Arial"/>
              </a:rPr>
              <a:t> </a:t>
            </a:r>
            <a:r>
              <a:rPr sz="2397" dirty="0">
                <a:latin typeface="Arial"/>
                <a:cs typeface="Arial"/>
              </a:rPr>
              <a:t>states</a:t>
            </a:r>
            <a:r>
              <a:rPr sz="2397" spc="-20" dirty="0">
                <a:latin typeface="Arial"/>
                <a:cs typeface="Arial"/>
              </a:rPr>
              <a:t> </a:t>
            </a:r>
            <a:r>
              <a:rPr sz="2397" dirty="0">
                <a:latin typeface="Arial"/>
                <a:cs typeface="Arial"/>
              </a:rPr>
              <a:t>of</a:t>
            </a:r>
            <a:r>
              <a:rPr sz="2397" spc="-13" dirty="0">
                <a:latin typeface="Arial"/>
                <a:cs typeface="Arial"/>
              </a:rPr>
              <a:t> </a:t>
            </a:r>
            <a:r>
              <a:rPr sz="2397" dirty="0">
                <a:latin typeface="Arial"/>
                <a:cs typeface="Arial"/>
              </a:rPr>
              <a:t>all</a:t>
            </a:r>
            <a:r>
              <a:rPr sz="2397" spc="-27" dirty="0">
                <a:latin typeface="Arial"/>
                <a:cs typeface="Arial"/>
              </a:rPr>
              <a:t> </a:t>
            </a:r>
            <a:r>
              <a:rPr sz="2397" dirty="0">
                <a:latin typeface="Arial"/>
                <a:cs typeface="Arial"/>
              </a:rPr>
              <a:t>objects</a:t>
            </a:r>
            <a:r>
              <a:rPr sz="2397" spc="-27" dirty="0">
                <a:latin typeface="Arial"/>
                <a:cs typeface="Arial"/>
              </a:rPr>
              <a:t> </a:t>
            </a:r>
            <a:r>
              <a:rPr sz="2397" dirty="0">
                <a:latin typeface="Arial"/>
                <a:cs typeface="Arial"/>
              </a:rPr>
              <a:t>at</a:t>
            </a:r>
            <a:r>
              <a:rPr sz="2397" spc="-13" dirty="0">
                <a:latin typeface="Arial"/>
                <a:cs typeface="Arial"/>
              </a:rPr>
              <a:t> every operation</a:t>
            </a:r>
            <a:endParaRPr sz="2397">
              <a:latin typeface="Arial"/>
              <a:cs typeface="Arial"/>
            </a:endParaRPr>
          </a:p>
        </p:txBody>
      </p:sp>
      <p:pic>
        <p:nvPicPr>
          <p:cNvPr id="7" name="object 7"/>
          <p:cNvPicPr/>
          <p:nvPr/>
        </p:nvPicPr>
        <p:blipFill>
          <a:blip r:embed="rId2" cstate="print"/>
          <a:stretch>
            <a:fillRect/>
          </a:stretch>
        </p:blipFill>
        <p:spPr>
          <a:xfrm>
            <a:off x="2116905" y="3067736"/>
            <a:ext cx="8386293" cy="3210592"/>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537237" y="822588"/>
            <a:ext cx="9773144" cy="877762"/>
          </a:xfrm>
          <a:prstGeom prst="rect">
            <a:avLst/>
          </a:prstGeom>
        </p:spPr>
        <p:txBody>
          <a:bodyPr vert="horz" wrap="square" lIns="0" tIns="16912" rIns="0" bIns="0" rtlCol="0" anchor="ctr">
            <a:spAutoFit/>
          </a:bodyPr>
          <a:lstStyle/>
          <a:p>
            <a:pPr marL="16913">
              <a:lnSpc>
                <a:spcPct val="100000"/>
              </a:lnSpc>
              <a:spcBef>
                <a:spcPts val="133"/>
              </a:spcBef>
            </a:pPr>
            <a:r>
              <a:rPr spc="-13" dirty="0"/>
              <a:t>Memento</a:t>
            </a:r>
          </a:p>
        </p:txBody>
      </p:sp>
      <p:sp>
        <p:nvSpPr>
          <p:cNvPr id="3" name="object 3"/>
          <p:cNvSpPr txBox="1"/>
          <p:nvPr/>
        </p:nvSpPr>
        <p:spPr>
          <a:xfrm>
            <a:off x="922582"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98237" y="1652382"/>
            <a:ext cx="9937758" cy="754843"/>
          </a:xfrm>
          <a:prstGeom prst="rect">
            <a:avLst/>
          </a:prstGeom>
        </p:spPr>
        <p:txBody>
          <a:bodyPr vert="horz" wrap="square" lIns="0" tIns="16912" rIns="0" bIns="0" rtlCol="0">
            <a:spAutoFit/>
          </a:bodyPr>
          <a:lstStyle/>
          <a:p>
            <a:pPr marL="16913" marR="6765">
              <a:spcBef>
                <a:spcPts val="133"/>
              </a:spcBef>
            </a:pPr>
            <a:r>
              <a:rPr sz="2397" dirty="0">
                <a:latin typeface="Arial"/>
                <a:cs typeface="Arial"/>
              </a:rPr>
              <a:t>Motivation:</a:t>
            </a:r>
            <a:r>
              <a:rPr sz="2397" spc="-47" dirty="0">
                <a:latin typeface="Arial"/>
                <a:cs typeface="Arial"/>
              </a:rPr>
              <a:t> </a:t>
            </a:r>
            <a:r>
              <a:rPr sz="2397" dirty="0">
                <a:latin typeface="Arial"/>
                <a:cs typeface="Arial"/>
              </a:rPr>
              <a:t>if</a:t>
            </a:r>
            <a:r>
              <a:rPr sz="2397" spc="-40" dirty="0">
                <a:latin typeface="Arial"/>
                <a:cs typeface="Arial"/>
              </a:rPr>
              <a:t> </a:t>
            </a:r>
            <a:r>
              <a:rPr sz="2397" dirty="0">
                <a:latin typeface="Arial"/>
                <a:cs typeface="Arial"/>
              </a:rPr>
              <a:t>we</a:t>
            </a:r>
            <a:r>
              <a:rPr sz="2397" spc="-60" dirty="0">
                <a:latin typeface="Arial"/>
                <a:cs typeface="Arial"/>
              </a:rPr>
              <a:t> </a:t>
            </a:r>
            <a:r>
              <a:rPr sz="2397" dirty="0">
                <a:latin typeface="Arial"/>
                <a:cs typeface="Arial"/>
              </a:rPr>
              <a:t>copy</a:t>
            </a:r>
            <a:r>
              <a:rPr sz="2397" spc="-53" dirty="0">
                <a:latin typeface="Arial"/>
                <a:cs typeface="Arial"/>
              </a:rPr>
              <a:t> </a:t>
            </a:r>
            <a:r>
              <a:rPr sz="2397" dirty="0">
                <a:latin typeface="Arial"/>
                <a:cs typeface="Arial"/>
              </a:rPr>
              <a:t>every</a:t>
            </a:r>
            <a:r>
              <a:rPr sz="2397" spc="-53" dirty="0">
                <a:latin typeface="Arial"/>
                <a:cs typeface="Arial"/>
              </a:rPr>
              <a:t> </a:t>
            </a:r>
            <a:r>
              <a:rPr sz="2397" dirty="0">
                <a:latin typeface="Arial"/>
                <a:cs typeface="Arial"/>
              </a:rPr>
              <a:t>object’s</a:t>
            </a:r>
            <a:r>
              <a:rPr sz="2397" spc="-40" dirty="0">
                <a:latin typeface="Arial"/>
                <a:cs typeface="Arial"/>
              </a:rPr>
              <a:t> </a:t>
            </a:r>
            <a:r>
              <a:rPr sz="2397" dirty="0">
                <a:latin typeface="Arial"/>
                <a:cs typeface="Arial"/>
              </a:rPr>
              <a:t>attributes</a:t>
            </a:r>
            <a:r>
              <a:rPr sz="2397" spc="-60" dirty="0">
                <a:latin typeface="Arial"/>
                <a:cs typeface="Arial"/>
              </a:rPr>
              <a:t> </a:t>
            </a:r>
            <a:r>
              <a:rPr sz="2397" spc="-13" dirty="0">
                <a:latin typeface="Arial"/>
                <a:cs typeface="Arial"/>
              </a:rPr>
              <a:t>directly,</a:t>
            </a:r>
            <a:r>
              <a:rPr sz="2397" spc="-40" dirty="0">
                <a:latin typeface="Arial"/>
                <a:cs typeface="Arial"/>
              </a:rPr>
              <a:t> </a:t>
            </a:r>
            <a:r>
              <a:rPr sz="2397" dirty="0">
                <a:latin typeface="Arial"/>
                <a:cs typeface="Arial"/>
              </a:rPr>
              <a:t>then</a:t>
            </a:r>
            <a:r>
              <a:rPr sz="2397" spc="-47" dirty="0">
                <a:latin typeface="Arial"/>
                <a:cs typeface="Arial"/>
              </a:rPr>
              <a:t> </a:t>
            </a:r>
            <a:r>
              <a:rPr sz="2397" dirty="0">
                <a:latin typeface="Arial"/>
                <a:cs typeface="Arial"/>
              </a:rPr>
              <a:t>we</a:t>
            </a:r>
            <a:r>
              <a:rPr sz="2397" spc="-53" dirty="0">
                <a:latin typeface="Arial"/>
                <a:cs typeface="Arial"/>
              </a:rPr>
              <a:t> </a:t>
            </a:r>
            <a:r>
              <a:rPr sz="2397" dirty="0">
                <a:latin typeface="Arial"/>
                <a:cs typeface="Arial"/>
              </a:rPr>
              <a:t>violate</a:t>
            </a:r>
            <a:r>
              <a:rPr sz="2397" spc="-53" dirty="0">
                <a:latin typeface="Arial"/>
                <a:cs typeface="Arial"/>
              </a:rPr>
              <a:t> </a:t>
            </a:r>
            <a:r>
              <a:rPr sz="2397" spc="-33" dirty="0">
                <a:latin typeface="Arial"/>
                <a:cs typeface="Arial"/>
              </a:rPr>
              <a:t>the </a:t>
            </a:r>
            <a:r>
              <a:rPr sz="2397" dirty="0">
                <a:latin typeface="Arial"/>
                <a:cs typeface="Arial"/>
              </a:rPr>
              <a:t>object’s</a:t>
            </a:r>
            <a:r>
              <a:rPr sz="2397" spc="-53" dirty="0">
                <a:latin typeface="Arial"/>
                <a:cs typeface="Arial"/>
              </a:rPr>
              <a:t> </a:t>
            </a:r>
            <a:r>
              <a:rPr sz="2397" dirty="0">
                <a:latin typeface="Arial"/>
                <a:cs typeface="Arial"/>
              </a:rPr>
              <a:t>encapsulation</a:t>
            </a:r>
            <a:r>
              <a:rPr sz="2397" spc="-53" dirty="0">
                <a:latin typeface="Arial"/>
                <a:cs typeface="Arial"/>
              </a:rPr>
              <a:t> </a:t>
            </a:r>
            <a:r>
              <a:rPr sz="2397" dirty="0">
                <a:latin typeface="Arial"/>
                <a:cs typeface="Arial"/>
              </a:rPr>
              <a:t>(i.e.</a:t>
            </a:r>
            <a:r>
              <a:rPr sz="2397" spc="-53" dirty="0">
                <a:latin typeface="Arial"/>
                <a:cs typeface="Arial"/>
              </a:rPr>
              <a:t> </a:t>
            </a:r>
            <a:r>
              <a:rPr sz="2397" dirty="0">
                <a:latin typeface="Arial"/>
                <a:cs typeface="Arial"/>
              </a:rPr>
              <a:t>we</a:t>
            </a:r>
            <a:r>
              <a:rPr sz="2397" spc="-53" dirty="0">
                <a:latin typeface="Arial"/>
                <a:cs typeface="Arial"/>
              </a:rPr>
              <a:t> </a:t>
            </a:r>
            <a:r>
              <a:rPr sz="2397" dirty="0">
                <a:latin typeface="Arial"/>
                <a:cs typeface="Arial"/>
              </a:rPr>
              <a:t>cannot</a:t>
            </a:r>
            <a:r>
              <a:rPr sz="2397" spc="-47" dirty="0">
                <a:latin typeface="Arial"/>
                <a:cs typeface="Arial"/>
              </a:rPr>
              <a:t> </a:t>
            </a:r>
            <a:r>
              <a:rPr sz="2397" dirty="0">
                <a:latin typeface="Arial"/>
                <a:cs typeface="Arial"/>
              </a:rPr>
              <a:t>copy</a:t>
            </a:r>
            <a:r>
              <a:rPr sz="2397" spc="-60" dirty="0">
                <a:latin typeface="Arial"/>
                <a:cs typeface="Arial"/>
              </a:rPr>
              <a:t> </a:t>
            </a:r>
            <a:r>
              <a:rPr sz="2397" dirty="0">
                <a:latin typeface="Arial"/>
                <a:cs typeface="Arial"/>
              </a:rPr>
              <a:t>private</a:t>
            </a:r>
            <a:r>
              <a:rPr sz="2397" spc="-60" dirty="0">
                <a:latin typeface="Arial"/>
                <a:cs typeface="Arial"/>
              </a:rPr>
              <a:t> </a:t>
            </a:r>
            <a:r>
              <a:rPr sz="2397" spc="-13" dirty="0">
                <a:latin typeface="Arial"/>
                <a:cs typeface="Arial"/>
              </a:rPr>
              <a:t>variables)</a:t>
            </a:r>
            <a:endParaRPr sz="2397">
              <a:latin typeface="Arial"/>
              <a:cs typeface="Arial"/>
            </a:endParaRPr>
          </a:p>
        </p:txBody>
      </p:sp>
      <p:pic>
        <p:nvPicPr>
          <p:cNvPr id="5" name="object 5"/>
          <p:cNvPicPr/>
          <p:nvPr/>
        </p:nvPicPr>
        <p:blipFill>
          <a:blip r:embed="rId2" cstate="print"/>
          <a:stretch>
            <a:fillRect/>
          </a:stretch>
        </p:blipFill>
        <p:spPr>
          <a:xfrm>
            <a:off x="3541961" y="2689501"/>
            <a:ext cx="5487312" cy="3840531"/>
          </a:xfrm>
          <a:prstGeom prst="rect">
            <a:avLst/>
          </a:prstGeom>
        </p:spPr>
      </p:pic>
      <p:sp>
        <p:nvSpPr>
          <p:cNvPr id="6" name="object 6"/>
          <p:cNvSpPr txBox="1">
            <a:spLocks noGrp="1"/>
          </p:cNvSpPr>
          <p:nvPr>
            <p:ph type="sldNum" sz="quarter" idx="7"/>
          </p:nvPr>
        </p:nvSpPr>
        <p:spPr>
          <a:xfrm>
            <a:off x="15465927" y="8636193"/>
            <a:ext cx="627075" cy="256480"/>
          </a:xfrm>
          <a:prstGeom prst="rect">
            <a:avLst/>
          </a:prstGeom>
        </p:spPr>
        <p:txBody>
          <a:bodyPr vert="horz" wrap="square" lIns="0" tIns="0" rIns="0" bIns="0" rtlCol="0" anchor="ctr">
            <a:spAutoFit/>
          </a:bodyPr>
          <a:lstStyle/>
          <a:p>
            <a:pPr marL="50738">
              <a:lnSpc>
                <a:spcPts val="2024"/>
              </a:lnSpc>
            </a:pPr>
            <a:fld id="{81D60167-4931-47E6-BA6A-407CBD079E47}" type="slidenum">
              <a:rPr spc="-33" dirty="0"/>
              <a:pPr marL="50738">
                <a:lnSpc>
                  <a:spcPts val="2024"/>
                </a:lnSpc>
              </a:pPr>
              <a:t>51</a:t>
            </a:fld>
            <a:endParaRPr spc="-33"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9637" y="1283532"/>
            <a:ext cx="13191714" cy="694186"/>
          </a:xfrm>
          <a:prstGeom prst="rect">
            <a:avLst/>
          </a:prstGeom>
        </p:spPr>
        <p:txBody>
          <a:bodyPr vert="horz" wrap="square" lIns="0" tIns="16912" rIns="0" bIns="0" rtlCol="0" anchor="ctr">
            <a:spAutoFit/>
          </a:bodyPr>
          <a:lstStyle/>
          <a:p>
            <a:pPr marL="16913">
              <a:lnSpc>
                <a:spcPct val="100000"/>
              </a:lnSpc>
              <a:spcBef>
                <a:spcPts val="133"/>
              </a:spcBef>
            </a:pPr>
            <a:r>
              <a:rPr spc="-13" dirty="0"/>
              <a:t>Memento</a:t>
            </a:r>
          </a:p>
        </p:txBody>
      </p:sp>
      <p:sp>
        <p:nvSpPr>
          <p:cNvPr id="3" name="object 3"/>
          <p:cNvSpPr txBox="1"/>
          <p:nvPr/>
        </p:nvSpPr>
        <p:spPr>
          <a:xfrm>
            <a:off x="922582"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98237" y="1652383"/>
            <a:ext cx="4405694" cy="1861493"/>
          </a:xfrm>
          <a:prstGeom prst="rect">
            <a:avLst/>
          </a:prstGeom>
        </p:spPr>
        <p:txBody>
          <a:bodyPr vert="horz" wrap="square" lIns="0" tIns="16912" rIns="0" bIns="0" rtlCol="0">
            <a:spAutoFit/>
          </a:bodyPr>
          <a:lstStyle/>
          <a:p>
            <a:pPr marL="16913" marR="6765">
              <a:spcBef>
                <a:spcPts val="133"/>
              </a:spcBef>
            </a:pPr>
            <a:r>
              <a:rPr sz="2397" dirty="0">
                <a:latin typeface="Arial"/>
                <a:cs typeface="Arial"/>
              </a:rPr>
              <a:t>Motivation:</a:t>
            </a:r>
            <a:r>
              <a:rPr sz="2397" spc="-67" dirty="0">
                <a:latin typeface="Arial"/>
                <a:cs typeface="Arial"/>
              </a:rPr>
              <a:t> </a:t>
            </a:r>
            <a:r>
              <a:rPr sz="2397" dirty="0">
                <a:latin typeface="Arial"/>
                <a:cs typeface="Arial"/>
              </a:rPr>
              <a:t>instead,</a:t>
            </a:r>
            <a:r>
              <a:rPr sz="2397" spc="-73" dirty="0">
                <a:latin typeface="Arial"/>
                <a:cs typeface="Arial"/>
              </a:rPr>
              <a:t> </a:t>
            </a:r>
            <a:r>
              <a:rPr sz="2397" dirty="0">
                <a:latin typeface="Arial"/>
                <a:cs typeface="Arial"/>
              </a:rPr>
              <a:t>delegate</a:t>
            </a:r>
            <a:r>
              <a:rPr sz="2397" spc="-73" dirty="0">
                <a:latin typeface="Arial"/>
                <a:cs typeface="Arial"/>
              </a:rPr>
              <a:t> </a:t>
            </a:r>
            <a:r>
              <a:rPr sz="2397" spc="-33" dirty="0">
                <a:latin typeface="Arial"/>
                <a:cs typeface="Arial"/>
              </a:rPr>
              <a:t>the </a:t>
            </a:r>
            <a:r>
              <a:rPr sz="2397" dirty="0">
                <a:latin typeface="Arial"/>
                <a:cs typeface="Arial"/>
              </a:rPr>
              <a:t>responsibility</a:t>
            </a:r>
            <a:r>
              <a:rPr sz="2397" spc="-73" dirty="0">
                <a:latin typeface="Arial"/>
                <a:cs typeface="Arial"/>
              </a:rPr>
              <a:t> </a:t>
            </a:r>
            <a:r>
              <a:rPr sz="2397" dirty="0">
                <a:latin typeface="Arial"/>
                <a:cs typeface="Arial"/>
              </a:rPr>
              <a:t>of</a:t>
            </a:r>
            <a:r>
              <a:rPr sz="2397" spc="-60" dirty="0">
                <a:latin typeface="Arial"/>
                <a:cs typeface="Arial"/>
              </a:rPr>
              <a:t> </a:t>
            </a:r>
            <a:r>
              <a:rPr sz="2397" dirty="0">
                <a:latin typeface="Arial"/>
                <a:cs typeface="Arial"/>
              </a:rPr>
              <a:t>creating</a:t>
            </a:r>
            <a:r>
              <a:rPr sz="2397" spc="-67" dirty="0">
                <a:latin typeface="Arial"/>
                <a:cs typeface="Arial"/>
              </a:rPr>
              <a:t> </a:t>
            </a:r>
            <a:r>
              <a:rPr sz="2397" spc="-33" dirty="0">
                <a:latin typeface="Arial"/>
                <a:cs typeface="Arial"/>
              </a:rPr>
              <a:t>the </a:t>
            </a:r>
            <a:r>
              <a:rPr sz="2397" dirty="0">
                <a:latin typeface="Arial"/>
                <a:cs typeface="Arial"/>
              </a:rPr>
              <a:t>state</a:t>
            </a:r>
            <a:r>
              <a:rPr sz="2397" spc="-27" dirty="0">
                <a:latin typeface="Arial"/>
                <a:cs typeface="Arial"/>
              </a:rPr>
              <a:t> </a:t>
            </a:r>
            <a:r>
              <a:rPr sz="2397" dirty="0">
                <a:latin typeface="Arial"/>
                <a:cs typeface="Arial"/>
              </a:rPr>
              <a:t>snapshot</a:t>
            </a:r>
            <a:r>
              <a:rPr sz="2397" spc="-27" dirty="0">
                <a:latin typeface="Arial"/>
                <a:cs typeface="Arial"/>
              </a:rPr>
              <a:t> </a:t>
            </a:r>
            <a:r>
              <a:rPr sz="2397" dirty="0">
                <a:latin typeface="Arial"/>
                <a:cs typeface="Arial"/>
              </a:rPr>
              <a:t>to</a:t>
            </a:r>
            <a:r>
              <a:rPr sz="2397" spc="-33" dirty="0">
                <a:latin typeface="Arial"/>
                <a:cs typeface="Arial"/>
              </a:rPr>
              <a:t> </a:t>
            </a:r>
            <a:r>
              <a:rPr sz="2397" dirty="0">
                <a:latin typeface="Arial"/>
                <a:cs typeface="Arial"/>
              </a:rPr>
              <a:t>the</a:t>
            </a:r>
            <a:r>
              <a:rPr sz="2397" spc="-33" dirty="0">
                <a:latin typeface="Arial"/>
                <a:cs typeface="Arial"/>
              </a:rPr>
              <a:t> </a:t>
            </a:r>
            <a:r>
              <a:rPr sz="2397" spc="-13" dirty="0">
                <a:latin typeface="Arial"/>
                <a:cs typeface="Arial"/>
              </a:rPr>
              <a:t>originator </a:t>
            </a:r>
            <a:r>
              <a:rPr sz="2397" dirty="0">
                <a:latin typeface="Arial"/>
                <a:cs typeface="Arial"/>
              </a:rPr>
              <a:t>of</a:t>
            </a:r>
            <a:r>
              <a:rPr sz="2397" spc="-47" dirty="0">
                <a:latin typeface="Arial"/>
                <a:cs typeface="Arial"/>
              </a:rPr>
              <a:t> </a:t>
            </a:r>
            <a:r>
              <a:rPr sz="2397" dirty="0">
                <a:latin typeface="Arial"/>
                <a:cs typeface="Arial"/>
              </a:rPr>
              <a:t>the</a:t>
            </a:r>
            <a:r>
              <a:rPr sz="2397" spc="-27" dirty="0">
                <a:latin typeface="Arial"/>
                <a:cs typeface="Arial"/>
              </a:rPr>
              <a:t> </a:t>
            </a:r>
            <a:r>
              <a:rPr sz="2397" dirty="0">
                <a:latin typeface="Arial"/>
                <a:cs typeface="Arial"/>
              </a:rPr>
              <a:t>state,</a:t>
            </a:r>
            <a:r>
              <a:rPr sz="2397" spc="-20" dirty="0">
                <a:latin typeface="Arial"/>
                <a:cs typeface="Arial"/>
              </a:rPr>
              <a:t> </a:t>
            </a:r>
            <a:r>
              <a:rPr sz="2397" dirty="0">
                <a:latin typeface="Arial"/>
                <a:cs typeface="Arial"/>
              </a:rPr>
              <a:t>and</a:t>
            </a:r>
            <a:r>
              <a:rPr sz="2397" spc="-20" dirty="0">
                <a:latin typeface="Arial"/>
                <a:cs typeface="Arial"/>
              </a:rPr>
              <a:t> </a:t>
            </a:r>
            <a:r>
              <a:rPr sz="2397" dirty="0">
                <a:latin typeface="Arial"/>
                <a:cs typeface="Arial"/>
              </a:rPr>
              <a:t>then</a:t>
            </a:r>
            <a:r>
              <a:rPr sz="2397" spc="-27" dirty="0">
                <a:latin typeface="Arial"/>
                <a:cs typeface="Arial"/>
              </a:rPr>
              <a:t> </a:t>
            </a:r>
            <a:r>
              <a:rPr sz="2397" dirty="0">
                <a:latin typeface="Arial"/>
                <a:cs typeface="Arial"/>
              </a:rPr>
              <a:t>store</a:t>
            </a:r>
            <a:r>
              <a:rPr sz="2397" spc="-27" dirty="0">
                <a:latin typeface="Arial"/>
                <a:cs typeface="Arial"/>
              </a:rPr>
              <a:t> </a:t>
            </a:r>
            <a:r>
              <a:rPr sz="2397" spc="-33" dirty="0">
                <a:latin typeface="Arial"/>
                <a:cs typeface="Arial"/>
              </a:rPr>
              <a:t>the </a:t>
            </a:r>
            <a:r>
              <a:rPr sz="2397" dirty="0">
                <a:latin typeface="Arial"/>
                <a:cs typeface="Arial"/>
              </a:rPr>
              <a:t>snapshot</a:t>
            </a:r>
            <a:r>
              <a:rPr sz="2397" spc="-33" dirty="0">
                <a:latin typeface="Arial"/>
                <a:cs typeface="Arial"/>
              </a:rPr>
              <a:t> </a:t>
            </a:r>
            <a:r>
              <a:rPr sz="2397" dirty="0">
                <a:latin typeface="Arial"/>
                <a:cs typeface="Arial"/>
              </a:rPr>
              <a:t>in</a:t>
            </a:r>
            <a:r>
              <a:rPr sz="2397" spc="-47" dirty="0">
                <a:latin typeface="Arial"/>
                <a:cs typeface="Arial"/>
              </a:rPr>
              <a:t> </a:t>
            </a:r>
            <a:r>
              <a:rPr sz="2397" dirty="0">
                <a:latin typeface="Arial"/>
                <a:cs typeface="Arial"/>
              </a:rPr>
              <a:t>a</a:t>
            </a:r>
            <a:r>
              <a:rPr sz="2397" spc="-47" dirty="0">
                <a:latin typeface="Arial"/>
                <a:cs typeface="Arial"/>
              </a:rPr>
              <a:t> </a:t>
            </a:r>
            <a:r>
              <a:rPr sz="2397" dirty="0">
                <a:latin typeface="Arial"/>
                <a:cs typeface="Arial"/>
              </a:rPr>
              <a:t>memento</a:t>
            </a:r>
            <a:r>
              <a:rPr sz="2397" spc="-40" dirty="0">
                <a:latin typeface="Arial"/>
                <a:cs typeface="Arial"/>
              </a:rPr>
              <a:t> </a:t>
            </a:r>
            <a:r>
              <a:rPr sz="2397" spc="-13" dirty="0">
                <a:latin typeface="Arial"/>
                <a:cs typeface="Arial"/>
              </a:rPr>
              <a:t>object</a:t>
            </a:r>
            <a:endParaRPr sz="2397">
              <a:latin typeface="Arial"/>
              <a:cs typeface="Arial"/>
            </a:endParaRPr>
          </a:p>
        </p:txBody>
      </p:sp>
      <p:sp>
        <p:nvSpPr>
          <p:cNvPr id="5" name="object 5"/>
          <p:cNvSpPr txBox="1"/>
          <p:nvPr/>
        </p:nvSpPr>
        <p:spPr>
          <a:xfrm>
            <a:off x="1199674" y="364098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6" name="object 6"/>
          <p:cNvSpPr txBox="1"/>
          <p:nvPr/>
        </p:nvSpPr>
        <p:spPr>
          <a:xfrm>
            <a:off x="1485885" y="3548455"/>
            <a:ext cx="4068291" cy="1492609"/>
          </a:xfrm>
          <a:prstGeom prst="rect">
            <a:avLst/>
          </a:prstGeom>
        </p:spPr>
        <p:txBody>
          <a:bodyPr vert="horz" wrap="square" lIns="0" tIns="16912" rIns="0" bIns="0" rtlCol="0">
            <a:spAutoFit/>
          </a:bodyPr>
          <a:lstStyle/>
          <a:p>
            <a:pPr marL="16913" marR="6765">
              <a:spcBef>
                <a:spcPts val="133"/>
              </a:spcBef>
            </a:pPr>
            <a:r>
              <a:rPr sz="2397" dirty="0">
                <a:latin typeface="Arial"/>
                <a:cs typeface="Arial"/>
              </a:rPr>
              <a:t>A</a:t>
            </a:r>
            <a:r>
              <a:rPr sz="2397" spc="-152" dirty="0">
                <a:latin typeface="Arial"/>
                <a:cs typeface="Arial"/>
              </a:rPr>
              <a:t> </a:t>
            </a:r>
            <a:r>
              <a:rPr sz="2397" dirty="0">
                <a:latin typeface="Arial"/>
                <a:cs typeface="Arial"/>
              </a:rPr>
              <a:t>caretaker</a:t>
            </a:r>
            <a:r>
              <a:rPr sz="2397" spc="-40" dirty="0">
                <a:latin typeface="Arial"/>
                <a:cs typeface="Arial"/>
              </a:rPr>
              <a:t> </a:t>
            </a:r>
            <a:r>
              <a:rPr sz="2397" dirty="0">
                <a:latin typeface="Arial"/>
                <a:cs typeface="Arial"/>
              </a:rPr>
              <a:t>object</a:t>
            </a:r>
            <a:r>
              <a:rPr sz="2397" spc="-40" dirty="0">
                <a:latin typeface="Arial"/>
                <a:cs typeface="Arial"/>
              </a:rPr>
              <a:t> </a:t>
            </a:r>
            <a:r>
              <a:rPr sz="2397" dirty="0">
                <a:latin typeface="Arial"/>
                <a:cs typeface="Arial"/>
              </a:rPr>
              <a:t>can</a:t>
            </a:r>
            <a:r>
              <a:rPr sz="2397" spc="-40" dirty="0">
                <a:latin typeface="Arial"/>
                <a:cs typeface="Arial"/>
              </a:rPr>
              <a:t> </a:t>
            </a:r>
            <a:r>
              <a:rPr sz="2397" spc="-13" dirty="0">
                <a:latin typeface="Arial"/>
                <a:cs typeface="Arial"/>
              </a:rPr>
              <a:t>store </a:t>
            </a:r>
            <a:r>
              <a:rPr sz="2397" dirty="0">
                <a:latin typeface="Arial"/>
                <a:cs typeface="Arial"/>
              </a:rPr>
              <a:t>multiple</a:t>
            </a:r>
            <a:r>
              <a:rPr sz="2397" spc="-67" dirty="0">
                <a:latin typeface="Arial"/>
                <a:cs typeface="Arial"/>
              </a:rPr>
              <a:t> </a:t>
            </a:r>
            <a:r>
              <a:rPr sz="2397" dirty="0">
                <a:latin typeface="Arial"/>
                <a:cs typeface="Arial"/>
              </a:rPr>
              <a:t>memento</a:t>
            </a:r>
            <a:r>
              <a:rPr sz="2397" spc="-60" dirty="0">
                <a:latin typeface="Arial"/>
                <a:cs typeface="Arial"/>
              </a:rPr>
              <a:t> </a:t>
            </a:r>
            <a:r>
              <a:rPr sz="2397" dirty="0">
                <a:latin typeface="Arial"/>
                <a:cs typeface="Arial"/>
              </a:rPr>
              <a:t>objects,</a:t>
            </a:r>
            <a:r>
              <a:rPr sz="2397" spc="-60" dirty="0">
                <a:latin typeface="Arial"/>
                <a:cs typeface="Arial"/>
              </a:rPr>
              <a:t> </a:t>
            </a:r>
            <a:r>
              <a:rPr sz="2397" spc="-33" dirty="0">
                <a:latin typeface="Arial"/>
                <a:cs typeface="Arial"/>
              </a:rPr>
              <a:t>but </a:t>
            </a:r>
            <a:r>
              <a:rPr sz="2397" dirty="0">
                <a:latin typeface="Arial"/>
                <a:cs typeface="Arial"/>
              </a:rPr>
              <a:t>cannot</a:t>
            </a:r>
            <a:r>
              <a:rPr sz="2397" spc="-53" dirty="0">
                <a:latin typeface="Arial"/>
                <a:cs typeface="Arial"/>
              </a:rPr>
              <a:t> </a:t>
            </a:r>
            <a:r>
              <a:rPr sz="2397" dirty="0">
                <a:latin typeface="Arial"/>
                <a:cs typeface="Arial"/>
              </a:rPr>
              <a:t>access</a:t>
            </a:r>
            <a:r>
              <a:rPr sz="2397" spc="-47" dirty="0">
                <a:latin typeface="Arial"/>
                <a:cs typeface="Arial"/>
              </a:rPr>
              <a:t> </a:t>
            </a:r>
            <a:r>
              <a:rPr sz="2397" dirty="0">
                <a:latin typeface="Arial"/>
                <a:cs typeface="Arial"/>
              </a:rPr>
              <a:t>their</a:t>
            </a:r>
            <a:r>
              <a:rPr sz="2397" spc="-33" dirty="0">
                <a:latin typeface="Arial"/>
                <a:cs typeface="Arial"/>
              </a:rPr>
              <a:t> </a:t>
            </a:r>
            <a:r>
              <a:rPr sz="2397" spc="-13" dirty="0">
                <a:latin typeface="Arial"/>
                <a:cs typeface="Arial"/>
              </a:rPr>
              <a:t>internal state</a:t>
            </a:r>
            <a:endParaRPr sz="2397">
              <a:latin typeface="Arial"/>
              <a:cs typeface="Arial"/>
            </a:endParaRPr>
          </a:p>
        </p:txBody>
      </p:sp>
      <p:pic>
        <p:nvPicPr>
          <p:cNvPr id="7" name="object 7"/>
          <p:cNvPicPr/>
          <p:nvPr/>
        </p:nvPicPr>
        <p:blipFill>
          <a:blip r:embed="rId2" cstate="print"/>
          <a:stretch>
            <a:fillRect/>
          </a:stretch>
        </p:blipFill>
        <p:spPr>
          <a:xfrm>
            <a:off x="6078750" y="1245994"/>
            <a:ext cx="5912542" cy="4361654"/>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9637" y="1283532"/>
            <a:ext cx="13191714" cy="694186"/>
          </a:xfrm>
          <a:prstGeom prst="rect">
            <a:avLst/>
          </a:prstGeom>
        </p:spPr>
        <p:txBody>
          <a:bodyPr vert="horz" wrap="square" lIns="0" tIns="16912" rIns="0" bIns="0" rtlCol="0" anchor="ctr">
            <a:spAutoFit/>
          </a:bodyPr>
          <a:lstStyle/>
          <a:p>
            <a:pPr marL="16913">
              <a:lnSpc>
                <a:spcPct val="100000"/>
              </a:lnSpc>
              <a:spcBef>
                <a:spcPts val="133"/>
              </a:spcBef>
            </a:pPr>
            <a:r>
              <a:rPr spc="-13" dirty="0"/>
              <a:t>Memento</a:t>
            </a:r>
          </a:p>
        </p:txBody>
      </p:sp>
      <p:sp>
        <p:nvSpPr>
          <p:cNvPr id="3" name="object 3"/>
          <p:cNvSpPr txBox="1"/>
          <p:nvPr/>
        </p:nvSpPr>
        <p:spPr>
          <a:xfrm>
            <a:off x="922582" y="2225766"/>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98238" y="2134201"/>
            <a:ext cx="5069508" cy="754843"/>
          </a:xfrm>
          <a:prstGeom prst="rect">
            <a:avLst/>
          </a:prstGeom>
        </p:spPr>
        <p:txBody>
          <a:bodyPr vert="horz" wrap="square" lIns="0" tIns="16912" rIns="0" bIns="0" rtlCol="0">
            <a:spAutoFit/>
          </a:bodyPr>
          <a:lstStyle/>
          <a:p>
            <a:pPr marL="16913" marR="6765">
              <a:spcBef>
                <a:spcPts val="133"/>
              </a:spcBef>
            </a:pPr>
            <a:r>
              <a:rPr sz="2397" dirty="0">
                <a:latin typeface="Arial"/>
                <a:cs typeface="Arial"/>
              </a:rPr>
              <a:t>Memento</a:t>
            </a:r>
            <a:r>
              <a:rPr sz="2397" spc="-53" dirty="0">
                <a:latin typeface="Arial"/>
                <a:cs typeface="Arial"/>
              </a:rPr>
              <a:t> </a:t>
            </a:r>
            <a:r>
              <a:rPr sz="2397" dirty="0">
                <a:latin typeface="Arial"/>
                <a:cs typeface="Arial"/>
              </a:rPr>
              <a:t>-</a:t>
            </a:r>
            <a:r>
              <a:rPr sz="2397" spc="-20" dirty="0">
                <a:latin typeface="Arial"/>
                <a:cs typeface="Arial"/>
              </a:rPr>
              <a:t> </a:t>
            </a:r>
            <a:r>
              <a:rPr sz="2397" dirty="0">
                <a:latin typeface="Arial"/>
                <a:cs typeface="Arial"/>
              </a:rPr>
              <a:t>stores</a:t>
            </a:r>
            <a:r>
              <a:rPr sz="2397" spc="-33" dirty="0">
                <a:latin typeface="Arial"/>
                <a:cs typeface="Arial"/>
              </a:rPr>
              <a:t> </a:t>
            </a:r>
            <a:r>
              <a:rPr sz="2397" dirty="0">
                <a:latin typeface="Arial"/>
                <a:cs typeface="Arial"/>
              </a:rPr>
              <a:t>internal</a:t>
            </a:r>
            <a:r>
              <a:rPr sz="2397" spc="-40" dirty="0">
                <a:latin typeface="Arial"/>
                <a:cs typeface="Arial"/>
              </a:rPr>
              <a:t> </a:t>
            </a:r>
            <a:r>
              <a:rPr sz="2397" dirty="0">
                <a:latin typeface="Arial"/>
                <a:cs typeface="Arial"/>
              </a:rPr>
              <a:t>state</a:t>
            </a:r>
            <a:r>
              <a:rPr sz="2397" spc="-33" dirty="0">
                <a:latin typeface="Arial"/>
                <a:cs typeface="Arial"/>
              </a:rPr>
              <a:t> </a:t>
            </a:r>
            <a:r>
              <a:rPr sz="2397" dirty="0">
                <a:latin typeface="Arial"/>
                <a:cs typeface="Arial"/>
              </a:rPr>
              <a:t>of</a:t>
            </a:r>
            <a:r>
              <a:rPr sz="2397" spc="-20" dirty="0">
                <a:latin typeface="Arial"/>
                <a:cs typeface="Arial"/>
              </a:rPr>
              <a:t> </a:t>
            </a:r>
            <a:r>
              <a:rPr sz="2397" spc="-33" dirty="0">
                <a:latin typeface="Arial"/>
                <a:cs typeface="Arial"/>
              </a:rPr>
              <a:t>the </a:t>
            </a:r>
            <a:r>
              <a:rPr sz="2397" dirty="0">
                <a:latin typeface="Arial"/>
                <a:cs typeface="Arial"/>
              </a:rPr>
              <a:t>Originator</a:t>
            </a:r>
            <a:r>
              <a:rPr sz="2397" spc="-67" dirty="0">
                <a:latin typeface="Arial"/>
                <a:cs typeface="Arial"/>
              </a:rPr>
              <a:t> </a:t>
            </a:r>
            <a:r>
              <a:rPr sz="2397" spc="-13" dirty="0">
                <a:latin typeface="Arial"/>
                <a:cs typeface="Arial"/>
              </a:rPr>
              <a:t>object</a:t>
            </a:r>
            <a:endParaRPr sz="2397">
              <a:latin typeface="Arial"/>
              <a:cs typeface="Arial"/>
            </a:endParaRPr>
          </a:p>
        </p:txBody>
      </p:sp>
      <p:sp>
        <p:nvSpPr>
          <p:cNvPr id="5" name="object 5"/>
          <p:cNvSpPr txBox="1"/>
          <p:nvPr/>
        </p:nvSpPr>
        <p:spPr>
          <a:xfrm>
            <a:off x="1199674" y="3027332"/>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6" name="object 6"/>
          <p:cNvSpPr txBox="1"/>
          <p:nvPr/>
        </p:nvSpPr>
        <p:spPr>
          <a:xfrm>
            <a:off x="1485885" y="2936240"/>
            <a:ext cx="5439889" cy="1492609"/>
          </a:xfrm>
          <a:prstGeom prst="rect">
            <a:avLst/>
          </a:prstGeom>
        </p:spPr>
        <p:txBody>
          <a:bodyPr vert="horz" wrap="square" lIns="0" tIns="16912" rIns="0" bIns="0" rtlCol="0">
            <a:spAutoFit/>
          </a:bodyPr>
          <a:lstStyle/>
          <a:p>
            <a:pPr marL="16913" marR="6765">
              <a:spcBef>
                <a:spcPts val="133"/>
              </a:spcBef>
            </a:pPr>
            <a:r>
              <a:rPr sz="2397" dirty="0">
                <a:latin typeface="Arial"/>
                <a:cs typeface="Arial"/>
              </a:rPr>
              <a:t>Has</a:t>
            </a:r>
            <a:r>
              <a:rPr sz="2397" spc="-33" dirty="0">
                <a:latin typeface="Arial"/>
                <a:cs typeface="Arial"/>
              </a:rPr>
              <a:t> </a:t>
            </a:r>
            <a:r>
              <a:rPr sz="2397" dirty="0">
                <a:latin typeface="Arial"/>
                <a:cs typeface="Arial"/>
              </a:rPr>
              <a:t>a</a:t>
            </a:r>
            <a:r>
              <a:rPr sz="2397" spc="-33" dirty="0">
                <a:latin typeface="Arial"/>
                <a:cs typeface="Arial"/>
              </a:rPr>
              <a:t> </a:t>
            </a:r>
            <a:r>
              <a:rPr sz="2397" dirty="0">
                <a:latin typeface="Arial"/>
                <a:cs typeface="Arial"/>
              </a:rPr>
              <a:t>limited</a:t>
            </a:r>
            <a:r>
              <a:rPr sz="2397" spc="-27" dirty="0">
                <a:latin typeface="Arial"/>
                <a:cs typeface="Arial"/>
              </a:rPr>
              <a:t> </a:t>
            </a:r>
            <a:r>
              <a:rPr sz="2397" dirty="0">
                <a:latin typeface="Arial"/>
                <a:cs typeface="Arial"/>
              </a:rPr>
              <a:t>interface</a:t>
            </a:r>
            <a:r>
              <a:rPr sz="2397" spc="-33" dirty="0">
                <a:latin typeface="Arial"/>
                <a:cs typeface="Arial"/>
              </a:rPr>
              <a:t> </a:t>
            </a:r>
            <a:r>
              <a:rPr sz="2397" dirty="0">
                <a:latin typeface="Arial"/>
                <a:cs typeface="Arial"/>
              </a:rPr>
              <a:t>to</a:t>
            </a:r>
            <a:r>
              <a:rPr sz="2397" spc="-33" dirty="0">
                <a:latin typeface="Arial"/>
                <a:cs typeface="Arial"/>
              </a:rPr>
              <a:t> </a:t>
            </a:r>
            <a:r>
              <a:rPr sz="2397" dirty="0">
                <a:latin typeface="Arial"/>
                <a:cs typeface="Arial"/>
              </a:rPr>
              <a:t>be</a:t>
            </a:r>
            <a:r>
              <a:rPr sz="2397" spc="-27" dirty="0">
                <a:latin typeface="Arial"/>
                <a:cs typeface="Arial"/>
              </a:rPr>
              <a:t> </a:t>
            </a:r>
            <a:r>
              <a:rPr sz="2397" dirty="0">
                <a:latin typeface="Arial"/>
                <a:cs typeface="Arial"/>
              </a:rPr>
              <a:t>used</a:t>
            </a:r>
            <a:r>
              <a:rPr sz="2397" spc="-33" dirty="0">
                <a:latin typeface="Arial"/>
                <a:cs typeface="Arial"/>
              </a:rPr>
              <a:t> by </a:t>
            </a:r>
            <a:r>
              <a:rPr sz="2397" dirty="0">
                <a:latin typeface="Arial"/>
                <a:cs typeface="Arial"/>
              </a:rPr>
              <a:t>other</a:t>
            </a:r>
            <a:r>
              <a:rPr sz="2397" spc="-40" dirty="0">
                <a:latin typeface="Arial"/>
                <a:cs typeface="Arial"/>
              </a:rPr>
              <a:t> </a:t>
            </a:r>
            <a:r>
              <a:rPr sz="2397" dirty="0">
                <a:latin typeface="Arial"/>
                <a:cs typeface="Arial"/>
              </a:rPr>
              <a:t>classes</a:t>
            </a:r>
            <a:r>
              <a:rPr sz="2397" spc="-40" dirty="0">
                <a:latin typeface="Arial"/>
                <a:cs typeface="Arial"/>
              </a:rPr>
              <a:t> </a:t>
            </a:r>
            <a:r>
              <a:rPr sz="2397" dirty="0">
                <a:latin typeface="Arial"/>
                <a:cs typeface="Arial"/>
              </a:rPr>
              <a:t>(e.g.</a:t>
            </a:r>
            <a:r>
              <a:rPr sz="2397" spc="-40" dirty="0">
                <a:latin typeface="Arial"/>
                <a:cs typeface="Arial"/>
              </a:rPr>
              <a:t> </a:t>
            </a:r>
            <a:r>
              <a:rPr sz="2397" dirty="0">
                <a:latin typeface="Arial"/>
                <a:cs typeface="Arial"/>
              </a:rPr>
              <a:t>Caretaker),</a:t>
            </a:r>
            <a:r>
              <a:rPr sz="2397" spc="-20" dirty="0">
                <a:latin typeface="Arial"/>
                <a:cs typeface="Arial"/>
              </a:rPr>
              <a:t> </a:t>
            </a:r>
            <a:r>
              <a:rPr sz="2397" dirty="0">
                <a:latin typeface="Arial"/>
                <a:cs typeface="Arial"/>
              </a:rPr>
              <a:t>and</a:t>
            </a:r>
            <a:r>
              <a:rPr sz="2397" spc="-40" dirty="0">
                <a:latin typeface="Arial"/>
                <a:cs typeface="Arial"/>
              </a:rPr>
              <a:t> </a:t>
            </a:r>
            <a:r>
              <a:rPr sz="2397" dirty="0">
                <a:latin typeface="Arial"/>
                <a:cs typeface="Arial"/>
              </a:rPr>
              <a:t>a</a:t>
            </a:r>
            <a:r>
              <a:rPr sz="2397" spc="-40" dirty="0">
                <a:latin typeface="Arial"/>
                <a:cs typeface="Arial"/>
              </a:rPr>
              <a:t> </a:t>
            </a:r>
            <a:r>
              <a:rPr sz="2397" spc="-27" dirty="0">
                <a:latin typeface="Arial"/>
                <a:cs typeface="Arial"/>
              </a:rPr>
              <a:t>full </a:t>
            </a:r>
            <a:r>
              <a:rPr sz="2397" dirty="0">
                <a:latin typeface="Arial"/>
                <a:cs typeface="Arial"/>
              </a:rPr>
              <a:t>interface</a:t>
            </a:r>
            <a:r>
              <a:rPr sz="2397" spc="-33" dirty="0">
                <a:latin typeface="Arial"/>
                <a:cs typeface="Arial"/>
              </a:rPr>
              <a:t> </a:t>
            </a:r>
            <a:r>
              <a:rPr sz="2397" dirty="0">
                <a:latin typeface="Arial"/>
                <a:cs typeface="Arial"/>
              </a:rPr>
              <a:t>used</a:t>
            </a:r>
            <a:r>
              <a:rPr sz="2397" spc="-33" dirty="0">
                <a:latin typeface="Arial"/>
                <a:cs typeface="Arial"/>
              </a:rPr>
              <a:t> </a:t>
            </a:r>
            <a:r>
              <a:rPr sz="2397" dirty="0">
                <a:latin typeface="Arial"/>
                <a:cs typeface="Arial"/>
              </a:rPr>
              <a:t>to</a:t>
            </a:r>
            <a:r>
              <a:rPr sz="2397" spc="-33" dirty="0">
                <a:latin typeface="Arial"/>
                <a:cs typeface="Arial"/>
              </a:rPr>
              <a:t> </a:t>
            </a:r>
            <a:r>
              <a:rPr sz="2397" dirty="0">
                <a:latin typeface="Arial"/>
                <a:cs typeface="Arial"/>
              </a:rPr>
              <a:t>restore</a:t>
            </a:r>
            <a:r>
              <a:rPr sz="2397" spc="-33" dirty="0">
                <a:latin typeface="Arial"/>
                <a:cs typeface="Arial"/>
              </a:rPr>
              <a:t> </a:t>
            </a:r>
            <a:r>
              <a:rPr sz="2397" dirty="0">
                <a:latin typeface="Arial"/>
                <a:cs typeface="Arial"/>
              </a:rPr>
              <a:t>state</a:t>
            </a:r>
            <a:r>
              <a:rPr sz="2397" spc="-33" dirty="0">
                <a:latin typeface="Arial"/>
                <a:cs typeface="Arial"/>
              </a:rPr>
              <a:t> </a:t>
            </a:r>
            <a:r>
              <a:rPr sz="2397" dirty="0">
                <a:latin typeface="Arial"/>
                <a:cs typeface="Arial"/>
              </a:rPr>
              <a:t>by</a:t>
            </a:r>
            <a:r>
              <a:rPr sz="2397" spc="-33" dirty="0">
                <a:latin typeface="Arial"/>
                <a:cs typeface="Arial"/>
              </a:rPr>
              <a:t> the </a:t>
            </a:r>
            <a:r>
              <a:rPr sz="2397" spc="-13" dirty="0">
                <a:latin typeface="Arial"/>
                <a:cs typeface="Arial"/>
              </a:rPr>
              <a:t>Originator</a:t>
            </a:r>
            <a:endParaRPr sz="2397">
              <a:latin typeface="Arial"/>
              <a:cs typeface="Arial"/>
            </a:endParaRPr>
          </a:p>
        </p:txBody>
      </p:sp>
      <p:sp>
        <p:nvSpPr>
          <p:cNvPr id="7" name="object 7"/>
          <p:cNvSpPr txBox="1"/>
          <p:nvPr/>
        </p:nvSpPr>
        <p:spPr>
          <a:xfrm>
            <a:off x="1487322" y="4557605"/>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8" name="object 8"/>
          <p:cNvSpPr txBox="1"/>
          <p:nvPr/>
        </p:nvSpPr>
        <p:spPr>
          <a:xfrm>
            <a:off x="1773042" y="4466514"/>
            <a:ext cx="5249624" cy="1492609"/>
          </a:xfrm>
          <a:prstGeom prst="rect">
            <a:avLst/>
          </a:prstGeom>
        </p:spPr>
        <p:txBody>
          <a:bodyPr vert="horz" wrap="square" lIns="0" tIns="16912" rIns="0" bIns="0" rtlCol="0">
            <a:spAutoFit/>
          </a:bodyPr>
          <a:lstStyle/>
          <a:p>
            <a:pPr marL="16913" marR="6765">
              <a:spcBef>
                <a:spcPts val="133"/>
              </a:spcBef>
            </a:pPr>
            <a:r>
              <a:rPr sz="2397" dirty="0">
                <a:latin typeface="Arial"/>
                <a:cs typeface="Arial"/>
              </a:rPr>
              <a:t>Can</a:t>
            </a:r>
            <a:r>
              <a:rPr sz="2397" spc="-40" dirty="0">
                <a:latin typeface="Arial"/>
                <a:cs typeface="Arial"/>
              </a:rPr>
              <a:t> </a:t>
            </a:r>
            <a:r>
              <a:rPr sz="2397" dirty="0">
                <a:latin typeface="Arial"/>
                <a:cs typeface="Arial"/>
              </a:rPr>
              <a:t>be</a:t>
            </a:r>
            <a:r>
              <a:rPr sz="2397" spc="-40" dirty="0">
                <a:latin typeface="Arial"/>
                <a:cs typeface="Arial"/>
              </a:rPr>
              <a:t> </a:t>
            </a:r>
            <a:r>
              <a:rPr sz="2397" dirty="0">
                <a:latin typeface="Arial"/>
                <a:cs typeface="Arial"/>
              </a:rPr>
              <a:t>implemented</a:t>
            </a:r>
            <a:r>
              <a:rPr sz="2397" spc="-40" dirty="0">
                <a:latin typeface="Arial"/>
                <a:cs typeface="Arial"/>
              </a:rPr>
              <a:t> </a:t>
            </a:r>
            <a:r>
              <a:rPr sz="2397" dirty="0">
                <a:latin typeface="Arial"/>
                <a:cs typeface="Arial"/>
              </a:rPr>
              <a:t>using</a:t>
            </a:r>
            <a:r>
              <a:rPr sz="2397" spc="-33" dirty="0">
                <a:latin typeface="Arial"/>
                <a:cs typeface="Arial"/>
              </a:rPr>
              <a:t> </a:t>
            </a:r>
            <a:r>
              <a:rPr sz="2397" dirty="0">
                <a:latin typeface="Arial"/>
                <a:cs typeface="Arial"/>
              </a:rPr>
              <a:t>a</a:t>
            </a:r>
            <a:r>
              <a:rPr sz="2397" spc="-33" dirty="0">
                <a:latin typeface="Arial"/>
                <a:cs typeface="Arial"/>
              </a:rPr>
              <a:t> </a:t>
            </a:r>
            <a:r>
              <a:rPr sz="2397" b="1" spc="-13" dirty="0">
                <a:latin typeface="Arial"/>
                <a:cs typeface="Arial"/>
              </a:rPr>
              <a:t>friend </a:t>
            </a:r>
            <a:r>
              <a:rPr sz="2397" b="1" dirty="0">
                <a:latin typeface="Arial"/>
                <a:cs typeface="Arial"/>
              </a:rPr>
              <a:t>class</a:t>
            </a:r>
            <a:r>
              <a:rPr sz="2397" b="1" spc="-67" dirty="0">
                <a:latin typeface="Arial"/>
                <a:cs typeface="Arial"/>
              </a:rPr>
              <a:t> </a:t>
            </a:r>
            <a:r>
              <a:rPr sz="2397" dirty="0">
                <a:latin typeface="Arial"/>
                <a:cs typeface="Arial"/>
              </a:rPr>
              <a:t>or</a:t>
            </a:r>
            <a:r>
              <a:rPr sz="2397" spc="-27" dirty="0">
                <a:latin typeface="Arial"/>
                <a:cs typeface="Arial"/>
              </a:rPr>
              <a:t> </a:t>
            </a:r>
            <a:r>
              <a:rPr sz="2397" dirty="0">
                <a:latin typeface="Arial"/>
                <a:cs typeface="Arial"/>
              </a:rPr>
              <a:t>similar</a:t>
            </a:r>
            <a:r>
              <a:rPr sz="2397" spc="-47" dirty="0">
                <a:latin typeface="Arial"/>
                <a:cs typeface="Arial"/>
              </a:rPr>
              <a:t> </a:t>
            </a:r>
            <a:r>
              <a:rPr sz="2397" dirty="0">
                <a:latin typeface="Arial"/>
                <a:cs typeface="Arial"/>
              </a:rPr>
              <a:t>idiom,</a:t>
            </a:r>
            <a:r>
              <a:rPr sz="2397" spc="-27" dirty="0">
                <a:latin typeface="Arial"/>
                <a:cs typeface="Arial"/>
              </a:rPr>
              <a:t> </a:t>
            </a:r>
            <a:r>
              <a:rPr sz="2397" dirty="0">
                <a:latin typeface="Arial"/>
                <a:cs typeface="Arial"/>
              </a:rPr>
              <a:t>or</a:t>
            </a:r>
            <a:r>
              <a:rPr sz="2397" spc="-33" dirty="0">
                <a:latin typeface="Arial"/>
                <a:cs typeface="Arial"/>
              </a:rPr>
              <a:t> </a:t>
            </a:r>
            <a:r>
              <a:rPr sz="2397" dirty="0">
                <a:latin typeface="Arial"/>
                <a:cs typeface="Arial"/>
              </a:rPr>
              <a:t>by</a:t>
            </a:r>
            <a:r>
              <a:rPr sz="2397" spc="-27" dirty="0">
                <a:latin typeface="Arial"/>
                <a:cs typeface="Arial"/>
              </a:rPr>
              <a:t> </a:t>
            </a:r>
            <a:r>
              <a:rPr sz="2397" spc="-13" dirty="0">
                <a:latin typeface="Arial"/>
                <a:cs typeface="Arial"/>
              </a:rPr>
              <a:t>delegating </a:t>
            </a:r>
            <a:r>
              <a:rPr sz="2397" dirty="0">
                <a:latin typeface="Arial"/>
                <a:cs typeface="Arial"/>
              </a:rPr>
              <a:t>the</a:t>
            </a:r>
            <a:r>
              <a:rPr sz="2397" spc="-67" dirty="0">
                <a:latin typeface="Arial"/>
                <a:cs typeface="Arial"/>
              </a:rPr>
              <a:t> </a:t>
            </a:r>
            <a:r>
              <a:rPr sz="2397" dirty="0">
                <a:latin typeface="Arial"/>
                <a:cs typeface="Arial"/>
              </a:rPr>
              <a:t>restoration</a:t>
            </a:r>
            <a:r>
              <a:rPr sz="2397" spc="-60" dirty="0">
                <a:latin typeface="Arial"/>
                <a:cs typeface="Arial"/>
              </a:rPr>
              <a:t> </a:t>
            </a:r>
            <a:r>
              <a:rPr sz="2397" dirty="0">
                <a:latin typeface="Arial"/>
                <a:cs typeface="Arial"/>
              </a:rPr>
              <a:t>responsibility</a:t>
            </a:r>
            <a:r>
              <a:rPr sz="2397" spc="-60" dirty="0">
                <a:latin typeface="Arial"/>
                <a:cs typeface="Arial"/>
              </a:rPr>
              <a:t> </a:t>
            </a:r>
            <a:r>
              <a:rPr sz="2397" dirty="0">
                <a:latin typeface="Arial"/>
                <a:cs typeface="Arial"/>
              </a:rPr>
              <a:t>to</a:t>
            </a:r>
            <a:r>
              <a:rPr sz="2397" spc="-60" dirty="0">
                <a:latin typeface="Arial"/>
                <a:cs typeface="Arial"/>
              </a:rPr>
              <a:t> </a:t>
            </a:r>
            <a:r>
              <a:rPr sz="2397" spc="-33" dirty="0">
                <a:latin typeface="Arial"/>
                <a:cs typeface="Arial"/>
              </a:rPr>
              <a:t>the </a:t>
            </a:r>
            <a:r>
              <a:rPr sz="2397" spc="-13" dirty="0">
                <a:latin typeface="Arial"/>
                <a:cs typeface="Arial"/>
              </a:rPr>
              <a:t>Memento</a:t>
            </a:r>
            <a:endParaRPr sz="2397">
              <a:latin typeface="Arial"/>
              <a:cs typeface="Arial"/>
            </a:endParaRPr>
          </a:p>
        </p:txBody>
      </p:sp>
      <p:pic>
        <p:nvPicPr>
          <p:cNvPr id="9" name="object 9"/>
          <p:cNvPicPr/>
          <p:nvPr/>
        </p:nvPicPr>
        <p:blipFill>
          <a:blip r:embed="rId2" cstate="print"/>
          <a:stretch>
            <a:fillRect/>
          </a:stretch>
        </p:blipFill>
        <p:spPr>
          <a:xfrm>
            <a:off x="5185128" y="388329"/>
            <a:ext cx="6807601" cy="3638223"/>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35174" y="826215"/>
            <a:ext cx="9361289" cy="694186"/>
          </a:xfrm>
          <a:prstGeom prst="rect">
            <a:avLst/>
          </a:prstGeom>
        </p:spPr>
        <p:txBody>
          <a:bodyPr vert="horz" wrap="square" lIns="0" tIns="16912" rIns="0" bIns="0" rtlCol="0" anchor="ctr">
            <a:spAutoFit/>
          </a:bodyPr>
          <a:lstStyle/>
          <a:p>
            <a:pPr marL="16913">
              <a:lnSpc>
                <a:spcPct val="100000"/>
              </a:lnSpc>
              <a:spcBef>
                <a:spcPts val="133"/>
              </a:spcBef>
            </a:pPr>
            <a:r>
              <a:rPr spc="-13" dirty="0"/>
              <a:t>Memento</a:t>
            </a:r>
          </a:p>
        </p:txBody>
      </p:sp>
      <p:sp>
        <p:nvSpPr>
          <p:cNvPr id="3" name="object 3"/>
          <p:cNvSpPr txBox="1"/>
          <p:nvPr/>
        </p:nvSpPr>
        <p:spPr>
          <a:xfrm>
            <a:off x="1049853" y="3317050"/>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325509" y="3225959"/>
            <a:ext cx="7683328" cy="1556729"/>
          </a:xfrm>
          <a:prstGeom prst="rect">
            <a:avLst/>
          </a:prstGeom>
        </p:spPr>
        <p:txBody>
          <a:bodyPr vert="horz" wrap="square" lIns="0" tIns="16912" rIns="0" bIns="0" rtlCol="0">
            <a:spAutoFit/>
          </a:bodyPr>
          <a:lstStyle/>
          <a:p>
            <a:pPr marL="16913" marR="6765">
              <a:spcBef>
                <a:spcPts val="133"/>
              </a:spcBef>
            </a:pPr>
            <a:r>
              <a:rPr sz="2397" dirty="0">
                <a:latin typeface="Arial"/>
                <a:cs typeface="Arial"/>
              </a:rPr>
              <a:t>Originator</a:t>
            </a:r>
            <a:r>
              <a:rPr sz="2397" spc="-40" dirty="0">
                <a:latin typeface="Arial"/>
                <a:cs typeface="Arial"/>
              </a:rPr>
              <a:t> </a:t>
            </a:r>
            <a:r>
              <a:rPr sz="2397" dirty="0">
                <a:latin typeface="Arial"/>
                <a:cs typeface="Arial"/>
              </a:rPr>
              <a:t>–</a:t>
            </a:r>
            <a:r>
              <a:rPr sz="2397" spc="-47" dirty="0">
                <a:latin typeface="Arial"/>
                <a:cs typeface="Arial"/>
              </a:rPr>
              <a:t> </a:t>
            </a:r>
            <a:r>
              <a:rPr sz="2397" dirty="0">
                <a:latin typeface="Arial"/>
                <a:cs typeface="Arial"/>
              </a:rPr>
              <a:t>creates</a:t>
            </a:r>
            <a:r>
              <a:rPr sz="2397" spc="-47" dirty="0">
                <a:latin typeface="Arial"/>
                <a:cs typeface="Arial"/>
              </a:rPr>
              <a:t> </a:t>
            </a:r>
            <a:r>
              <a:rPr sz="2397" dirty="0">
                <a:latin typeface="Arial"/>
                <a:cs typeface="Arial"/>
              </a:rPr>
              <a:t>a</a:t>
            </a:r>
            <a:r>
              <a:rPr sz="2397" spc="-47" dirty="0">
                <a:latin typeface="Arial"/>
                <a:cs typeface="Arial"/>
              </a:rPr>
              <a:t> </a:t>
            </a:r>
            <a:r>
              <a:rPr sz="2397" dirty="0">
                <a:latin typeface="Arial"/>
                <a:cs typeface="Arial"/>
              </a:rPr>
              <a:t>Memento</a:t>
            </a:r>
            <a:r>
              <a:rPr sz="2397" spc="-47" dirty="0">
                <a:latin typeface="Arial"/>
                <a:cs typeface="Arial"/>
              </a:rPr>
              <a:t> </a:t>
            </a:r>
            <a:r>
              <a:rPr sz="2397" dirty="0">
                <a:latin typeface="Arial"/>
                <a:cs typeface="Arial"/>
              </a:rPr>
              <a:t>containing</a:t>
            </a:r>
            <a:r>
              <a:rPr sz="2397" spc="-47" dirty="0">
                <a:latin typeface="Arial"/>
                <a:cs typeface="Arial"/>
              </a:rPr>
              <a:t> </a:t>
            </a:r>
            <a:r>
              <a:rPr sz="2397" dirty="0">
                <a:latin typeface="Arial"/>
                <a:cs typeface="Arial"/>
              </a:rPr>
              <a:t>a</a:t>
            </a:r>
            <a:r>
              <a:rPr sz="2397" spc="-47" dirty="0">
                <a:latin typeface="Arial"/>
                <a:cs typeface="Arial"/>
              </a:rPr>
              <a:t> </a:t>
            </a:r>
            <a:r>
              <a:rPr sz="2397" dirty="0">
                <a:latin typeface="Arial"/>
                <a:cs typeface="Arial"/>
              </a:rPr>
              <a:t>snapshot</a:t>
            </a:r>
            <a:r>
              <a:rPr sz="2397" spc="-40" dirty="0">
                <a:latin typeface="Arial"/>
                <a:cs typeface="Arial"/>
              </a:rPr>
              <a:t> </a:t>
            </a:r>
            <a:r>
              <a:rPr sz="2397" spc="-33" dirty="0">
                <a:latin typeface="Arial"/>
                <a:cs typeface="Arial"/>
              </a:rPr>
              <a:t>of </a:t>
            </a:r>
            <a:r>
              <a:rPr sz="2397" dirty="0">
                <a:latin typeface="Arial"/>
                <a:cs typeface="Arial"/>
              </a:rPr>
              <a:t>internal</a:t>
            </a:r>
            <a:r>
              <a:rPr sz="2397" spc="-40" dirty="0">
                <a:latin typeface="Arial"/>
                <a:cs typeface="Arial"/>
              </a:rPr>
              <a:t> </a:t>
            </a:r>
            <a:r>
              <a:rPr sz="2397" dirty="0">
                <a:latin typeface="Arial"/>
                <a:cs typeface="Arial"/>
              </a:rPr>
              <a:t>state</a:t>
            </a:r>
            <a:r>
              <a:rPr sz="2397" spc="-40" dirty="0">
                <a:latin typeface="Arial"/>
                <a:cs typeface="Arial"/>
              </a:rPr>
              <a:t> </a:t>
            </a:r>
            <a:r>
              <a:rPr sz="2397" dirty="0">
                <a:latin typeface="Arial"/>
                <a:cs typeface="Arial"/>
              </a:rPr>
              <a:t>and</a:t>
            </a:r>
            <a:r>
              <a:rPr sz="2397" spc="-33" dirty="0">
                <a:latin typeface="Arial"/>
                <a:cs typeface="Arial"/>
              </a:rPr>
              <a:t> </a:t>
            </a:r>
            <a:r>
              <a:rPr sz="2397" dirty="0">
                <a:latin typeface="Arial"/>
                <a:cs typeface="Arial"/>
              </a:rPr>
              <a:t>can</a:t>
            </a:r>
            <a:r>
              <a:rPr sz="2397" spc="-40" dirty="0">
                <a:latin typeface="Arial"/>
                <a:cs typeface="Arial"/>
              </a:rPr>
              <a:t> </a:t>
            </a:r>
            <a:r>
              <a:rPr sz="2397" dirty="0">
                <a:latin typeface="Arial"/>
                <a:cs typeface="Arial"/>
              </a:rPr>
              <a:t>use</a:t>
            </a:r>
            <a:r>
              <a:rPr sz="2397" spc="-33" dirty="0">
                <a:latin typeface="Arial"/>
                <a:cs typeface="Arial"/>
              </a:rPr>
              <a:t> </a:t>
            </a:r>
            <a:r>
              <a:rPr sz="2397" dirty="0">
                <a:latin typeface="Arial"/>
                <a:cs typeface="Arial"/>
              </a:rPr>
              <a:t>the</a:t>
            </a:r>
            <a:r>
              <a:rPr sz="2397" spc="-40" dirty="0">
                <a:latin typeface="Arial"/>
                <a:cs typeface="Arial"/>
              </a:rPr>
              <a:t> </a:t>
            </a:r>
            <a:r>
              <a:rPr sz="2397" dirty="0">
                <a:latin typeface="Arial"/>
                <a:cs typeface="Arial"/>
              </a:rPr>
              <a:t>Memento</a:t>
            </a:r>
            <a:r>
              <a:rPr sz="2397" spc="-33" dirty="0">
                <a:latin typeface="Arial"/>
                <a:cs typeface="Arial"/>
              </a:rPr>
              <a:t> </a:t>
            </a:r>
            <a:r>
              <a:rPr sz="2397" dirty="0">
                <a:latin typeface="Arial"/>
                <a:cs typeface="Arial"/>
              </a:rPr>
              <a:t>to</a:t>
            </a:r>
            <a:r>
              <a:rPr sz="2397" spc="-40" dirty="0">
                <a:latin typeface="Arial"/>
                <a:cs typeface="Arial"/>
              </a:rPr>
              <a:t> </a:t>
            </a:r>
            <a:r>
              <a:rPr sz="2397" dirty="0">
                <a:latin typeface="Arial"/>
                <a:cs typeface="Arial"/>
              </a:rPr>
              <a:t>restore</a:t>
            </a:r>
            <a:r>
              <a:rPr sz="2397" spc="-33" dirty="0">
                <a:latin typeface="Arial"/>
                <a:cs typeface="Arial"/>
              </a:rPr>
              <a:t> its </a:t>
            </a:r>
            <a:r>
              <a:rPr sz="2397" spc="-13" dirty="0">
                <a:latin typeface="Arial"/>
                <a:cs typeface="Arial"/>
              </a:rPr>
              <a:t>state</a:t>
            </a:r>
            <a:endParaRPr sz="2397">
              <a:latin typeface="Arial"/>
              <a:cs typeface="Arial"/>
            </a:endParaRPr>
          </a:p>
          <a:p>
            <a:pPr marL="16913">
              <a:spcBef>
                <a:spcPts val="539"/>
              </a:spcBef>
            </a:pPr>
            <a:r>
              <a:rPr sz="2397" dirty="0">
                <a:latin typeface="Arial"/>
                <a:cs typeface="Arial"/>
              </a:rPr>
              <a:t>Caretaker</a:t>
            </a:r>
            <a:r>
              <a:rPr sz="2397" spc="-47" dirty="0">
                <a:latin typeface="Arial"/>
                <a:cs typeface="Arial"/>
              </a:rPr>
              <a:t> </a:t>
            </a:r>
            <a:r>
              <a:rPr sz="2397" dirty="0">
                <a:latin typeface="Arial"/>
                <a:cs typeface="Arial"/>
              </a:rPr>
              <a:t>–</a:t>
            </a:r>
            <a:r>
              <a:rPr sz="2397" spc="-60" dirty="0">
                <a:latin typeface="Arial"/>
                <a:cs typeface="Arial"/>
              </a:rPr>
              <a:t> </a:t>
            </a:r>
            <a:r>
              <a:rPr sz="2397" dirty="0">
                <a:latin typeface="Arial"/>
                <a:cs typeface="Arial"/>
              </a:rPr>
              <a:t>responsible</a:t>
            </a:r>
            <a:r>
              <a:rPr sz="2397" spc="-60" dirty="0">
                <a:latin typeface="Arial"/>
                <a:cs typeface="Arial"/>
              </a:rPr>
              <a:t> </a:t>
            </a:r>
            <a:r>
              <a:rPr sz="2397" dirty="0">
                <a:latin typeface="Arial"/>
                <a:cs typeface="Arial"/>
              </a:rPr>
              <a:t>for</a:t>
            </a:r>
            <a:r>
              <a:rPr sz="2397" spc="-60" dirty="0">
                <a:latin typeface="Arial"/>
                <a:cs typeface="Arial"/>
              </a:rPr>
              <a:t> </a:t>
            </a:r>
            <a:r>
              <a:rPr sz="2397" dirty="0">
                <a:latin typeface="Arial"/>
                <a:cs typeface="Arial"/>
              </a:rPr>
              <a:t>storing</a:t>
            </a:r>
            <a:r>
              <a:rPr sz="2397" spc="-47" dirty="0">
                <a:latin typeface="Arial"/>
                <a:cs typeface="Arial"/>
              </a:rPr>
              <a:t> </a:t>
            </a:r>
            <a:r>
              <a:rPr sz="2397" dirty="0">
                <a:latin typeface="Arial"/>
                <a:cs typeface="Arial"/>
              </a:rPr>
              <a:t>Memento</a:t>
            </a:r>
            <a:r>
              <a:rPr sz="2397" spc="-53" dirty="0">
                <a:latin typeface="Arial"/>
                <a:cs typeface="Arial"/>
              </a:rPr>
              <a:t> </a:t>
            </a:r>
            <a:r>
              <a:rPr sz="2397" spc="-13" dirty="0">
                <a:latin typeface="Arial"/>
                <a:cs typeface="Arial"/>
              </a:rPr>
              <a:t>objects</a:t>
            </a:r>
            <a:endParaRPr sz="2397">
              <a:latin typeface="Arial"/>
              <a:cs typeface="Arial"/>
            </a:endParaRPr>
          </a:p>
        </p:txBody>
      </p:sp>
      <p:sp>
        <p:nvSpPr>
          <p:cNvPr id="5" name="object 5"/>
          <p:cNvSpPr txBox="1"/>
          <p:nvPr/>
        </p:nvSpPr>
        <p:spPr>
          <a:xfrm>
            <a:off x="1049853" y="4481997"/>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6" name="object 6"/>
          <p:cNvSpPr txBox="1"/>
          <p:nvPr/>
        </p:nvSpPr>
        <p:spPr>
          <a:xfrm>
            <a:off x="1327421" y="491874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7" name="object 7"/>
          <p:cNvSpPr txBox="1"/>
          <p:nvPr/>
        </p:nvSpPr>
        <p:spPr>
          <a:xfrm>
            <a:off x="1613157" y="4825741"/>
            <a:ext cx="5350255"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Cannot</a:t>
            </a:r>
            <a:r>
              <a:rPr sz="2397" spc="-60" dirty="0">
                <a:latin typeface="Arial"/>
                <a:cs typeface="Arial"/>
              </a:rPr>
              <a:t> </a:t>
            </a:r>
            <a:r>
              <a:rPr sz="2397" dirty="0">
                <a:latin typeface="Arial"/>
                <a:cs typeface="Arial"/>
              </a:rPr>
              <a:t>access</a:t>
            </a:r>
            <a:r>
              <a:rPr sz="2397" spc="-53" dirty="0">
                <a:latin typeface="Arial"/>
                <a:cs typeface="Arial"/>
              </a:rPr>
              <a:t> </a:t>
            </a:r>
            <a:r>
              <a:rPr sz="2397" dirty="0">
                <a:latin typeface="Arial"/>
                <a:cs typeface="Arial"/>
              </a:rPr>
              <a:t>the</a:t>
            </a:r>
            <a:r>
              <a:rPr sz="2397" spc="-53" dirty="0">
                <a:latin typeface="Arial"/>
                <a:cs typeface="Arial"/>
              </a:rPr>
              <a:t> </a:t>
            </a:r>
            <a:r>
              <a:rPr sz="2397" dirty="0">
                <a:latin typeface="Arial"/>
                <a:cs typeface="Arial"/>
              </a:rPr>
              <a:t>Memento’s</a:t>
            </a:r>
            <a:r>
              <a:rPr sz="2397" spc="-40" dirty="0">
                <a:latin typeface="Arial"/>
                <a:cs typeface="Arial"/>
              </a:rPr>
              <a:t> </a:t>
            </a:r>
            <a:r>
              <a:rPr sz="2397" spc="-13" dirty="0">
                <a:latin typeface="Arial"/>
                <a:cs typeface="Arial"/>
              </a:rPr>
              <a:t>contents</a:t>
            </a:r>
            <a:endParaRPr sz="2397">
              <a:latin typeface="Arial"/>
              <a:cs typeface="Arial"/>
            </a:endParaRPr>
          </a:p>
        </p:txBody>
      </p:sp>
      <p:pic>
        <p:nvPicPr>
          <p:cNvPr id="8" name="object 8"/>
          <p:cNvPicPr/>
          <p:nvPr/>
        </p:nvPicPr>
        <p:blipFill>
          <a:blip r:embed="rId2" cstate="print"/>
          <a:stretch>
            <a:fillRect/>
          </a:stretch>
        </p:blipFill>
        <p:spPr>
          <a:xfrm>
            <a:off x="4807624" y="1026451"/>
            <a:ext cx="6807601" cy="3638223"/>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961412" y="528973"/>
            <a:ext cx="9773144" cy="877762"/>
          </a:xfrm>
          <a:prstGeom prst="rect">
            <a:avLst/>
          </a:prstGeom>
        </p:spPr>
        <p:txBody>
          <a:bodyPr vert="horz" wrap="square" lIns="0" tIns="16912" rIns="0" bIns="0" rtlCol="0" anchor="ctr">
            <a:spAutoFit/>
          </a:bodyPr>
          <a:lstStyle/>
          <a:p>
            <a:pPr marL="16913">
              <a:lnSpc>
                <a:spcPct val="100000"/>
              </a:lnSpc>
              <a:spcBef>
                <a:spcPts val="133"/>
              </a:spcBef>
            </a:pPr>
            <a:r>
              <a:rPr spc="-13" dirty="0"/>
              <a:t>Memento</a:t>
            </a:r>
          </a:p>
        </p:txBody>
      </p:sp>
      <p:sp>
        <p:nvSpPr>
          <p:cNvPr id="3" name="object 3"/>
          <p:cNvSpPr txBox="1"/>
          <p:nvPr/>
        </p:nvSpPr>
        <p:spPr>
          <a:xfrm>
            <a:off x="961412" y="1942905"/>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237068" y="1851814"/>
            <a:ext cx="2245974"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Example</a:t>
            </a:r>
            <a:r>
              <a:rPr sz="2397" spc="-33" dirty="0">
                <a:latin typeface="Arial"/>
                <a:cs typeface="Arial"/>
              </a:rPr>
              <a:t> </a:t>
            </a:r>
            <a:r>
              <a:rPr sz="2397" dirty="0">
                <a:latin typeface="Arial"/>
                <a:cs typeface="Arial"/>
              </a:rPr>
              <a:t>-</a:t>
            </a:r>
            <a:r>
              <a:rPr sz="2397" spc="-40" dirty="0">
                <a:latin typeface="Arial"/>
                <a:cs typeface="Arial"/>
              </a:rPr>
              <a:t> </a:t>
            </a:r>
            <a:r>
              <a:rPr sz="2397" spc="-13" dirty="0">
                <a:latin typeface="Arial"/>
                <a:cs typeface="Arial"/>
              </a:rPr>
              <a:t>editor</a:t>
            </a:r>
            <a:endParaRPr sz="2397">
              <a:latin typeface="Arial"/>
              <a:cs typeface="Arial"/>
            </a:endParaRPr>
          </a:p>
        </p:txBody>
      </p:sp>
      <p:pic>
        <p:nvPicPr>
          <p:cNvPr id="5" name="object 5"/>
          <p:cNvPicPr/>
          <p:nvPr/>
        </p:nvPicPr>
        <p:blipFill>
          <a:blip r:embed="rId2" cstate="print"/>
          <a:stretch>
            <a:fillRect/>
          </a:stretch>
        </p:blipFill>
        <p:spPr>
          <a:xfrm>
            <a:off x="1541629" y="2911448"/>
            <a:ext cx="9300040" cy="2169800"/>
          </a:xfrm>
          <a:prstGeom prst="rect">
            <a:avLst/>
          </a:prstGeom>
        </p:spPr>
      </p:pic>
      <p:sp>
        <p:nvSpPr>
          <p:cNvPr id="6" name="object 6"/>
          <p:cNvSpPr txBox="1">
            <a:spLocks noGrp="1"/>
          </p:cNvSpPr>
          <p:nvPr>
            <p:ph type="sldNum" sz="quarter" idx="7"/>
          </p:nvPr>
        </p:nvSpPr>
        <p:spPr>
          <a:xfrm>
            <a:off x="15465927" y="8636193"/>
            <a:ext cx="627075" cy="256480"/>
          </a:xfrm>
          <a:prstGeom prst="rect">
            <a:avLst/>
          </a:prstGeom>
        </p:spPr>
        <p:txBody>
          <a:bodyPr vert="horz" wrap="square" lIns="0" tIns="0" rIns="0" bIns="0" rtlCol="0" anchor="ctr">
            <a:spAutoFit/>
          </a:bodyPr>
          <a:lstStyle/>
          <a:p>
            <a:pPr marL="50738">
              <a:lnSpc>
                <a:spcPts val="2024"/>
              </a:lnSpc>
            </a:pPr>
            <a:fld id="{81D60167-4931-47E6-BA6A-407CBD079E47}" type="slidenum">
              <a:rPr spc="-33" dirty="0"/>
              <a:pPr marL="50738">
                <a:lnSpc>
                  <a:spcPts val="2024"/>
                </a:lnSpc>
              </a:pPr>
              <a:t>55</a:t>
            </a:fld>
            <a:endParaRPr spc="-33"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193" y="977883"/>
            <a:ext cx="9468178" cy="694186"/>
          </a:xfrm>
          <a:prstGeom prst="rect">
            <a:avLst/>
          </a:prstGeom>
        </p:spPr>
        <p:txBody>
          <a:bodyPr vert="horz" wrap="square" lIns="0" tIns="16912" rIns="0" bIns="0" rtlCol="0" anchor="ctr">
            <a:spAutoFit/>
          </a:bodyPr>
          <a:lstStyle/>
          <a:p>
            <a:pPr marL="16913">
              <a:lnSpc>
                <a:spcPct val="100000"/>
              </a:lnSpc>
              <a:spcBef>
                <a:spcPts val="133"/>
              </a:spcBef>
            </a:pPr>
            <a:r>
              <a:rPr spc="-13" dirty="0"/>
              <a:t>Memento</a:t>
            </a:r>
          </a:p>
        </p:txBody>
      </p:sp>
      <p:sp>
        <p:nvSpPr>
          <p:cNvPr id="3" name="object 3"/>
          <p:cNvSpPr txBox="1"/>
          <p:nvPr/>
        </p:nvSpPr>
        <p:spPr>
          <a:xfrm>
            <a:off x="914193" y="2632706"/>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89849" y="2541616"/>
            <a:ext cx="2818460"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Use</a:t>
            </a:r>
            <a:r>
              <a:rPr sz="2397" spc="-40" dirty="0">
                <a:latin typeface="Arial"/>
                <a:cs typeface="Arial"/>
              </a:rPr>
              <a:t> </a:t>
            </a:r>
            <a:r>
              <a:rPr sz="2397" dirty="0">
                <a:latin typeface="Arial"/>
                <a:cs typeface="Arial"/>
              </a:rPr>
              <a:t>memento</a:t>
            </a:r>
            <a:r>
              <a:rPr sz="2397" spc="-40" dirty="0">
                <a:latin typeface="Arial"/>
                <a:cs typeface="Arial"/>
              </a:rPr>
              <a:t> </a:t>
            </a:r>
            <a:r>
              <a:rPr sz="2397" spc="-27" dirty="0">
                <a:latin typeface="Arial"/>
                <a:cs typeface="Arial"/>
              </a:rPr>
              <a:t>when:</a:t>
            </a:r>
            <a:endParaRPr sz="2397" dirty="0">
              <a:latin typeface="Arial"/>
              <a:cs typeface="Arial"/>
            </a:endParaRPr>
          </a:p>
        </p:txBody>
      </p:sp>
      <p:sp>
        <p:nvSpPr>
          <p:cNvPr id="5" name="object 5"/>
          <p:cNvSpPr txBox="1"/>
          <p:nvPr/>
        </p:nvSpPr>
        <p:spPr>
          <a:xfrm>
            <a:off x="1191285" y="3068980"/>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6" name="object 6"/>
          <p:cNvSpPr txBox="1"/>
          <p:nvPr/>
        </p:nvSpPr>
        <p:spPr>
          <a:xfrm>
            <a:off x="1477496" y="2905504"/>
            <a:ext cx="10008789" cy="1238713"/>
          </a:xfrm>
          <a:prstGeom prst="rect">
            <a:avLst/>
          </a:prstGeom>
        </p:spPr>
        <p:txBody>
          <a:bodyPr vert="horz" wrap="square" lIns="0" tIns="52427" rIns="0" bIns="0" rtlCol="0">
            <a:spAutoFit/>
          </a:bodyPr>
          <a:lstStyle/>
          <a:p>
            <a:pPr marL="16913" marR="6765">
              <a:lnSpc>
                <a:spcPct val="109700"/>
              </a:lnSpc>
              <a:spcBef>
                <a:spcPts val="411"/>
              </a:spcBef>
            </a:pPr>
            <a:r>
              <a:rPr sz="2397" dirty="0">
                <a:latin typeface="Arial"/>
                <a:cs typeface="Arial"/>
              </a:rPr>
              <a:t>a</a:t>
            </a:r>
            <a:r>
              <a:rPr sz="2397" spc="-47" dirty="0">
                <a:latin typeface="Arial"/>
                <a:cs typeface="Arial"/>
              </a:rPr>
              <a:t> </a:t>
            </a:r>
            <a:r>
              <a:rPr sz="2397" dirty="0">
                <a:latin typeface="Arial"/>
                <a:cs typeface="Arial"/>
              </a:rPr>
              <a:t>snapshot</a:t>
            </a:r>
            <a:r>
              <a:rPr sz="2397" spc="-27" dirty="0">
                <a:latin typeface="Arial"/>
                <a:cs typeface="Arial"/>
              </a:rPr>
              <a:t> </a:t>
            </a:r>
            <a:r>
              <a:rPr sz="2397" dirty="0">
                <a:latin typeface="Arial"/>
                <a:cs typeface="Arial"/>
              </a:rPr>
              <a:t>of</a:t>
            </a:r>
            <a:r>
              <a:rPr sz="2397" spc="-40" dirty="0">
                <a:latin typeface="Arial"/>
                <a:cs typeface="Arial"/>
              </a:rPr>
              <a:t> </a:t>
            </a:r>
            <a:r>
              <a:rPr sz="2397" dirty="0">
                <a:latin typeface="Arial"/>
                <a:cs typeface="Arial"/>
              </a:rPr>
              <a:t>an</a:t>
            </a:r>
            <a:r>
              <a:rPr sz="2397" spc="-40" dirty="0">
                <a:latin typeface="Arial"/>
                <a:cs typeface="Arial"/>
              </a:rPr>
              <a:t> </a:t>
            </a:r>
            <a:r>
              <a:rPr sz="2397" dirty="0">
                <a:latin typeface="Arial"/>
                <a:cs typeface="Arial"/>
              </a:rPr>
              <a:t>object’s</a:t>
            </a:r>
            <a:r>
              <a:rPr sz="2397" spc="-40" dirty="0">
                <a:latin typeface="Arial"/>
                <a:cs typeface="Arial"/>
              </a:rPr>
              <a:t> </a:t>
            </a:r>
            <a:r>
              <a:rPr sz="2397" dirty="0">
                <a:latin typeface="Arial"/>
                <a:cs typeface="Arial"/>
              </a:rPr>
              <a:t>state</a:t>
            </a:r>
            <a:r>
              <a:rPr sz="2397" spc="-40" dirty="0">
                <a:latin typeface="Arial"/>
                <a:cs typeface="Arial"/>
              </a:rPr>
              <a:t> </a:t>
            </a:r>
            <a:r>
              <a:rPr sz="2397" dirty="0">
                <a:latin typeface="Arial"/>
                <a:cs typeface="Arial"/>
              </a:rPr>
              <a:t>needs</a:t>
            </a:r>
            <a:r>
              <a:rPr sz="2397" spc="-40" dirty="0">
                <a:latin typeface="Arial"/>
                <a:cs typeface="Arial"/>
              </a:rPr>
              <a:t> </a:t>
            </a:r>
            <a:r>
              <a:rPr sz="2397" dirty="0">
                <a:latin typeface="Arial"/>
                <a:cs typeface="Arial"/>
              </a:rPr>
              <a:t>to</a:t>
            </a:r>
            <a:r>
              <a:rPr sz="2397" spc="-47" dirty="0">
                <a:latin typeface="Arial"/>
                <a:cs typeface="Arial"/>
              </a:rPr>
              <a:t> </a:t>
            </a:r>
            <a:r>
              <a:rPr sz="2397" dirty="0">
                <a:latin typeface="Arial"/>
                <a:cs typeface="Arial"/>
              </a:rPr>
              <a:t>be</a:t>
            </a:r>
            <a:r>
              <a:rPr sz="2397" spc="-27" dirty="0">
                <a:latin typeface="Arial"/>
                <a:cs typeface="Arial"/>
              </a:rPr>
              <a:t> </a:t>
            </a:r>
            <a:r>
              <a:rPr sz="2397" dirty="0">
                <a:latin typeface="Arial"/>
                <a:cs typeface="Arial"/>
              </a:rPr>
              <a:t>saved</a:t>
            </a:r>
            <a:r>
              <a:rPr sz="2397" spc="-40" dirty="0">
                <a:latin typeface="Arial"/>
                <a:cs typeface="Arial"/>
              </a:rPr>
              <a:t> </a:t>
            </a:r>
            <a:r>
              <a:rPr sz="2397" dirty="0">
                <a:latin typeface="Arial"/>
                <a:cs typeface="Arial"/>
              </a:rPr>
              <a:t>for</a:t>
            </a:r>
            <a:r>
              <a:rPr sz="2397" spc="-40" dirty="0">
                <a:latin typeface="Arial"/>
                <a:cs typeface="Arial"/>
              </a:rPr>
              <a:t> </a:t>
            </a:r>
            <a:r>
              <a:rPr sz="2397" dirty="0">
                <a:latin typeface="Arial"/>
                <a:cs typeface="Arial"/>
              </a:rPr>
              <a:t>later</a:t>
            </a:r>
            <a:r>
              <a:rPr sz="2397" spc="-27" dirty="0">
                <a:latin typeface="Arial"/>
                <a:cs typeface="Arial"/>
              </a:rPr>
              <a:t> </a:t>
            </a:r>
            <a:r>
              <a:rPr sz="2397" dirty="0">
                <a:latin typeface="Arial"/>
                <a:cs typeface="Arial"/>
              </a:rPr>
              <a:t>restoration,</a:t>
            </a:r>
            <a:r>
              <a:rPr sz="2397" spc="-27" dirty="0">
                <a:latin typeface="Arial"/>
                <a:cs typeface="Arial"/>
              </a:rPr>
              <a:t> </a:t>
            </a:r>
            <a:r>
              <a:rPr sz="2397" spc="-33" dirty="0">
                <a:latin typeface="Arial"/>
                <a:cs typeface="Arial"/>
              </a:rPr>
              <a:t>and </a:t>
            </a:r>
            <a:r>
              <a:rPr sz="2397" dirty="0">
                <a:latin typeface="Arial"/>
                <a:cs typeface="Arial"/>
              </a:rPr>
              <a:t>a</a:t>
            </a:r>
            <a:r>
              <a:rPr sz="2397" spc="-40" dirty="0">
                <a:latin typeface="Arial"/>
                <a:cs typeface="Arial"/>
              </a:rPr>
              <a:t> </a:t>
            </a:r>
            <a:r>
              <a:rPr sz="2397" dirty="0">
                <a:latin typeface="Arial"/>
                <a:cs typeface="Arial"/>
              </a:rPr>
              <a:t>direct</a:t>
            </a:r>
            <a:r>
              <a:rPr sz="2397" spc="-33" dirty="0">
                <a:latin typeface="Arial"/>
                <a:cs typeface="Arial"/>
              </a:rPr>
              <a:t> </a:t>
            </a:r>
            <a:r>
              <a:rPr sz="2397" dirty="0">
                <a:latin typeface="Arial"/>
                <a:cs typeface="Arial"/>
              </a:rPr>
              <a:t>interface</a:t>
            </a:r>
            <a:r>
              <a:rPr sz="2397" spc="-33" dirty="0">
                <a:latin typeface="Arial"/>
                <a:cs typeface="Arial"/>
              </a:rPr>
              <a:t> </a:t>
            </a:r>
            <a:r>
              <a:rPr sz="2397" dirty="0">
                <a:latin typeface="Arial"/>
                <a:cs typeface="Arial"/>
              </a:rPr>
              <a:t>to</a:t>
            </a:r>
            <a:r>
              <a:rPr sz="2397" spc="-40" dirty="0">
                <a:latin typeface="Arial"/>
                <a:cs typeface="Arial"/>
              </a:rPr>
              <a:t> </a:t>
            </a:r>
            <a:r>
              <a:rPr sz="2397" dirty="0">
                <a:latin typeface="Arial"/>
                <a:cs typeface="Arial"/>
              </a:rPr>
              <a:t>obtaining</a:t>
            </a:r>
            <a:r>
              <a:rPr sz="2397" spc="-40" dirty="0">
                <a:latin typeface="Arial"/>
                <a:cs typeface="Arial"/>
              </a:rPr>
              <a:t> </a:t>
            </a:r>
            <a:r>
              <a:rPr sz="2397" dirty="0">
                <a:latin typeface="Arial"/>
                <a:cs typeface="Arial"/>
              </a:rPr>
              <a:t>the</a:t>
            </a:r>
            <a:r>
              <a:rPr sz="2397" spc="-40" dirty="0">
                <a:latin typeface="Arial"/>
                <a:cs typeface="Arial"/>
              </a:rPr>
              <a:t> </a:t>
            </a:r>
            <a:r>
              <a:rPr sz="2397" dirty="0">
                <a:latin typeface="Arial"/>
                <a:cs typeface="Arial"/>
              </a:rPr>
              <a:t>state</a:t>
            </a:r>
            <a:r>
              <a:rPr sz="2397" spc="-40" dirty="0">
                <a:latin typeface="Arial"/>
                <a:cs typeface="Arial"/>
              </a:rPr>
              <a:t> </a:t>
            </a:r>
            <a:r>
              <a:rPr sz="2397" dirty="0">
                <a:latin typeface="Arial"/>
                <a:cs typeface="Arial"/>
              </a:rPr>
              <a:t>would</a:t>
            </a:r>
            <a:r>
              <a:rPr sz="2397" spc="-40" dirty="0">
                <a:latin typeface="Arial"/>
                <a:cs typeface="Arial"/>
              </a:rPr>
              <a:t> </a:t>
            </a:r>
            <a:r>
              <a:rPr sz="2397" dirty="0">
                <a:latin typeface="Arial"/>
                <a:cs typeface="Arial"/>
              </a:rPr>
              <a:t>expose</a:t>
            </a:r>
            <a:r>
              <a:rPr sz="2397" spc="-40" dirty="0">
                <a:latin typeface="Arial"/>
                <a:cs typeface="Arial"/>
              </a:rPr>
              <a:t> </a:t>
            </a:r>
            <a:r>
              <a:rPr sz="2397" spc="-13" dirty="0">
                <a:latin typeface="Arial"/>
                <a:cs typeface="Arial"/>
              </a:rPr>
              <a:t>implementation </a:t>
            </a:r>
            <a:r>
              <a:rPr sz="2397" dirty="0">
                <a:latin typeface="Arial"/>
                <a:cs typeface="Arial"/>
              </a:rPr>
              <a:t>details</a:t>
            </a:r>
            <a:r>
              <a:rPr sz="2397" spc="-33" dirty="0">
                <a:latin typeface="Arial"/>
                <a:cs typeface="Arial"/>
              </a:rPr>
              <a:t> </a:t>
            </a:r>
            <a:r>
              <a:rPr sz="2397" dirty="0">
                <a:latin typeface="Arial"/>
                <a:cs typeface="Arial"/>
              </a:rPr>
              <a:t>and</a:t>
            </a:r>
            <a:r>
              <a:rPr sz="2397" spc="-47" dirty="0">
                <a:latin typeface="Arial"/>
                <a:cs typeface="Arial"/>
              </a:rPr>
              <a:t> </a:t>
            </a:r>
            <a:r>
              <a:rPr sz="2397" dirty="0">
                <a:latin typeface="Arial"/>
                <a:cs typeface="Arial"/>
              </a:rPr>
              <a:t>break</a:t>
            </a:r>
            <a:r>
              <a:rPr sz="2397" spc="-47" dirty="0">
                <a:latin typeface="Arial"/>
                <a:cs typeface="Arial"/>
              </a:rPr>
              <a:t> </a:t>
            </a:r>
            <a:r>
              <a:rPr sz="2397" dirty="0">
                <a:latin typeface="Arial"/>
                <a:cs typeface="Arial"/>
              </a:rPr>
              <a:t>the</a:t>
            </a:r>
            <a:r>
              <a:rPr sz="2397" spc="-40" dirty="0">
                <a:latin typeface="Arial"/>
                <a:cs typeface="Arial"/>
              </a:rPr>
              <a:t> </a:t>
            </a:r>
            <a:r>
              <a:rPr sz="2397" dirty="0">
                <a:latin typeface="Arial"/>
                <a:cs typeface="Arial"/>
              </a:rPr>
              <a:t>object's</a:t>
            </a:r>
            <a:r>
              <a:rPr sz="2397" spc="-47" dirty="0">
                <a:latin typeface="Arial"/>
                <a:cs typeface="Arial"/>
              </a:rPr>
              <a:t> </a:t>
            </a:r>
            <a:r>
              <a:rPr sz="2397" spc="-13" dirty="0">
                <a:latin typeface="Arial"/>
                <a:cs typeface="Arial"/>
              </a:rPr>
              <a:t>encapsulation</a:t>
            </a:r>
            <a:endParaRPr sz="2397">
              <a:latin typeface="Arial"/>
              <a:cs typeface="Arial"/>
            </a:endParaRPr>
          </a:p>
        </p:txBody>
      </p:sp>
      <p:sp>
        <p:nvSpPr>
          <p:cNvPr id="7" name="object 7"/>
          <p:cNvSpPr txBox="1"/>
          <p:nvPr/>
        </p:nvSpPr>
        <p:spPr>
          <a:xfrm>
            <a:off x="1191285" y="3503799"/>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1077" y="576360"/>
            <a:ext cx="9148013" cy="694186"/>
          </a:xfrm>
          <a:prstGeom prst="rect">
            <a:avLst/>
          </a:prstGeom>
        </p:spPr>
        <p:txBody>
          <a:bodyPr vert="horz" wrap="square" lIns="0" tIns="16912" rIns="0" bIns="0" rtlCol="0" anchor="ctr">
            <a:spAutoFit/>
          </a:bodyPr>
          <a:lstStyle/>
          <a:p>
            <a:pPr marL="16913">
              <a:lnSpc>
                <a:spcPct val="100000"/>
              </a:lnSpc>
              <a:spcBef>
                <a:spcPts val="133"/>
              </a:spcBef>
            </a:pPr>
            <a:r>
              <a:rPr spc="-13" dirty="0"/>
              <a:t>Memento</a:t>
            </a:r>
          </a:p>
        </p:txBody>
      </p:sp>
      <p:sp>
        <p:nvSpPr>
          <p:cNvPr id="17" name="TextBox 16">
            <a:extLst>
              <a:ext uri="{FF2B5EF4-FFF2-40B4-BE49-F238E27FC236}">
                <a16:creationId xmlns:a16="http://schemas.microsoft.com/office/drawing/2014/main" id="{F40C1C41-65C2-8401-4FA9-AFC63EB6A074}"/>
              </a:ext>
            </a:extLst>
          </p:cNvPr>
          <p:cNvSpPr txBox="1"/>
          <p:nvPr/>
        </p:nvSpPr>
        <p:spPr>
          <a:xfrm>
            <a:off x="991077" y="1417739"/>
            <a:ext cx="9654552" cy="4588436"/>
          </a:xfrm>
          <a:prstGeom prst="rect">
            <a:avLst/>
          </a:prstGeom>
          <a:noFill/>
        </p:spPr>
        <p:txBody>
          <a:bodyPr wrap="square" rtlCol="0">
            <a:spAutoFit/>
          </a:bodyPr>
          <a:lstStyle/>
          <a:p>
            <a:r>
              <a:rPr lang="en-US" sz="2400" dirty="0"/>
              <a:t>Pros:</a:t>
            </a:r>
          </a:p>
          <a:p>
            <a:pPr marL="298450" marR="634365" indent="-285750">
              <a:lnSpc>
                <a:spcPct val="100000"/>
              </a:lnSpc>
              <a:spcBef>
                <a:spcPts val="100"/>
              </a:spcBef>
              <a:buFont typeface="Arial" panose="020B0604020202020204" pitchFamily="34" charset="0"/>
              <a:buChar char="•"/>
            </a:pPr>
            <a:r>
              <a:rPr lang="en-ZA" sz="2400" spc="-30" dirty="0"/>
              <a:t>You</a:t>
            </a:r>
            <a:r>
              <a:rPr lang="en-ZA" sz="2400" spc="-50" dirty="0"/>
              <a:t> </a:t>
            </a:r>
            <a:r>
              <a:rPr lang="en-ZA" sz="2400" dirty="0"/>
              <a:t>can</a:t>
            </a:r>
            <a:r>
              <a:rPr lang="en-ZA" sz="2400" spc="-35" dirty="0"/>
              <a:t> </a:t>
            </a:r>
            <a:r>
              <a:rPr lang="en-ZA" sz="2400" dirty="0"/>
              <a:t>produce</a:t>
            </a:r>
            <a:r>
              <a:rPr lang="en-ZA" sz="2400" spc="-45" dirty="0"/>
              <a:t> </a:t>
            </a:r>
            <a:r>
              <a:rPr lang="en-ZA" sz="2400" dirty="0"/>
              <a:t>snapshots</a:t>
            </a:r>
            <a:r>
              <a:rPr lang="en-ZA" sz="2400" spc="-40" dirty="0"/>
              <a:t> </a:t>
            </a:r>
            <a:r>
              <a:rPr lang="en-ZA" sz="2400" dirty="0"/>
              <a:t>of</a:t>
            </a:r>
            <a:r>
              <a:rPr lang="en-ZA" sz="2400" spc="-35" dirty="0"/>
              <a:t> </a:t>
            </a:r>
            <a:r>
              <a:rPr lang="en-ZA" sz="2400" dirty="0"/>
              <a:t>the</a:t>
            </a:r>
            <a:r>
              <a:rPr lang="en-ZA" sz="2400" spc="-45" dirty="0"/>
              <a:t> </a:t>
            </a:r>
            <a:r>
              <a:rPr lang="en-ZA" sz="2400" dirty="0"/>
              <a:t>object’s</a:t>
            </a:r>
            <a:r>
              <a:rPr lang="en-ZA" sz="2400" spc="-50" dirty="0"/>
              <a:t> </a:t>
            </a:r>
            <a:r>
              <a:rPr lang="en-ZA" sz="2400" dirty="0"/>
              <a:t>state</a:t>
            </a:r>
            <a:r>
              <a:rPr lang="en-ZA" sz="2400" spc="-45" dirty="0"/>
              <a:t> </a:t>
            </a:r>
            <a:r>
              <a:rPr lang="en-ZA" sz="2400" dirty="0"/>
              <a:t>without</a:t>
            </a:r>
            <a:r>
              <a:rPr lang="en-ZA" sz="2400" spc="-35" dirty="0"/>
              <a:t> </a:t>
            </a:r>
            <a:r>
              <a:rPr lang="en-ZA" sz="2400" dirty="0"/>
              <a:t>violating</a:t>
            </a:r>
            <a:r>
              <a:rPr lang="en-ZA" sz="2400" spc="-45" dirty="0"/>
              <a:t> </a:t>
            </a:r>
            <a:r>
              <a:rPr lang="en-ZA" sz="2400" spc="-25" dirty="0"/>
              <a:t>its </a:t>
            </a:r>
            <a:r>
              <a:rPr lang="en-ZA" sz="2400" spc="-10" dirty="0"/>
              <a:t>encapsulation</a:t>
            </a:r>
          </a:p>
          <a:p>
            <a:pPr marL="298450" marR="5080" indent="-285750">
              <a:lnSpc>
                <a:spcPct val="100000"/>
              </a:lnSpc>
              <a:spcBef>
                <a:spcPts val="420"/>
              </a:spcBef>
              <a:buFont typeface="Arial" panose="020B0604020202020204" pitchFamily="34" charset="0"/>
              <a:buChar char="•"/>
            </a:pPr>
            <a:r>
              <a:rPr lang="en-ZA" sz="2400" spc="-30" dirty="0"/>
              <a:t>You</a:t>
            </a:r>
            <a:r>
              <a:rPr lang="en-ZA" sz="2400" spc="-40" dirty="0"/>
              <a:t> </a:t>
            </a:r>
            <a:r>
              <a:rPr lang="en-ZA" sz="2400" dirty="0"/>
              <a:t>can</a:t>
            </a:r>
            <a:r>
              <a:rPr lang="en-ZA" sz="2400" spc="-30" dirty="0"/>
              <a:t> </a:t>
            </a:r>
            <a:r>
              <a:rPr lang="en-ZA" sz="2400" dirty="0"/>
              <a:t>simplify</a:t>
            </a:r>
            <a:r>
              <a:rPr lang="en-ZA" sz="2400" spc="-30" dirty="0"/>
              <a:t> </a:t>
            </a:r>
            <a:r>
              <a:rPr lang="en-ZA" sz="2400" dirty="0"/>
              <a:t>the</a:t>
            </a:r>
            <a:r>
              <a:rPr lang="en-ZA" sz="2400" spc="-40" dirty="0"/>
              <a:t> </a:t>
            </a:r>
            <a:r>
              <a:rPr lang="en-ZA" sz="2400" dirty="0"/>
              <a:t>originator’s</a:t>
            </a:r>
            <a:r>
              <a:rPr lang="en-ZA" sz="2400" spc="-40" dirty="0"/>
              <a:t> </a:t>
            </a:r>
            <a:r>
              <a:rPr lang="en-ZA" sz="2400" dirty="0"/>
              <a:t>code</a:t>
            </a:r>
            <a:r>
              <a:rPr lang="en-ZA" sz="2400" spc="-40" dirty="0"/>
              <a:t> </a:t>
            </a:r>
            <a:r>
              <a:rPr lang="en-ZA" sz="2400" dirty="0"/>
              <a:t>by</a:t>
            </a:r>
            <a:r>
              <a:rPr lang="en-ZA" sz="2400" spc="-40" dirty="0"/>
              <a:t> </a:t>
            </a:r>
            <a:r>
              <a:rPr lang="en-ZA" sz="2400" dirty="0"/>
              <a:t>letting</a:t>
            </a:r>
            <a:r>
              <a:rPr lang="en-ZA" sz="2400" spc="-40" dirty="0"/>
              <a:t> </a:t>
            </a:r>
            <a:r>
              <a:rPr lang="en-ZA" sz="2400" dirty="0"/>
              <a:t>the</a:t>
            </a:r>
            <a:r>
              <a:rPr lang="en-ZA" sz="2400" spc="-40" dirty="0"/>
              <a:t> </a:t>
            </a:r>
            <a:r>
              <a:rPr lang="en-ZA" sz="2400" dirty="0"/>
              <a:t>caretaker</a:t>
            </a:r>
            <a:r>
              <a:rPr lang="en-ZA" sz="2400" spc="-30" dirty="0"/>
              <a:t> </a:t>
            </a:r>
            <a:r>
              <a:rPr lang="en-ZA" sz="2400" dirty="0"/>
              <a:t>maintain</a:t>
            </a:r>
            <a:r>
              <a:rPr lang="en-ZA" sz="2400" spc="-40" dirty="0"/>
              <a:t> </a:t>
            </a:r>
            <a:r>
              <a:rPr lang="en-ZA" sz="2400" spc="-25" dirty="0"/>
              <a:t>the </a:t>
            </a:r>
            <a:r>
              <a:rPr lang="en-ZA" sz="2400" dirty="0"/>
              <a:t>history</a:t>
            </a:r>
            <a:r>
              <a:rPr lang="en-ZA" sz="2400" spc="-20" dirty="0"/>
              <a:t> </a:t>
            </a:r>
            <a:r>
              <a:rPr lang="en-ZA" sz="2400" dirty="0"/>
              <a:t>of</a:t>
            </a:r>
            <a:r>
              <a:rPr lang="en-ZA" sz="2400" spc="-15" dirty="0"/>
              <a:t> </a:t>
            </a:r>
            <a:r>
              <a:rPr lang="en-ZA" sz="2400" dirty="0"/>
              <a:t>the</a:t>
            </a:r>
            <a:r>
              <a:rPr lang="en-ZA" sz="2400" spc="-25" dirty="0"/>
              <a:t> </a:t>
            </a:r>
            <a:r>
              <a:rPr lang="en-ZA" sz="2400" dirty="0"/>
              <a:t>originator’s</a:t>
            </a:r>
            <a:r>
              <a:rPr lang="en-ZA" sz="2400" spc="-25" dirty="0"/>
              <a:t> </a:t>
            </a:r>
            <a:r>
              <a:rPr lang="en-ZA" sz="2400" spc="-10" dirty="0"/>
              <a:t>state</a:t>
            </a:r>
          </a:p>
          <a:p>
            <a:endParaRPr lang="en-US" sz="2400" dirty="0"/>
          </a:p>
          <a:p>
            <a:r>
              <a:rPr lang="en-US" sz="2400" dirty="0"/>
              <a:t>Cons:</a:t>
            </a:r>
          </a:p>
          <a:p>
            <a:pPr marL="285750" indent="-285750">
              <a:buFont typeface="Arial" panose="020B0604020202020204" pitchFamily="34" charset="0"/>
              <a:buChar char="•"/>
            </a:pPr>
            <a:r>
              <a:rPr lang="en-US" sz="2400" dirty="0"/>
              <a:t>Too many mementos may affect performance and RAM usage </a:t>
            </a:r>
          </a:p>
          <a:p>
            <a:pPr marL="285750" indent="-285750">
              <a:buFont typeface="Arial" panose="020B0604020202020204" pitchFamily="34" charset="0"/>
              <a:buChar char="•"/>
            </a:pPr>
            <a:r>
              <a:rPr lang="en-US" sz="2400" dirty="0"/>
              <a:t>Caretakers should track the originator’s lifecycle to be able to destroy obsolete mementos</a:t>
            </a:r>
          </a:p>
          <a:p>
            <a:pPr marL="285750" indent="-285750">
              <a:buFont typeface="Arial" panose="020B0604020202020204" pitchFamily="34" charset="0"/>
              <a:buChar char="•"/>
            </a:pPr>
            <a:r>
              <a:rPr lang="en-US" sz="2400" dirty="0"/>
              <a:t>Most dynamic programming languages, such as PHP, Python and JavaScript, can’t guarantee that the state within the memento stays untouched</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56" name="Rectangle 55">
            <a:extLst>
              <a:ext uri="{FF2B5EF4-FFF2-40B4-BE49-F238E27FC236}">
                <a16:creationId xmlns:a16="http://schemas.microsoft.com/office/drawing/2014/main" id="{A221245A-B93D-45A8-B0FA-EC2AEE26E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inoculars looking out on island lighthouse">
            <a:extLst>
              <a:ext uri="{FF2B5EF4-FFF2-40B4-BE49-F238E27FC236}">
                <a16:creationId xmlns:a16="http://schemas.microsoft.com/office/drawing/2014/main" id="{492D72B2-154B-C0F7-5496-FA4F66E6972C}"/>
              </a:ext>
            </a:extLst>
          </p:cNvPr>
          <p:cNvPicPr>
            <a:picLocks noChangeAspect="1"/>
          </p:cNvPicPr>
          <p:nvPr/>
        </p:nvPicPr>
        <p:blipFill rotWithShape="1">
          <a:blip r:embed="rId2"/>
          <a:srcRect t="15730"/>
          <a:stretch/>
        </p:blipFill>
        <p:spPr>
          <a:xfrm>
            <a:off x="20" y="10"/>
            <a:ext cx="12191980" cy="6857990"/>
          </a:xfrm>
          <a:prstGeom prst="rect">
            <a:avLst/>
          </a:prstGeom>
        </p:spPr>
      </p:pic>
      <p:sp>
        <p:nvSpPr>
          <p:cNvPr id="57" name="Rectangle 56">
            <a:extLst>
              <a:ext uri="{FF2B5EF4-FFF2-40B4-BE49-F238E27FC236}">
                <a16:creationId xmlns:a16="http://schemas.microsoft.com/office/drawing/2014/main" id="{A60A95D1-194E-4E4E-8C67-30F91F8E7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0"/>
            <a:ext cx="8521995" cy="6858000"/>
          </a:xfrm>
          <a:prstGeom prst="rect">
            <a:avLst/>
          </a:prstGeom>
          <a:gradFill>
            <a:gsLst>
              <a:gs pos="58000">
                <a:srgbClr val="000000">
                  <a:alpha val="30000"/>
                </a:srgbClr>
              </a:gs>
              <a:gs pos="33000">
                <a:srgbClr val="000000">
                  <a:alpha val="20000"/>
                </a:srgbClr>
              </a:gs>
              <a:gs pos="0">
                <a:srgbClr val="000000">
                  <a:alpha val="0"/>
                </a:srgbClr>
              </a:gs>
              <a:gs pos="100000">
                <a:srgbClr val="000000">
                  <a:alpha val="3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6BF2927-BA81-7DD7-FF9F-5F3090C7934F}"/>
              </a:ext>
            </a:extLst>
          </p:cNvPr>
          <p:cNvSpPr>
            <a:spLocks noGrp="1"/>
          </p:cNvSpPr>
          <p:nvPr>
            <p:ph type="title"/>
          </p:nvPr>
        </p:nvSpPr>
        <p:spPr>
          <a:xfrm>
            <a:off x="1104900" y="871538"/>
            <a:ext cx="6515100" cy="3202921"/>
          </a:xfrm>
        </p:spPr>
        <p:txBody>
          <a:bodyPr vert="horz" lIns="91440" tIns="45720" rIns="91440" bIns="45720" rtlCol="0" anchor="b">
            <a:normAutofit/>
          </a:bodyPr>
          <a:lstStyle/>
          <a:p>
            <a:r>
              <a:rPr lang="en-US" sz="6600" i="1" kern="1200" cap="all" baseline="0">
                <a:solidFill>
                  <a:srgbClr val="FFFFFF"/>
                </a:solidFill>
                <a:latin typeface="+mj-lt"/>
                <a:ea typeface="+mj-ea"/>
                <a:cs typeface="+mj-cs"/>
              </a:rPr>
              <a:t>Observer Pattern</a:t>
            </a:r>
          </a:p>
        </p:txBody>
      </p:sp>
      <p:cxnSp>
        <p:nvCxnSpPr>
          <p:cNvPr id="47" name="Straight Connector 46">
            <a:extLst>
              <a:ext uri="{FF2B5EF4-FFF2-40B4-BE49-F238E27FC236}">
                <a16:creationId xmlns:a16="http://schemas.microsoft.com/office/drawing/2014/main" id="{64C0A835-9AC9-4D0F-A529-BE4789E126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39206" y="3065930"/>
            <a:ext cx="2852793" cy="37977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CF67ECC-797A-4CA0-87E3-3604664986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172700" y="0"/>
            <a:ext cx="1358310"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760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1077" y="552573"/>
            <a:ext cx="8181214" cy="694186"/>
          </a:xfrm>
          <a:prstGeom prst="rect">
            <a:avLst/>
          </a:prstGeom>
        </p:spPr>
        <p:txBody>
          <a:bodyPr vert="horz" wrap="square" lIns="0" tIns="16912" rIns="0" bIns="0" rtlCol="0" anchor="ctr">
            <a:spAutoFit/>
          </a:bodyPr>
          <a:lstStyle/>
          <a:p>
            <a:pPr marL="16913">
              <a:lnSpc>
                <a:spcPct val="100000"/>
              </a:lnSpc>
              <a:spcBef>
                <a:spcPts val="133"/>
              </a:spcBef>
            </a:pPr>
            <a:r>
              <a:rPr spc="-13" dirty="0"/>
              <a:t>Observer</a:t>
            </a:r>
          </a:p>
        </p:txBody>
      </p:sp>
      <p:sp>
        <p:nvSpPr>
          <p:cNvPr id="3" name="object 3"/>
          <p:cNvSpPr txBox="1"/>
          <p:nvPr/>
        </p:nvSpPr>
        <p:spPr>
          <a:xfrm>
            <a:off x="922582"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98237" y="1652383"/>
            <a:ext cx="3769786" cy="2968141"/>
          </a:xfrm>
          <a:prstGeom prst="rect">
            <a:avLst/>
          </a:prstGeom>
        </p:spPr>
        <p:txBody>
          <a:bodyPr vert="horz" wrap="square" lIns="0" tIns="16912" rIns="0" bIns="0" rtlCol="0">
            <a:spAutoFit/>
          </a:bodyPr>
          <a:lstStyle/>
          <a:p>
            <a:pPr marL="16913" marR="6765">
              <a:spcBef>
                <a:spcPts val="133"/>
              </a:spcBef>
            </a:pPr>
            <a:r>
              <a:rPr sz="2397" dirty="0">
                <a:latin typeface="Arial"/>
                <a:cs typeface="Arial"/>
              </a:rPr>
              <a:t>The</a:t>
            </a:r>
            <a:r>
              <a:rPr sz="2397" spc="-60" dirty="0">
                <a:latin typeface="Arial"/>
                <a:cs typeface="Arial"/>
              </a:rPr>
              <a:t> </a:t>
            </a:r>
            <a:r>
              <a:rPr sz="2397" b="1" dirty="0">
                <a:latin typeface="Arial"/>
                <a:cs typeface="Arial"/>
              </a:rPr>
              <a:t>observer</a:t>
            </a:r>
            <a:r>
              <a:rPr sz="2397" b="1" spc="-67" dirty="0">
                <a:latin typeface="Arial"/>
                <a:cs typeface="Arial"/>
              </a:rPr>
              <a:t> </a:t>
            </a:r>
            <a:r>
              <a:rPr sz="2397" b="1" dirty="0">
                <a:latin typeface="Arial"/>
                <a:cs typeface="Arial"/>
              </a:rPr>
              <a:t>pattern</a:t>
            </a:r>
            <a:r>
              <a:rPr sz="2397" dirty="0">
                <a:latin typeface="Arial"/>
                <a:cs typeface="Arial"/>
              </a:rPr>
              <a:t>,</a:t>
            </a:r>
            <a:r>
              <a:rPr sz="2397" spc="-47" dirty="0">
                <a:latin typeface="Arial"/>
                <a:cs typeface="Arial"/>
              </a:rPr>
              <a:t> </a:t>
            </a:r>
            <a:r>
              <a:rPr sz="2397" spc="-27" dirty="0">
                <a:latin typeface="Arial"/>
                <a:cs typeface="Arial"/>
              </a:rPr>
              <a:t>also </a:t>
            </a:r>
            <a:r>
              <a:rPr sz="2397" dirty="0">
                <a:latin typeface="Arial"/>
                <a:cs typeface="Arial"/>
              </a:rPr>
              <a:t>called</a:t>
            </a:r>
            <a:r>
              <a:rPr sz="2397" spc="-33" dirty="0">
                <a:latin typeface="Arial"/>
                <a:cs typeface="Arial"/>
              </a:rPr>
              <a:t> </a:t>
            </a:r>
            <a:r>
              <a:rPr sz="2397" dirty="0">
                <a:latin typeface="Arial"/>
                <a:cs typeface="Arial"/>
              </a:rPr>
              <a:t>the</a:t>
            </a:r>
            <a:r>
              <a:rPr sz="2397" spc="-33" dirty="0">
                <a:latin typeface="Arial"/>
                <a:cs typeface="Arial"/>
              </a:rPr>
              <a:t> </a:t>
            </a:r>
            <a:r>
              <a:rPr sz="2397" b="1" spc="-13" dirty="0">
                <a:latin typeface="Arial"/>
                <a:cs typeface="Arial"/>
              </a:rPr>
              <a:t>publisher- </a:t>
            </a:r>
            <a:r>
              <a:rPr sz="2397" b="1" dirty="0">
                <a:latin typeface="Arial"/>
                <a:cs typeface="Arial"/>
              </a:rPr>
              <a:t>subscriber</a:t>
            </a:r>
            <a:r>
              <a:rPr sz="2397" b="1" spc="-7" dirty="0">
                <a:latin typeface="Arial"/>
                <a:cs typeface="Arial"/>
              </a:rPr>
              <a:t> </a:t>
            </a:r>
            <a:r>
              <a:rPr sz="2397" spc="-27" dirty="0">
                <a:latin typeface="Arial"/>
                <a:cs typeface="Arial"/>
              </a:rPr>
              <a:t>(</a:t>
            </a:r>
            <a:r>
              <a:rPr sz="2397" b="1" spc="-27" dirty="0">
                <a:latin typeface="Arial"/>
                <a:cs typeface="Arial"/>
              </a:rPr>
              <a:t>pub-sub</a:t>
            </a:r>
            <a:r>
              <a:rPr sz="2397" spc="-27" dirty="0">
                <a:latin typeface="Arial"/>
                <a:cs typeface="Arial"/>
              </a:rPr>
              <a:t>), </a:t>
            </a:r>
            <a:r>
              <a:rPr sz="2397" b="1" dirty="0">
                <a:latin typeface="Arial"/>
                <a:cs typeface="Arial"/>
              </a:rPr>
              <a:t>dependents</a:t>
            </a:r>
            <a:r>
              <a:rPr sz="2397" b="1" spc="-47" dirty="0">
                <a:latin typeface="Arial"/>
                <a:cs typeface="Arial"/>
              </a:rPr>
              <a:t> </a:t>
            </a:r>
            <a:r>
              <a:rPr sz="2397" dirty="0">
                <a:latin typeface="Arial"/>
                <a:cs typeface="Arial"/>
              </a:rPr>
              <a:t>or</a:t>
            </a:r>
            <a:r>
              <a:rPr sz="2397" spc="-47" dirty="0">
                <a:latin typeface="Arial"/>
                <a:cs typeface="Arial"/>
              </a:rPr>
              <a:t> </a:t>
            </a:r>
            <a:r>
              <a:rPr sz="2397" b="1" spc="-13" dirty="0">
                <a:latin typeface="Arial"/>
                <a:cs typeface="Arial"/>
              </a:rPr>
              <a:t>listener </a:t>
            </a:r>
            <a:r>
              <a:rPr sz="2397" b="1" dirty="0">
                <a:latin typeface="Arial"/>
                <a:cs typeface="Arial"/>
              </a:rPr>
              <a:t>pattern</a:t>
            </a:r>
            <a:r>
              <a:rPr sz="2397" dirty="0">
                <a:latin typeface="Arial"/>
                <a:cs typeface="Arial"/>
              </a:rPr>
              <a:t>,</a:t>
            </a:r>
            <a:r>
              <a:rPr sz="2397" spc="-47" dirty="0">
                <a:latin typeface="Arial"/>
                <a:cs typeface="Arial"/>
              </a:rPr>
              <a:t> </a:t>
            </a:r>
            <a:r>
              <a:rPr sz="2397" dirty="0">
                <a:latin typeface="Arial"/>
                <a:cs typeface="Arial"/>
              </a:rPr>
              <a:t>allows</a:t>
            </a:r>
            <a:r>
              <a:rPr sz="2397" spc="-60" dirty="0">
                <a:latin typeface="Arial"/>
                <a:cs typeface="Arial"/>
              </a:rPr>
              <a:t> </a:t>
            </a:r>
            <a:r>
              <a:rPr sz="2397" dirty="0">
                <a:latin typeface="Arial"/>
                <a:cs typeface="Arial"/>
              </a:rPr>
              <a:t>a</a:t>
            </a:r>
            <a:r>
              <a:rPr sz="2397" spc="-60" dirty="0">
                <a:latin typeface="Arial"/>
                <a:cs typeface="Arial"/>
              </a:rPr>
              <a:t> </a:t>
            </a:r>
            <a:r>
              <a:rPr sz="2397" dirty="0">
                <a:latin typeface="Arial"/>
                <a:cs typeface="Arial"/>
              </a:rPr>
              <a:t>set</a:t>
            </a:r>
            <a:r>
              <a:rPr sz="2397" spc="-40" dirty="0">
                <a:latin typeface="Arial"/>
                <a:cs typeface="Arial"/>
              </a:rPr>
              <a:t> </a:t>
            </a:r>
            <a:r>
              <a:rPr sz="2397" spc="-33" dirty="0">
                <a:latin typeface="Arial"/>
                <a:cs typeface="Arial"/>
              </a:rPr>
              <a:t>of </a:t>
            </a:r>
            <a:r>
              <a:rPr sz="2397" b="1" dirty="0">
                <a:latin typeface="Arial"/>
                <a:cs typeface="Arial"/>
              </a:rPr>
              <a:t>observers</a:t>
            </a:r>
            <a:r>
              <a:rPr sz="2397" b="1" spc="-53" dirty="0">
                <a:latin typeface="Arial"/>
                <a:cs typeface="Arial"/>
              </a:rPr>
              <a:t> </a:t>
            </a:r>
            <a:r>
              <a:rPr sz="2397" dirty="0">
                <a:latin typeface="Arial"/>
                <a:cs typeface="Arial"/>
              </a:rPr>
              <a:t>to</a:t>
            </a:r>
            <a:r>
              <a:rPr sz="2397" spc="-47" dirty="0">
                <a:latin typeface="Arial"/>
                <a:cs typeface="Arial"/>
              </a:rPr>
              <a:t> </a:t>
            </a:r>
            <a:r>
              <a:rPr sz="2397" dirty="0">
                <a:latin typeface="Arial"/>
                <a:cs typeface="Arial"/>
              </a:rPr>
              <a:t>be</a:t>
            </a:r>
            <a:r>
              <a:rPr sz="2397" spc="-47" dirty="0">
                <a:latin typeface="Arial"/>
                <a:cs typeface="Arial"/>
              </a:rPr>
              <a:t> </a:t>
            </a:r>
            <a:r>
              <a:rPr sz="2397" dirty="0">
                <a:latin typeface="Arial"/>
                <a:cs typeface="Arial"/>
              </a:rPr>
              <a:t>notified</a:t>
            </a:r>
            <a:r>
              <a:rPr sz="2397" spc="-40" dirty="0">
                <a:latin typeface="Arial"/>
                <a:cs typeface="Arial"/>
              </a:rPr>
              <a:t> </a:t>
            </a:r>
            <a:r>
              <a:rPr sz="2397" spc="-33" dirty="0">
                <a:latin typeface="Arial"/>
                <a:cs typeface="Arial"/>
              </a:rPr>
              <a:t>of </a:t>
            </a:r>
            <a:r>
              <a:rPr sz="2397" dirty="0">
                <a:latin typeface="Arial"/>
                <a:cs typeface="Arial"/>
              </a:rPr>
              <a:t>any</a:t>
            </a:r>
            <a:r>
              <a:rPr sz="2397" spc="-53" dirty="0">
                <a:latin typeface="Arial"/>
                <a:cs typeface="Arial"/>
              </a:rPr>
              <a:t> </a:t>
            </a:r>
            <a:r>
              <a:rPr sz="2397" dirty="0">
                <a:latin typeface="Arial"/>
                <a:cs typeface="Arial"/>
              </a:rPr>
              <a:t>relevant</a:t>
            </a:r>
            <a:r>
              <a:rPr sz="2397" spc="-27" dirty="0">
                <a:latin typeface="Arial"/>
                <a:cs typeface="Arial"/>
              </a:rPr>
              <a:t> </a:t>
            </a:r>
            <a:r>
              <a:rPr sz="2397" dirty="0">
                <a:latin typeface="Arial"/>
                <a:cs typeface="Arial"/>
              </a:rPr>
              <a:t>changes</a:t>
            </a:r>
            <a:r>
              <a:rPr sz="2397" spc="-40" dirty="0">
                <a:latin typeface="Arial"/>
                <a:cs typeface="Arial"/>
              </a:rPr>
              <a:t> </a:t>
            </a:r>
            <a:r>
              <a:rPr sz="2397" dirty="0">
                <a:latin typeface="Arial"/>
                <a:cs typeface="Arial"/>
              </a:rPr>
              <a:t>to</a:t>
            </a:r>
            <a:r>
              <a:rPr sz="2397" spc="-27" dirty="0">
                <a:latin typeface="Arial"/>
                <a:cs typeface="Arial"/>
              </a:rPr>
              <a:t> </a:t>
            </a:r>
            <a:r>
              <a:rPr sz="2397" spc="-67" dirty="0">
                <a:latin typeface="Arial"/>
                <a:cs typeface="Arial"/>
              </a:rPr>
              <a:t>a </a:t>
            </a:r>
            <a:r>
              <a:rPr sz="2397" b="1" spc="-13" dirty="0">
                <a:latin typeface="Arial"/>
                <a:cs typeface="Arial"/>
              </a:rPr>
              <a:t>subject</a:t>
            </a:r>
            <a:endParaRPr sz="2397">
              <a:latin typeface="Arial"/>
              <a:cs typeface="Arial"/>
            </a:endParaRPr>
          </a:p>
        </p:txBody>
      </p:sp>
      <p:sp>
        <p:nvSpPr>
          <p:cNvPr id="5" name="object 5"/>
          <p:cNvSpPr txBox="1"/>
          <p:nvPr/>
        </p:nvSpPr>
        <p:spPr>
          <a:xfrm>
            <a:off x="1199674" y="4736910"/>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6" name="object 6"/>
          <p:cNvSpPr txBox="1"/>
          <p:nvPr/>
        </p:nvSpPr>
        <p:spPr>
          <a:xfrm>
            <a:off x="1485886" y="4644382"/>
            <a:ext cx="2768567" cy="1123727"/>
          </a:xfrm>
          <a:prstGeom prst="rect">
            <a:avLst/>
          </a:prstGeom>
        </p:spPr>
        <p:txBody>
          <a:bodyPr vert="horz" wrap="square" lIns="0" tIns="16912" rIns="0" bIns="0" rtlCol="0">
            <a:spAutoFit/>
          </a:bodyPr>
          <a:lstStyle/>
          <a:p>
            <a:pPr marL="16913" marR="6765">
              <a:spcBef>
                <a:spcPts val="133"/>
              </a:spcBef>
            </a:pPr>
            <a:r>
              <a:rPr sz="2397" dirty="0">
                <a:latin typeface="Arial"/>
                <a:cs typeface="Arial"/>
              </a:rPr>
              <a:t>Very</a:t>
            </a:r>
            <a:r>
              <a:rPr sz="2397" spc="-107" dirty="0">
                <a:latin typeface="Arial"/>
                <a:cs typeface="Arial"/>
              </a:rPr>
              <a:t> </a:t>
            </a:r>
            <a:r>
              <a:rPr sz="2397" dirty="0">
                <a:latin typeface="Arial"/>
                <a:cs typeface="Arial"/>
              </a:rPr>
              <a:t>useful</a:t>
            </a:r>
            <a:r>
              <a:rPr sz="2397" spc="-100" dirty="0">
                <a:latin typeface="Arial"/>
                <a:cs typeface="Arial"/>
              </a:rPr>
              <a:t> </a:t>
            </a:r>
            <a:r>
              <a:rPr sz="2397" spc="-33" dirty="0">
                <a:latin typeface="Arial"/>
                <a:cs typeface="Arial"/>
              </a:rPr>
              <a:t>in </a:t>
            </a:r>
            <a:r>
              <a:rPr sz="2397" dirty="0">
                <a:latin typeface="Arial"/>
                <a:cs typeface="Arial"/>
              </a:rPr>
              <a:t>implementing</a:t>
            </a:r>
            <a:r>
              <a:rPr sz="2397" spc="-100" dirty="0">
                <a:latin typeface="Arial"/>
                <a:cs typeface="Arial"/>
              </a:rPr>
              <a:t> </a:t>
            </a:r>
            <a:r>
              <a:rPr sz="2397" spc="-13" dirty="0">
                <a:latin typeface="Arial"/>
                <a:cs typeface="Arial"/>
              </a:rPr>
              <a:t>event- </a:t>
            </a:r>
            <a:r>
              <a:rPr sz="2397" dirty="0">
                <a:latin typeface="Arial"/>
                <a:cs typeface="Arial"/>
              </a:rPr>
              <a:t>driven</a:t>
            </a:r>
            <a:r>
              <a:rPr sz="2397" spc="-53" dirty="0">
                <a:latin typeface="Arial"/>
                <a:cs typeface="Arial"/>
              </a:rPr>
              <a:t> </a:t>
            </a:r>
            <a:r>
              <a:rPr sz="2397" spc="-13" dirty="0">
                <a:latin typeface="Arial"/>
                <a:cs typeface="Arial"/>
              </a:rPr>
              <a:t>architectures</a:t>
            </a:r>
            <a:endParaRPr sz="2397">
              <a:latin typeface="Arial"/>
              <a:cs typeface="Arial"/>
            </a:endParaRPr>
          </a:p>
        </p:txBody>
      </p:sp>
      <p:pic>
        <p:nvPicPr>
          <p:cNvPr id="7" name="object 7"/>
          <p:cNvPicPr/>
          <p:nvPr/>
        </p:nvPicPr>
        <p:blipFill>
          <a:blip r:embed="rId2" cstate="print"/>
          <a:stretch>
            <a:fillRect/>
          </a:stretch>
        </p:blipFill>
        <p:spPr>
          <a:xfrm>
            <a:off x="5100262" y="1652045"/>
            <a:ext cx="6796573" cy="345365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YARN | Okay, let's get this started. | The Office (2005) - S05E08 Frame  Toby | Video gifs by quotes | 6601d126 | 紗">
            <a:extLst>
              <a:ext uri="{FF2B5EF4-FFF2-40B4-BE49-F238E27FC236}">
                <a16:creationId xmlns:a16="http://schemas.microsoft.com/office/drawing/2014/main" id="{F8C637F1-E138-5DCF-76B8-126496B9D8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53564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39976" y="565971"/>
            <a:ext cx="8355385" cy="694186"/>
          </a:xfrm>
          <a:prstGeom prst="rect">
            <a:avLst/>
          </a:prstGeom>
        </p:spPr>
        <p:txBody>
          <a:bodyPr vert="horz" wrap="square" lIns="0" tIns="16912" rIns="0" bIns="0" rtlCol="0" anchor="ctr">
            <a:spAutoFit/>
          </a:bodyPr>
          <a:lstStyle/>
          <a:p>
            <a:pPr marL="16913">
              <a:lnSpc>
                <a:spcPct val="100000"/>
              </a:lnSpc>
              <a:spcBef>
                <a:spcPts val="133"/>
              </a:spcBef>
            </a:pPr>
            <a:r>
              <a:rPr spc="-13" dirty="0"/>
              <a:t>Observer</a:t>
            </a:r>
          </a:p>
        </p:txBody>
      </p:sp>
      <p:sp>
        <p:nvSpPr>
          <p:cNvPr id="3" name="object 3"/>
          <p:cNvSpPr txBox="1"/>
          <p:nvPr/>
        </p:nvSpPr>
        <p:spPr>
          <a:xfrm>
            <a:off x="922582"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98237" y="1652383"/>
            <a:ext cx="10353804" cy="2002557"/>
          </a:xfrm>
          <a:prstGeom prst="rect">
            <a:avLst/>
          </a:prstGeom>
        </p:spPr>
        <p:txBody>
          <a:bodyPr vert="horz" wrap="square" lIns="0" tIns="16912" rIns="0" bIns="0" rtlCol="0">
            <a:spAutoFit/>
          </a:bodyPr>
          <a:lstStyle/>
          <a:p>
            <a:pPr marL="16913" marR="1375838">
              <a:spcBef>
                <a:spcPts val="133"/>
              </a:spcBef>
            </a:pPr>
            <a:r>
              <a:rPr sz="2397" dirty="0">
                <a:latin typeface="Arial"/>
                <a:cs typeface="Arial"/>
              </a:rPr>
              <a:t>Subject/Publisher</a:t>
            </a:r>
            <a:r>
              <a:rPr sz="2397" spc="-60" dirty="0">
                <a:latin typeface="Arial"/>
                <a:cs typeface="Arial"/>
              </a:rPr>
              <a:t> </a:t>
            </a:r>
            <a:r>
              <a:rPr sz="2397" dirty="0">
                <a:latin typeface="Arial"/>
                <a:cs typeface="Arial"/>
              </a:rPr>
              <a:t>–</a:t>
            </a:r>
            <a:r>
              <a:rPr sz="2397" spc="-47" dirty="0">
                <a:latin typeface="Arial"/>
                <a:cs typeface="Arial"/>
              </a:rPr>
              <a:t> </a:t>
            </a:r>
            <a:r>
              <a:rPr sz="2397" dirty="0">
                <a:latin typeface="Arial"/>
                <a:cs typeface="Arial"/>
              </a:rPr>
              <a:t>knows</a:t>
            </a:r>
            <a:r>
              <a:rPr sz="2397" spc="-53" dirty="0">
                <a:latin typeface="Arial"/>
                <a:cs typeface="Arial"/>
              </a:rPr>
              <a:t> </a:t>
            </a:r>
            <a:r>
              <a:rPr sz="2397" dirty="0">
                <a:latin typeface="Arial"/>
                <a:cs typeface="Arial"/>
              </a:rPr>
              <a:t>its</a:t>
            </a:r>
            <a:r>
              <a:rPr sz="2397" spc="-53" dirty="0">
                <a:latin typeface="Arial"/>
                <a:cs typeface="Arial"/>
              </a:rPr>
              <a:t> </a:t>
            </a:r>
            <a:r>
              <a:rPr sz="2397" dirty="0">
                <a:latin typeface="Arial"/>
                <a:cs typeface="Arial"/>
              </a:rPr>
              <a:t>Subscribers.</a:t>
            </a:r>
            <a:r>
              <a:rPr sz="2397" spc="-53" dirty="0">
                <a:latin typeface="Arial"/>
                <a:cs typeface="Arial"/>
              </a:rPr>
              <a:t> </a:t>
            </a:r>
            <a:r>
              <a:rPr sz="2397" dirty="0">
                <a:latin typeface="Arial"/>
                <a:cs typeface="Arial"/>
              </a:rPr>
              <a:t>Defines</a:t>
            </a:r>
            <a:r>
              <a:rPr sz="2397" spc="-47" dirty="0">
                <a:latin typeface="Arial"/>
                <a:cs typeface="Arial"/>
              </a:rPr>
              <a:t> </a:t>
            </a:r>
            <a:r>
              <a:rPr sz="2397" dirty="0">
                <a:latin typeface="Arial"/>
                <a:cs typeface="Arial"/>
              </a:rPr>
              <a:t>an</a:t>
            </a:r>
            <a:r>
              <a:rPr sz="2397" spc="-60" dirty="0">
                <a:latin typeface="Arial"/>
                <a:cs typeface="Arial"/>
              </a:rPr>
              <a:t> </a:t>
            </a:r>
            <a:r>
              <a:rPr sz="2397" dirty="0">
                <a:latin typeface="Arial"/>
                <a:cs typeface="Arial"/>
              </a:rPr>
              <a:t>interface</a:t>
            </a:r>
            <a:r>
              <a:rPr sz="2397" spc="-53" dirty="0">
                <a:latin typeface="Arial"/>
                <a:cs typeface="Arial"/>
              </a:rPr>
              <a:t> </a:t>
            </a:r>
            <a:r>
              <a:rPr sz="2397" spc="-33" dirty="0">
                <a:latin typeface="Arial"/>
                <a:cs typeface="Arial"/>
              </a:rPr>
              <a:t>for </a:t>
            </a:r>
            <a:r>
              <a:rPr sz="2397" dirty="0">
                <a:latin typeface="Arial"/>
                <a:cs typeface="Arial"/>
              </a:rPr>
              <a:t>attaching/detaching</a:t>
            </a:r>
            <a:r>
              <a:rPr sz="2397" spc="-166" dirty="0">
                <a:latin typeface="Arial"/>
                <a:cs typeface="Arial"/>
              </a:rPr>
              <a:t> </a:t>
            </a:r>
            <a:r>
              <a:rPr sz="2397" spc="-13" dirty="0">
                <a:latin typeface="Arial"/>
                <a:cs typeface="Arial"/>
              </a:rPr>
              <a:t>Subscribers</a:t>
            </a:r>
            <a:endParaRPr sz="2397">
              <a:latin typeface="Arial"/>
              <a:cs typeface="Arial"/>
            </a:endParaRPr>
          </a:p>
          <a:p>
            <a:pPr marL="16913" marR="6765">
              <a:spcBef>
                <a:spcPts val="545"/>
              </a:spcBef>
            </a:pPr>
            <a:r>
              <a:rPr sz="2397" dirty="0">
                <a:latin typeface="Arial"/>
                <a:cs typeface="Arial"/>
              </a:rPr>
              <a:t>Observer/Subscriber</a:t>
            </a:r>
            <a:r>
              <a:rPr sz="2397" spc="-47" dirty="0">
                <a:latin typeface="Arial"/>
                <a:cs typeface="Arial"/>
              </a:rPr>
              <a:t> </a:t>
            </a:r>
            <a:r>
              <a:rPr sz="2397" dirty="0">
                <a:latin typeface="Arial"/>
                <a:cs typeface="Arial"/>
              </a:rPr>
              <a:t>–</a:t>
            </a:r>
            <a:r>
              <a:rPr sz="2397" spc="-47" dirty="0">
                <a:latin typeface="Arial"/>
                <a:cs typeface="Arial"/>
              </a:rPr>
              <a:t> </a:t>
            </a:r>
            <a:r>
              <a:rPr sz="2397" dirty="0">
                <a:latin typeface="Arial"/>
                <a:cs typeface="Arial"/>
              </a:rPr>
              <a:t>defines</a:t>
            </a:r>
            <a:r>
              <a:rPr sz="2397" spc="-40" dirty="0">
                <a:latin typeface="Arial"/>
                <a:cs typeface="Arial"/>
              </a:rPr>
              <a:t> </a:t>
            </a:r>
            <a:r>
              <a:rPr sz="2397" dirty="0">
                <a:latin typeface="Arial"/>
                <a:cs typeface="Arial"/>
              </a:rPr>
              <a:t>an</a:t>
            </a:r>
            <a:r>
              <a:rPr sz="2397" spc="-47" dirty="0">
                <a:latin typeface="Arial"/>
                <a:cs typeface="Arial"/>
              </a:rPr>
              <a:t> </a:t>
            </a:r>
            <a:r>
              <a:rPr sz="2397" dirty="0">
                <a:latin typeface="Arial"/>
                <a:cs typeface="Arial"/>
              </a:rPr>
              <a:t>interface</a:t>
            </a:r>
            <a:r>
              <a:rPr sz="2397" spc="-47" dirty="0">
                <a:latin typeface="Arial"/>
                <a:cs typeface="Arial"/>
              </a:rPr>
              <a:t> </a:t>
            </a:r>
            <a:r>
              <a:rPr sz="2397" dirty="0">
                <a:latin typeface="Arial"/>
                <a:cs typeface="Arial"/>
              </a:rPr>
              <a:t>for</a:t>
            </a:r>
            <a:r>
              <a:rPr sz="2397" spc="-40" dirty="0">
                <a:latin typeface="Arial"/>
                <a:cs typeface="Arial"/>
              </a:rPr>
              <a:t> </a:t>
            </a:r>
            <a:r>
              <a:rPr sz="2397" dirty="0">
                <a:latin typeface="Arial"/>
                <a:cs typeface="Arial"/>
              </a:rPr>
              <a:t>objects</a:t>
            </a:r>
            <a:r>
              <a:rPr sz="2397" spc="-33" dirty="0">
                <a:latin typeface="Arial"/>
                <a:cs typeface="Arial"/>
              </a:rPr>
              <a:t> </a:t>
            </a:r>
            <a:r>
              <a:rPr sz="2397" dirty="0">
                <a:latin typeface="Arial"/>
                <a:cs typeface="Arial"/>
              </a:rPr>
              <a:t>that</a:t>
            </a:r>
            <a:r>
              <a:rPr sz="2397" spc="-33" dirty="0">
                <a:latin typeface="Arial"/>
                <a:cs typeface="Arial"/>
              </a:rPr>
              <a:t> </a:t>
            </a:r>
            <a:r>
              <a:rPr sz="2397" dirty="0">
                <a:latin typeface="Arial"/>
                <a:cs typeface="Arial"/>
              </a:rPr>
              <a:t>should</a:t>
            </a:r>
            <a:r>
              <a:rPr sz="2397" spc="-47" dirty="0">
                <a:latin typeface="Arial"/>
                <a:cs typeface="Arial"/>
              </a:rPr>
              <a:t> </a:t>
            </a:r>
            <a:r>
              <a:rPr sz="2397" dirty="0">
                <a:latin typeface="Arial"/>
                <a:cs typeface="Arial"/>
              </a:rPr>
              <a:t>be</a:t>
            </a:r>
            <a:r>
              <a:rPr sz="2397" spc="-40" dirty="0">
                <a:latin typeface="Arial"/>
                <a:cs typeface="Arial"/>
              </a:rPr>
              <a:t> </a:t>
            </a:r>
            <a:r>
              <a:rPr sz="2397" spc="-13" dirty="0">
                <a:latin typeface="Arial"/>
                <a:cs typeface="Arial"/>
              </a:rPr>
              <a:t>notified </a:t>
            </a:r>
            <a:r>
              <a:rPr sz="2397" dirty="0">
                <a:latin typeface="Arial"/>
                <a:cs typeface="Arial"/>
              </a:rPr>
              <a:t>of</a:t>
            </a:r>
            <a:r>
              <a:rPr sz="2397" spc="-13" dirty="0">
                <a:latin typeface="Arial"/>
                <a:cs typeface="Arial"/>
              </a:rPr>
              <a:t> </a:t>
            </a:r>
            <a:r>
              <a:rPr sz="2397" dirty="0">
                <a:latin typeface="Arial"/>
                <a:cs typeface="Arial"/>
              </a:rPr>
              <a:t>changes</a:t>
            </a:r>
            <a:r>
              <a:rPr sz="2397" spc="-27" dirty="0">
                <a:latin typeface="Arial"/>
                <a:cs typeface="Arial"/>
              </a:rPr>
              <a:t> </a:t>
            </a:r>
            <a:r>
              <a:rPr sz="2397" dirty="0">
                <a:latin typeface="Arial"/>
                <a:cs typeface="Arial"/>
              </a:rPr>
              <a:t>to</a:t>
            </a:r>
            <a:r>
              <a:rPr sz="2397" spc="-13" dirty="0">
                <a:latin typeface="Arial"/>
                <a:cs typeface="Arial"/>
              </a:rPr>
              <a:t> </a:t>
            </a:r>
            <a:r>
              <a:rPr sz="2397" dirty="0">
                <a:latin typeface="Arial"/>
                <a:cs typeface="Arial"/>
              </a:rPr>
              <a:t>a</a:t>
            </a:r>
            <a:r>
              <a:rPr sz="2397" spc="-20" dirty="0">
                <a:latin typeface="Arial"/>
                <a:cs typeface="Arial"/>
              </a:rPr>
              <a:t> </a:t>
            </a:r>
            <a:r>
              <a:rPr sz="2397" spc="-13" dirty="0">
                <a:latin typeface="Arial"/>
                <a:cs typeface="Arial"/>
              </a:rPr>
              <a:t>Publisher</a:t>
            </a:r>
            <a:endParaRPr sz="2397">
              <a:latin typeface="Arial"/>
              <a:cs typeface="Arial"/>
            </a:endParaRPr>
          </a:p>
          <a:p>
            <a:pPr marL="16913">
              <a:spcBef>
                <a:spcPts val="559"/>
              </a:spcBef>
            </a:pPr>
            <a:r>
              <a:rPr sz="2397" dirty="0">
                <a:latin typeface="Arial"/>
                <a:cs typeface="Arial"/>
              </a:rPr>
              <a:t>ConcretePublishers</a:t>
            </a:r>
            <a:r>
              <a:rPr sz="2397" spc="-100" dirty="0">
                <a:latin typeface="Arial"/>
                <a:cs typeface="Arial"/>
              </a:rPr>
              <a:t> </a:t>
            </a:r>
            <a:r>
              <a:rPr sz="2397" dirty="0">
                <a:latin typeface="Arial"/>
                <a:cs typeface="Arial"/>
              </a:rPr>
              <a:t>&amp;</a:t>
            </a:r>
            <a:r>
              <a:rPr sz="2397" spc="-87" dirty="0">
                <a:latin typeface="Arial"/>
                <a:cs typeface="Arial"/>
              </a:rPr>
              <a:t> </a:t>
            </a:r>
            <a:r>
              <a:rPr sz="2397" spc="-13" dirty="0">
                <a:latin typeface="Arial"/>
                <a:cs typeface="Arial"/>
              </a:rPr>
              <a:t>ConcreteSubscribers</a:t>
            </a:r>
            <a:endParaRPr sz="2397">
              <a:latin typeface="Arial"/>
              <a:cs typeface="Arial"/>
            </a:endParaRPr>
          </a:p>
        </p:txBody>
      </p:sp>
      <p:sp>
        <p:nvSpPr>
          <p:cNvPr id="5" name="object 5"/>
          <p:cNvSpPr txBox="1"/>
          <p:nvPr/>
        </p:nvSpPr>
        <p:spPr>
          <a:xfrm>
            <a:off x="922582" y="2545056"/>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6" name="object 6"/>
          <p:cNvSpPr txBox="1"/>
          <p:nvPr/>
        </p:nvSpPr>
        <p:spPr>
          <a:xfrm>
            <a:off x="922582" y="3345184"/>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pic>
        <p:nvPicPr>
          <p:cNvPr id="7" name="object 7"/>
          <p:cNvPicPr/>
          <p:nvPr/>
        </p:nvPicPr>
        <p:blipFill>
          <a:blip r:embed="rId2" cstate="print"/>
          <a:stretch>
            <a:fillRect/>
          </a:stretch>
        </p:blipFill>
        <p:spPr>
          <a:xfrm>
            <a:off x="5196156" y="3131022"/>
            <a:ext cx="6796573" cy="3453658"/>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922582" y="502029"/>
            <a:ext cx="9773144" cy="877762"/>
          </a:xfrm>
          <a:prstGeom prst="rect">
            <a:avLst/>
          </a:prstGeom>
        </p:spPr>
        <p:txBody>
          <a:bodyPr vert="horz" wrap="square" lIns="0" tIns="16912" rIns="0" bIns="0" rtlCol="0" anchor="ctr">
            <a:spAutoFit/>
          </a:bodyPr>
          <a:lstStyle/>
          <a:p>
            <a:pPr marL="16913">
              <a:lnSpc>
                <a:spcPct val="100000"/>
              </a:lnSpc>
              <a:spcBef>
                <a:spcPts val="133"/>
              </a:spcBef>
            </a:pPr>
            <a:r>
              <a:rPr spc="-13" dirty="0"/>
              <a:t>Observer</a:t>
            </a:r>
          </a:p>
        </p:txBody>
      </p:sp>
      <p:sp>
        <p:nvSpPr>
          <p:cNvPr id="3" name="object 3"/>
          <p:cNvSpPr txBox="1"/>
          <p:nvPr/>
        </p:nvSpPr>
        <p:spPr>
          <a:xfrm>
            <a:off x="922582"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98238" y="1652383"/>
            <a:ext cx="5231868"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Example</a:t>
            </a:r>
            <a:r>
              <a:rPr sz="2397" spc="-73" dirty="0">
                <a:latin typeface="Arial"/>
                <a:cs typeface="Arial"/>
              </a:rPr>
              <a:t> </a:t>
            </a:r>
            <a:r>
              <a:rPr sz="2397" dirty="0">
                <a:latin typeface="Arial"/>
                <a:cs typeface="Arial"/>
              </a:rPr>
              <a:t>sequence</a:t>
            </a:r>
            <a:r>
              <a:rPr sz="2397" spc="-53" dirty="0">
                <a:latin typeface="Arial"/>
                <a:cs typeface="Arial"/>
              </a:rPr>
              <a:t> </a:t>
            </a:r>
            <a:r>
              <a:rPr sz="2397" dirty="0">
                <a:latin typeface="Arial"/>
                <a:cs typeface="Arial"/>
              </a:rPr>
              <a:t>of</a:t>
            </a:r>
            <a:r>
              <a:rPr sz="2397" spc="-40" dirty="0">
                <a:latin typeface="Arial"/>
                <a:cs typeface="Arial"/>
              </a:rPr>
              <a:t> </a:t>
            </a:r>
            <a:r>
              <a:rPr sz="2397" spc="-13" dirty="0">
                <a:latin typeface="Arial"/>
                <a:cs typeface="Arial"/>
              </a:rPr>
              <a:t>communications</a:t>
            </a:r>
            <a:endParaRPr sz="2397">
              <a:latin typeface="Arial"/>
              <a:cs typeface="Arial"/>
            </a:endParaRPr>
          </a:p>
        </p:txBody>
      </p:sp>
      <p:pic>
        <p:nvPicPr>
          <p:cNvPr id="5" name="object 5"/>
          <p:cNvPicPr/>
          <p:nvPr/>
        </p:nvPicPr>
        <p:blipFill>
          <a:blip r:embed="rId2" cstate="print"/>
          <a:stretch>
            <a:fillRect/>
          </a:stretch>
        </p:blipFill>
        <p:spPr>
          <a:xfrm>
            <a:off x="2564138" y="2765709"/>
            <a:ext cx="7124540" cy="3319823"/>
          </a:xfrm>
          <a:prstGeom prst="rect">
            <a:avLst/>
          </a:prstGeom>
        </p:spPr>
      </p:pic>
      <p:sp>
        <p:nvSpPr>
          <p:cNvPr id="6" name="object 6"/>
          <p:cNvSpPr txBox="1">
            <a:spLocks noGrp="1"/>
          </p:cNvSpPr>
          <p:nvPr>
            <p:ph type="sldNum" sz="quarter" idx="7"/>
          </p:nvPr>
        </p:nvSpPr>
        <p:spPr>
          <a:xfrm>
            <a:off x="15465927" y="8636193"/>
            <a:ext cx="627075" cy="256480"/>
          </a:xfrm>
          <a:prstGeom prst="rect">
            <a:avLst/>
          </a:prstGeom>
        </p:spPr>
        <p:txBody>
          <a:bodyPr vert="horz" wrap="square" lIns="0" tIns="0" rIns="0" bIns="0" rtlCol="0" anchor="ctr">
            <a:spAutoFit/>
          </a:bodyPr>
          <a:lstStyle/>
          <a:p>
            <a:pPr marL="50738">
              <a:lnSpc>
                <a:spcPts val="2024"/>
              </a:lnSpc>
            </a:pPr>
            <a:fld id="{81D60167-4931-47E6-BA6A-407CBD079E47}" type="slidenum">
              <a:rPr spc="-33" dirty="0"/>
              <a:pPr marL="50738">
                <a:lnSpc>
                  <a:spcPts val="2024"/>
                </a:lnSpc>
              </a:pPr>
              <a:t>61</a:t>
            </a:fld>
            <a:endParaRPr spc="-33"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991077" y="500371"/>
            <a:ext cx="9773144" cy="877762"/>
          </a:xfrm>
          <a:prstGeom prst="rect">
            <a:avLst/>
          </a:prstGeom>
        </p:spPr>
        <p:txBody>
          <a:bodyPr vert="horz" wrap="square" lIns="0" tIns="16912" rIns="0" bIns="0" rtlCol="0" anchor="ctr">
            <a:spAutoFit/>
          </a:bodyPr>
          <a:lstStyle/>
          <a:p>
            <a:pPr marL="16913">
              <a:lnSpc>
                <a:spcPct val="100000"/>
              </a:lnSpc>
              <a:spcBef>
                <a:spcPts val="133"/>
              </a:spcBef>
            </a:pPr>
            <a:r>
              <a:rPr spc="-13" dirty="0"/>
              <a:t>Observer</a:t>
            </a:r>
          </a:p>
        </p:txBody>
      </p:sp>
      <p:sp>
        <p:nvSpPr>
          <p:cNvPr id="3" name="object 3"/>
          <p:cNvSpPr txBox="1"/>
          <p:nvPr/>
        </p:nvSpPr>
        <p:spPr>
          <a:xfrm>
            <a:off x="922582"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98238" y="1652383"/>
            <a:ext cx="3680996"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Example:</a:t>
            </a:r>
            <a:r>
              <a:rPr sz="2397" spc="-67" dirty="0">
                <a:latin typeface="Arial"/>
                <a:cs typeface="Arial"/>
              </a:rPr>
              <a:t> </a:t>
            </a:r>
            <a:r>
              <a:rPr sz="2397" dirty="0">
                <a:latin typeface="Arial"/>
                <a:cs typeface="Arial"/>
              </a:rPr>
              <a:t>cricket</a:t>
            </a:r>
            <a:r>
              <a:rPr sz="2397" spc="-47" dirty="0">
                <a:latin typeface="Arial"/>
                <a:cs typeface="Arial"/>
              </a:rPr>
              <a:t> </a:t>
            </a:r>
            <a:r>
              <a:rPr sz="2397" dirty="0">
                <a:latin typeface="Arial"/>
                <a:cs typeface="Arial"/>
              </a:rPr>
              <a:t>score</a:t>
            </a:r>
            <a:r>
              <a:rPr sz="2397" spc="-47" dirty="0">
                <a:latin typeface="Arial"/>
                <a:cs typeface="Arial"/>
              </a:rPr>
              <a:t> </a:t>
            </a:r>
            <a:r>
              <a:rPr sz="2397" spc="-33" dirty="0">
                <a:latin typeface="Arial"/>
                <a:cs typeface="Arial"/>
              </a:rPr>
              <a:t>app</a:t>
            </a:r>
            <a:endParaRPr sz="2397">
              <a:latin typeface="Arial"/>
              <a:cs typeface="Arial"/>
            </a:endParaRPr>
          </a:p>
        </p:txBody>
      </p:sp>
      <p:pic>
        <p:nvPicPr>
          <p:cNvPr id="5" name="object 5"/>
          <p:cNvPicPr/>
          <p:nvPr/>
        </p:nvPicPr>
        <p:blipFill>
          <a:blip r:embed="rId2" cstate="print"/>
          <a:stretch>
            <a:fillRect/>
          </a:stretch>
        </p:blipFill>
        <p:spPr>
          <a:xfrm>
            <a:off x="1989391" y="2461719"/>
            <a:ext cx="7933701" cy="3975785"/>
          </a:xfrm>
          <a:prstGeom prst="rect">
            <a:avLst/>
          </a:prstGeom>
        </p:spPr>
      </p:pic>
      <p:sp>
        <p:nvSpPr>
          <p:cNvPr id="6" name="object 6"/>
          <p:cNvSpPr txBox="1">
            <a:spLocks noGrp="1"/>
          </p:cNvSpPr>
          <p:nvPr>
            <p:ph type="sldNum" sz="quarter" idx="7"/>
          </p:nvPr>
        </p:nvSpPr>
        <p:spPr>
          <a:xfrm>
            <a:off x="15465927" y="8636193"/>
            <a:ext cx="627075" cy="256480"/>
          </a:xfrm>
          <a:prstGeom prst="rect">
            <a:avLst/>
          </a:prstGeom>
        </p:spPr>
        <p:txBody>
          <a:bodyPr vert="horz" wrap="square" lIns="0" tIns="0" rIns="0" bIns="0" rtlCol="0" anchor="ctr">
            <a:spAutoFit/>
          </a:bodyPr>
          <a:lstStyle/>
          <a:p>
            <a:pPr marL="50738">
              <a:lnSpc>
                <a:spcPts val="2024"/>
              </a:lnSpc>
            </a:pPr>
            <a:fld id="{81D60167-4931-47E6-BA6A-407CBD079E47}" type="slidenum">
              <a:rPr spc="-33" dirty="0"/>
              <a:pPr marL="50738">
                <a:lnSpc>
                  <a:spcPts val="2024"/>
                </a:lnSpc>
              </a:pPr>
              <a:t>62</a:t>
            </a:fld>
            <a:endParaRPr spc="-33"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1077" y="585956"/>
            <a:ext cx="13191714" cy="694186"/>
          </a:xfrm>
          <a:prstGeom prst="rect">
            <a:avLst/>
          </a:prstGeom>
        </p:spPr>
        <p:txBody>
          <a:bodyPr vert="horz" wrap="square" lIns="0" tIns="16912" rIns="0" bIns="0" rtlCol="0" anchor="ctr">
            <a:spAutoFit/>
          </a:bodyPr>
          <a:lstStyle/>
          <a:p>
            <a:pPr marL="16913">
              <a:lnSpc>
                <a:spcPct val="100000"/>
              </a:lnSpc>
              <a:spcBef>
                <a:spcPts val="133"/>
              </a:spcBef>
            </a:pPr>
            <a:r>
              <a:rPr spc="-13" dirty="0"/>
              <a:t>Observer</a:t>
            </a:r>
          </a:p>
        </p:txBody>
      </p:sp>
      <p:sp>
        <p:nvSpPr>
          <p:cNvPr id="3" name="object 3"/>
          <p:cNvSpPr txBox="1"/>
          <p:nvPr/>
        </p:nvSpPr>
        <p:spPr>
          <a:xfrm>
            <a:off x="922582"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98238" y="1652383"/>
            <a:ext cx="2733898"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Use</a:t>
            </a:r>
            <a:r>
              <a:rPr sz="2397" spc="-67" dirty="0">
                <a:latin typeface="Arial"/>
                <a:cs typeface="Arial"/>
              </a:rPr>
              <a:t> </a:t>
            </a:r>
            <a:r>
              <a:rPr sz="2397" dirty="0">
                <a:latin typeface="Arial"/>
                <a:cs typeface="Arial"/>
              </a:rPr>
              <a:t>observer</a:t>
            </a:r>
            <a:r>
              <a:rPr sz="2397" spc="-60" dirty="0">
                <a:latin typeface="Arial"/>
                <a:cs typeface="Arial"/>
              </a:rPr>
              <a:t> </a:t>
            </a:r>
            <a:r>
              <a:rPr sz="2397" spc="-27" dirty="0">
                <a:latin typeface="Arial"/>
                <a:cs typeface="Arial"/>
              </a:rPr>
              <a:t>when:</a:t>
            </a:r>
            <a:endParaRPr sz="2397">
              <a:latin typeface="Arial"/>
              <a:cs typeface="Arial"/>
            </a:endParaRPr>
          </a:p>
        </p:txBody>
      </p:sp>
      <p:sp>
        <p:nvSpPr>
          <p:cNvPr id="5" name="object 5"/>
          <p:cNvSpPr txBox="1"/>
          <p:nvPr/>
        </p:nvSpPr>
        <p:spPr>
          <a:xfrm>
            <a:off x="1199674" y="2179747"/>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6" name="object 6"/>
          <p:cNvSpPr txBox="1"/>
          <p:nvPr/>
        </p:nvSpPr>
        <p:spPr>
          <a:xfrm>
            <a:off x="1485886" y="2087218"/>
            <a:ext cx="8105293"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an</a:t>
            </a:r>
            <a:r>
              <a:rPr sz="2397" spc="-47" dirty="0">
                <a:latin typeface="Arial"/>
                <a:cs typeface="Arial"/>
              </a:rPr>
              <a:t> </a:t>
            </a:r>
            <a:r>
              <a:rPr sz="2397" dirty="0">
                <a:latin typeface="Arial"/>
                <a:cs typeface="Arial"/>
              </a:rPr>
              <a:t>abstraction</a:t>
            </a:r>
            <a:r>
              <a:rPr sz="2397" spc="-53" dirty="0">
                <a:latin typeface="Arial"/>
                <a:cs typeface="Arial"/>
              </a:rPr>
              <a:t> </a:t>
            </a:r>
            <a:r>
              <a:rPr sz="2397" dirty="0">
                <a:latin typeface="Arial"/>
                <a:cs typeface="Arial"/>
              </a:rPr>
              <a:t>has</a:t>
            </a:r>
            <a:r>
              <a:rPr sz="2397" spc="-47" dirty="0">
                <a:latin typeface="Arial"/>
                <a:cs typeface="Arial"/>
              </a:rPr>
              <a:t> </a:t>
            </a:r>
            <a:r>
              <a:rPr sz="2397" dirty="0">
                <a:latin typeface="Arial"/>
                <a:cs typeface="Arial"/>
              </a:rPr>
              <a:t>two</a:t>
            </a:r>
            <a:r>
              <a:rPr sz="2397" spc="-40" dirty="0">
                <a:latin typeface="Arial"/>
                <a:cs typeface="Arial"/>
              </a:rPr>
              <a:t> </a:t>
            </a:r>
            <a:r>
              <a:rPr sz="2397" dirty="0">
                <a:latin typeface="Arial"/>
                <a:cs typeface="Arial"/>
              </a:rPr>
              <a:t>aspects,</a:t>
            </a:r>
            <a:r>
              <a:rPr sz="2397" spc="-27" dirty="0">
                <a:latin typeface="Arial"/>
                <a:cs typeface="Arial"/>
              </a:rPr>
              <a:t> </a:t>
            </a:r>
            <a:r>
              <a:rPr sz="2397" dirty="0">
                <a:latin typeface="Arial"/>
                <a:cs typeface="Arial"/>
              </a:rPr>
              <a:t>one</a:t>
            </a:r>
            <a:r>
              <a:rPr sz="2397" spc="-47" dirty="0">
                <a:latin typeface="Arial"/>
                <a:cs typeface="Arial"/>
              </a:rPr>
              <a:t> </a:t>
            </a:r>
            <a:r>
              <a:rPr sz="2397" dirty="0">
                <a:latin typeface="Arial"/>
                <a:cs typeface="Arial"/>
              </a:rPr>
              <a:t>dependent</a:t>
            </a:r>
            <a:r>
              <a:rPr sz="2397" spc="-27" dirty="0">
                <a:latin typeface="Arial"/>
                <a:cs typeface="Arial"/>
              </a:rPr>
              <a:t> </a:t>
            </a:r>
            <a:r>
              <a:rPr sz="2397" dirty="0">
                <a:latin typeface="Arial"/>
                <a:cs typeface="Arial"/>
              </a:rPr>
              <a:t>on</a:t>
            </a:r>
            <a:r>
              <a:rPr sz="2397" spc="-47" dirty="0">
                <a:latin typeface="Arial"/>
                <a:cs typeface="Arial"/>
              </a:rPr>
              <a:t> </a:t>
            </a:r>
            <a:r>
              <a:rPr sz="2397" dirty="0">
                <a:latin typeface="Arial"/>
                <a:cs typeface="Arial"/>
              </a:rPr>
              <a:t>the</a:t>
            </a:r>
            <a:r>
              <a:rPr sz="2397" spc="-27" dirty="0">
                <a:latin typeface="Arial"/>
                <a:cs typeface="Arial"/>
              </a:rPr>
              <a:t> </a:t>
            </a:r>
            <a:r>
              <a:rPr sz="2397" spc="-13" dirty="0">
                <a:latin typeface="Arial"/>
                <a:cs typeface="Arial"/>
              </a:rPr>
              <a:t>other</a:t>
            </a:r>
            <a:endParaRPr sz="2397">
              <a:latin typeface="Arial"/>
              <a:cs typeface="Arial"/>
            </a:endParaRPr>
          </a:p>
        </p:txBody>
      </p:sp>
      <p:sp>
        <p:nvSpPr>
          <p:cNvPr id="7" name="object 7"/>
          <p:cNvSpPr txBox="1"/>
          <p:nvPr/>
        </p:nvSpPr>
        <p:spPr>
          <a:xfrm>
            <a:off x="1487322" y="2614566"/>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8" name="object 8"/>
          <p:cNvSpPr txBox="1"/>
          <p:nvPr/>
        </p:nvSpPr>
        <p:spPr>
          <a:xfrm>
            <a:off x="1485886" y="2523475"/>
            <a:ext cx="9950442" cy="2371440"/>
          </a:xfrm>
          <a:prstGeom prst="rect">
            <a:avLst/>
          </a:prstGeom>
        </p:spPr>
        <p:txBody>
          <a:bodyPr vert="horz" wrap="square" lIns="0" tIns="16912" rIns="0" bIns="0" rtlCol="0">
            <a:spAutoFit/>
          </a:bodyPr>
          <a:lstStyle/>
          <a:p>
            <a:pPr marL="303581" marR="1495073">
              <a:spcBef>
                <a:spcPts val="133"/>
              </a:spcBef>
            </a:pPr>
            <a:r>
              <a:rPr sz="2397" dirty="0">
                <a:latin typeface="Arial"/>
                <a:cs typeface="Arial"/>
              </a:rPr>
              <a:t>Separating</a:t>
            </a:r>
            <a:r>
              <a:rPr sz="2397" spc="-53" dirty="0">
                <a:latin typeface="Arial"/>
                <a:cs typeface="Arial"/>
              </a:rPr>
              <a:t> </a:t>
            </a:r>
            <a:r>
              <a:rPr sz="2397" dirty="0">
                <a:latin typeface="Arial"/>
                <a:cs typeface="Arial"/>
              </a:rPr>
              <a:t>these</a:t>
            </a:r>
            <a:r>
              <a:rPr sz="2397" spc="-40" dirty="0">
                <a:latin typeface="Arial"/>
                <a:cs typeface="Arial"/>
              </a:rPr>
              <a:t> </a:t>
            </a:r>
            <a:r>
              <a:rPr sz="2397" dirty="0">
                <a:latin typeface="Arial"/>
                <a:cs typeface="Arial"/>
              </a:rPr>
              <a:t>aspects</a:t>
            </a:r>
            <a:r>
              <a:rPr sz="2397" spc="-33" dirty="0">
                <a:latin typeface="Arial"/>
                <a:cs typeface="Arial"/>
              </a:rPr>
              <a:t> </a:t>
            </a:r>
            <a:r>
              <a:rPr sz="2397" dirty="0">
                <a:latin typeface="Arial"/>
                <a:cs typeface="Arial"/>
              </a:rPr>
              <a:t>allows</a:t>
            </a:r>
            <a:r>
              <a:rPr sz="2397" spc="-27" dirty="0">
                <a:latin typeface="Arial"/>
                <a:cs typeface="Arial"/>
              </a:rPr>
              <a:t> </a:t>
            </a:r>
            <a:r>
              <a:rPr sz="2397" dirty="0">
                <a:latin typeface="Arial"/>
                <a:cs typeface="Arial"/>
              </a:rPr>
              <a:t>them</a:t>
            </a:r>
            <a:r>
              <a:rPr sz="2397" spc="-20" dirty="0">
                <a:latin typeface="Arial"/>
                <a:cs typeface="Arial"/>
              </a:rPr>
              <a:t> </a:t>
            </a:r>
            <a:r>
              <a:rPr sz="2397" dirty="0">
                <a:latin typeface="Arial"/>
                <a:cs typeface="Arial"/>
              </a:rPr>
              <a:t>to</a:t>
            </a:r>
            <a:r>
              <a:rPr sz="2397" spc="-40" dirty="0">
                <a:latin typeface="Arial"/>
                <a:cs typeface="Arial"/>
              </a:rPr>
              <a:t> </a:t>
            </a:r>
            <a:r>
              <a:rPr sz="2397" dirty="0">
                <a:latin typeface="Arial"/>
                <a:cs typeface="Arial"/>
              </a:rPr>
              <a:t>vary</a:t>
            </a:r>
            <a:r>
              <a:rPr sz="2397" spc="-33" dirty="0">
                <a:latin typeface="Arial"/>
                <a:cs typeface="Arial"/>
              </a:rPr>
              <a:t> </a:t>
            </a:r>
            <a:r>
              <a:rPr sz="2397" dirty="0">
                <a:latin typeface="Arial"/>
                <a:cs typeface="Arial"/>
              </a:rPr>
              <a:t>and</a:t>
            </a:r>
            <a:r>
              <a:rPr sz="2397" spc="-53" dirty="0">
                <a:latin typeface="Arial"/>
                <a:cs typeface="Arial"/>
              </a:rPr>
              <a:t> </a:t>
            </a:r>
            <a:r>
              <a:rPr sz="2397" dirty="0">
                <a:latin typeface="Arial"/>
                <a:cs typeface="Arial"/>
              </a:rPr>
              <a:t>be</a:t>
            </a:r>
            <a:r>
              <a:rPr sz="2397" spc="-33" dirty="0">
                <a:latin typeface="Arial"/>
                <a:cs typeface="Arial"/>
              </a:rPr>
              <a:t> </a:t>
            </a:r>
            <a:r>
              <a:rPr sz="2397" spc="-13" dirty="0">
                <a:latin typeface="Arial"/>
                <a:cs typeface="Arial"/>
              </a:rPr>
              <a:t>reused independently</a:t>
            </a:r>
            <a:endParaRPr sz="2397" dirty="0">
              <a:latin typeface="Arial"/>
              <a:cs typeface="Arial"/>
            </a:endParaRPr>
          </a:p>
          <a:p>
            <a:pPr marL="16913" marR="6765">
              <a:spcBef>
                <a:spcPts val="539"/>
              </a:spcBef>
            </a:pPr>
            <a:r>
              <a:rPr sz="2397" dirty="0">
                <a:latin typeface="Arial"/>
                <a:cs typeface="Arial"/>
              </a:rPr>
              <a:t>a</a:t>
            </a:r>
            <a:r>
              <a:rPr sz="2397" spc="-47" dirty="0">
                <a:latin typeface="Arial"/>
                <a:cs typeface="Arial"/>
              </a:rPr>
              <a:t> </a:t>
            </a:r>
            <a:r>
              <a:rPr sz="2397" dirty="0">
                <a:latin typeface="Arial"/>
                <a:cs typeface="Arial"/>
              </a:rPr>
              <a:t>change</a:t>
            </a:r>
            <a:r>
              <a:rPr sz="2397" spc="-40" dirty="0">
                <a:latin typeface="Arial"/>
                <a:cs typeface="Arial"/>
              </a:rPr>
              <a:t> </a:t>
            </a:r>
            <a:r>
              <a:rPr sz="2397" dirty="0">
                <a:latin typeface="Arial"/>
                <a:cs typeface="Arial"/>
              </a:rPr>
              <a:t>to</a:t>
            </a:r>
            <a:r>
              <a:rPr sz="2397" spc="-40" dirty="0">
                <a:latin typeface="Arial"/>
                <a:cs typeface="Arial"/>
              </a:rPr>
              <a:t> </a:t>
            </a:r>
            <a:r>
              <a:rPr sz="2397" dirty="0">
                <a:latin typeface="Arial"/>
                <a:cs typeface="Arial"/>
              </a:rPr>
              <a:t>one</a:t>
            </a:r>
            <a:r>
              <a:rPr sz="2397" spc="-40" dirty="0">
                <a:latin typeface="Arial"/>
                <a:cs typeface="Arial"/>
              </a:rPr>
              <a:t> </a:t>
            </a:r>
            <a:r>
              <a:rPr sz="2397" dirty="0">
                <a:latin typeface="Arial"/>
                <a:cs typeface="Arial"/>
              </a:rPr>
              <a:t>object</a:t>
            </a:r>
            <a:r>
              <a:rPr sz="2397" spc="-27" dirty="0">
                <a:latin typeface="Arial"/>
                <a:cs typeface="Arial"/>
              </a:rPr>
              <a:t> </a:t>
            </a:r>
            <a:r>
              <a:rPr sz="2397" dirty="0">
                <a:latin typeface="Arial"/>
                <a:cs typeface="Arial"/>
              </a:rPr>
              <a:t>requires</a:t>
            </a:r>
            <a:r>
              <a:rPr sz="2397" spc="-27" dirty="0">
                <a:latin typeface="Arial"/>
                <a:cs typeface="Arial"/>
              </a:rPr>
              <a:t> </a:t>
            </a:r>
            <a:r>
              <a:rPr sz="2397" dirty="0">
                <a:latin typeface="Arial"/>
                <a:cs typeface="Arial"/>
              </a:rPr>
              <a:t>changing</a:t>
            </a:r>
            <a:r>
              <a:rPr sz="2397" spc="-47" dirty="0">
                <a:latin typeface="Arial"/>
                <a:cs typeface="Arial"/>
              </a:rPr>
              <a:t> </a:t>
            </a:r>
            <a:r>
              <a:rPr sz="2397" dirty="0">
                <a:latin typeface="Arial"/>
                <a:cs typeface="Arial"/>
              </a:rPr>
              <a:t>others,</a:t>
            </a:r>
            <a:r>
              <a:rPr sz="2397" spc="-27" dirty="0">
                <a:latin typeface="Arial"/>
                <a:cs typeface="Arial"/>
              </a:rPr>
              <a:t> </a:t>
            </a:r>
            <a:r>
              <a:rPr sz="2397" dirty="0">
                <a:latin typeface="Arial"/>
                <a:cs typeface="Arial"/>
              </a:rPr>
              <a:t>and</a:t>
            </a:r>
            <a:r>
              <a:rPr sz="2397" spc="-27" dirty="0">
                <a:latin typeface="Arial"/>
                <a:cs typeface="Arial"/>
              </a:rPr>
              <a:t> </a:t>
            </a:r>
            <a:r>
              <a:rPr sz="2397" dirty="0">
                <a:latin typeface="Arial"/>
                <a:cs typeface="Arial"/>
              </a:rPr>
              <a:t>you</a:t>
            </a:r>
            <a:r>
              <a:rPr sz="2397" spc="-40" dirty="0">
                <a:latin typeface="Arial"/>
                <a:cs typeface="Arial"/>
              </a:rPr>
              <a:t> </a:t>
            </a:r>
            <a:r>
              <a:rPr sz="2397" dirty="0">
                <a:latin typeface="Arial"/>
                <a:cs typeface="Arial"/>
              </a:rPr>
              <a:t>don't</a:t>
            </a:r>
            <a:r>
              <a:rPr sz="2397" spc="-40" dirty="0">
                <a:latin typeface="Arial"/>
                <a:cs typeface="Arial"/>
              </a:rPr>
              <a:t> </a:t>
            </a:r>
            <a:r>
              <a:rPr sz="2397" dirty="0">
                <a:latin typeface="Arial"/>
                <a:cs typeface="Arial"/>
              </a:rPr>
              <a:t>know</a:t>
            </a:r>
            <a:r>
              <a:rPr sz="2397" spc="-40" dirty="0">
                <a:latin typeface="Arial"/>
                <a:cs typeface="Arial"/>
              </a:rPr>
              <a:t> </a:t>
            </a:r>
            <a:r>
              <a:rPr sz="2397" spc="-33" dirty="0">
                <a:latin typeface="Arial"/>
                <a:cs typeface="Arial"/>
              </a:rPr>
              <a:t>how </a:t>
            </a:r>
            <a:r>
              <a:rPr sz="2397" dirty="0">
                <a:latin typeface="Arial"/>
                <a:cs typeface="Arial"/>
              </a:rPr>
              <a:t>many</a:t>
            </a:r>
            <a:r>
              <a:rPr sz="2397" spc="-40" dirty="0">
                <a:latin typeface="Arial"/>
                <a:cs typeface="Arial"/>
              </a:rPr>
              <a:t> </a:t>
            </a:r>
            <a:r>
              <a:rPr sz="2397" dirty="0">
                <a:latin typeface="Arial"/>
                <a:cs typeface="Arial"/>
              </a:rPr>
              <a:t>objects</a:t>
            </a:r>
            <a:r>
              <a:rPr sz="2397" spc="-20" dirty="0">
                <a:latin typeface="Arial"/>
                <a:cs typeface="Arial"/>
              </a:rPr>
              <a:t> </a:t>
            </a:r>
            <a:r>
              <a:rPr sz="2397" dirty="0">
                <a:latin typeface="Arial"/>
                <a:cs typeface="Arial"/>
              </a:rPr>
              <a:t>need</a:t>
            </a:r>
            <a:r>
              <a:rPr sz="2397" spc="-33" dirty="0">
                <a:latin typeface="Arial"/>
                <a:cs typeface="Arial"/>
              </a:rPr>
              <a:t> </a:t>
            </a:r>
            <a:r>
              <a:rPr sz="2397" dirty="0">
                <a:latin typeface="Arial"/>
                <a:cs typeface="Arial"/>
              </a:rPr>
              <a:t>to</a:t>
            </a:r>
            <a:r>
              <a:rPr sz="2397" spc="-33" dirty="0">
                <a:latin typeface="Arial"/>
                <a:cs typeface="Arial"/>
              </a:rPr>
              <a:t> </a:t>
            </a:r>
            <a:r>
              <a:rPr sz="2397" dirty="0">
                <a:latin typeface="Arial"/>
                <a:cs typeface="Arial"/>
              </a:rPr>
              <a:t>be</a:t>
            </a:r>
            <a:r>
              <a:rPr sz="2397" spc="-27" dirty="0">
                <a:latin typeface="Arial"/>
                <a:cs typeface="Arial"/>
              </a:rPr>
              <a:t> </a:t>
            </a:r>
            <a:r>
              <a:rPr sz="2397" spc="-13" dirty="0">
                <a:latin typeface="Arial"/>
                <a:cs typeface="Arial"/>
              </a:rPr>
              <a:t>changed</a:t>
            </a:r>
            <a:endParaRPr sz="2397" dirty="0">
              <a:latin typeface="Arial"/>
              <a:cs typeface="Arial"/>
            </a:endParaRPr>
          </a:p>
          <a:p>
            <a:pPr marL="16913" marR="1550885">
              <a:spcBef>
                <a:spcPts val="566"/>
              </a:spcBef>
            </a:pPr>
            <a:r>
              <a:rPr sz="2397" dirty="0">
                <a:latin typeface="Arial"/>
                <a:cs typeface="Arial"/>
              </a:rPr>
              <a:t>an</a:t>
            </a:r>
            <a:r>
              <a:rPr sz="2397" spc="-47" dirty="0">
                <a:latin typeface="Arial"/>
                <a:cs typeface="Arial"/>
              </a:rPr>
              <a:t> </a:t>
            </a:r>
            <a:r>
              <a:rPr sz="2397" dirty="0">
                <a:latin typeface="Arial"/>
                <a:cs typeface="Arial"/>
              </a:rPr>
              <a:t>object</a:t>
            </a:r>
            <a:r>
              <a:rPr sz="2397" spc="-27" dirty="0">
                <a:latin typeface="Arial"/>
                <a:cs typeface="Arial"/>
              </a:rPr>
              <a:t> </a:t>
            </a:r>
            <a:r>
              <a:rPr sz="2397" dirty="0">
                <a:latin typeface="Arial"/>
                <a:cs typeface="Arial"/>
              </a:rPr>
              <a:t>should</a:t>
            </a:r>
            <a:r>
              <a:rPr sz="2397" spc="-40" dirty="0">
                <a:latin typeface="Arial"/>
                <a:cs typeface="Arial"/>
              </a:rPr>
              <a:t> </a:t>
            </a:r>
            <a:r>
              <a:rPr sz="2397" dirty="0">
                <a:latin typeface="Arial"/>
                <a:cs typeface="Arial"/>
              </a:rPr>
              <a:t>be</a:t>
            </a:r>
            <a:r>
              <a:rPr sz="2397" spc="-47" dirty="0">
                <a:latin typeface="Arial"/>
                <a:cs typeface="Arial"/>
              </a:rPr>
              <a:t> </a:t>
            </a:r>
            <a:r>
              <a:rPr sz="2397" dirty="0">
                <a:latin typeface="Arial"/>
                <a:cs typeface="Arial"/>
              </a:rPr>
              <a:t>able</a:t>
            </a:r>
            <a:r>
              <a:rPr sz="2397" spc="-40" dirty="0">
                <a:latin typeface="Arial"/>
                <a:cs typeface="Arial"/>
              </a:rPr>
              <a:t> </a:t>
            </a:r>
            <a:r>
              <a:rPr sz="2397" dirty="0">
                <a:latin typeface="Arial"/>
                <a:cs typeface="Arial"/>
              </a:rPr>
              <a:t>to</a:t>
            </a:r>
            <a:r>
              <a:rPr sz="2397" spc="-40" dirty="0">
                <a:latin typeface="Arial"/>
                <a:cs typeface="Arial"/>
              </a:rPr>
              <a:t> </a:t>
            </a:r>
            <a:r>
              <a:rPr sz="2397" dirty="0">
                <a:latin typeface="Arial"/>
                <a:cs typeface="Arial"/>
              </a:rPr>
              <a:t>notify</a:t>
            </a:r>
            <a:r>
              <a:rPr sz="2397" spc="-40" dirty="0">
                <a:latin typeface="Arial"/>
                <a:cs typeface="Arial"/>
              </a:rPr>
              <a:t> </a:t>
            </a:r>
            <a:r>
              <a:rPr sz="2397" dirty="0">
                <a:latin typeface="Arial"/>
                <a:cs typeface="Arial"/>
              </a:rPr>
              <a:t>other</a:t>
            </a:r>
            <a:r>
              <a:rPr sz="2397" spc="-33" dirty="0">
                <a:latin typeface="Arial"/>
                <a:cs typeface="Arial"/>
              </a:rPr>
              <a:t> </a:t>
            </a:r>
            <a:r>
              <a:rPr sz="2397" dirty="0">
                <a:latin typeface="Arial"/>
                <a:cs typeface="Arial"/>
              </a:rPr>
              <a:t>objects</a:t>
            </a:r>
            <a:r>
              <a:rPr sz="2397" spc="-40" dirty="0">
                <a:latin typeface="Arial"/>
                <a:cs typeface="Arial"/>
              </a:rPr>
              <a:t> </a:t>
            </a:r>
            <a:r>
              <a:rPr sz="2397" dirty="0">
                <a:latin typeface="Arial"/>
                <a:cs typeface="Arial"/>
              </a:rPr>
              <a:t>without</a:t>
            </a:r>
            <a:r>
              <a:rPr sz="2397" spc="-27" dirty="0">
                <a:latin typeface="Arial"/>
                <a:cs typeface="Arial"/>
              </a:rPr>
              <a:t> </a:t>
            </a:r>
            <a:r>
              <a:rPr sz="2397" spc="-13" dirty="0">
                <a:latin typeface="Arial"/>
                <a:cs typeface="Arial"/>
              </a:rPr>
              <a:t>making </a:t>
            </a:r>
            <a:r>
              <a:rPr sz="2397" dirty="0">
                <a:latin typeface="Arial"/>
                <a:cs typeface="Arial"/>
              </a:rPr>
              <a:t>assumptions</a:t>
            </a:r>
            <a:r>
              <a:rPr sz="2397" spc="-40" dirty="0">
                <a:latin typeface="Arial"/>
                <a:cs typeface="Arial"/>
              </a:rPr>
              <a:t> </a:t>
            </a:r>
            <a:r>
              <a:rPr sz="2397" dirty="0">
                <a:latin typeface="Arial"/>
                <a:cs typeface="Arial"/>
              </a:rPr>
              <a:t>about</a:t>
            </a:r>
            <a:r>
              <a:rPr sz="2397" spc="-40" dirty="0">
                <a:latin typeface="Arial"/>
                <a:cs typeface="Arial"/>
              </a:rPr>
              <a:t> </a:t>
            </a:r>
            <a:r>
              <a:rPr sz="2397" dirty="0">
                <a:latin typeface="Arial"/>
                <a:cs typeface="Arial"/>
              </a:rPr>
              <a:t>who</a:t>
            </a:r>
            <a:r>
              <a:rPr sz="2397" spc="-53" dirty="0">
                <a:latin typeface="Arial"/>
                <a:cs typeface="Arial"/>
              </a:rPr>
              <a:t> </a:t>
            </a:r>
            <a:r>
              <a:rPr sz="2397" dirty="0">
                <a:latin typeface="Arial"/>
                <a:cs typeface="Arial"/>
              </a:rPr>
              <a:t>these</a:t>
            </a:r>
            <a:r>
              <a:rPr sz="2397" spc="-53" dirty="0">
                <a:latin typeface="Arial"/>
                <a:cs typeface="Arial"/>
              </a:rPr>
              <a:t> </a:t>
            </a:r>
            <a:r>
              <a:rPr sz="2397" dirty="0">
                <a:latin typeface="Arial"/>
                <a:cs typeface="Arial"/>
              </a:rPr>
              <a:t>objects</a:t>
            </a:r>
            <a:r>
              <a:rPr sz="2397" spc="-33" dirty="0">
                <a:latin typeface="Arial"/>
                <a:cs typeface="Arial"/>
              </a:rPr>
              <a:t> are</a:t>
            </a:r>
            <a:endParaRPr sz="2397" dirty="0">
              <a:latin typeface="Arial"/>
              <a:cs typeface="Arial"/>
            </a:endParaRPr>
          </a:p>
        </p:txBody>
      </p:sp>
      <p:sp>
        <p:nvSpPr>
          <p:cNvPr id="9" name="object 9"/>
          <p:cNvSpPr txBox="1"/>
          <p:nvPr/>
        </p:nvSpPr>
        <p:spPr>
          <a:xfrm>
            <a:off x="1199674" y="3414694"/>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10" name="object 10"/>
          <p:cNvSpPr txBox="1"/>
          <p:nvPr/>
        </p:nvSpPr>
        <p:spPr>
          <a:xfrm>
            <a:off x="1199674" y="4216261"/>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1077" y="540403"/>
            <a:ext cx="13191714" cy="694186"/>
          </a:xfrm>
          <a:prstGeom prst="rect">
            <a:avLst/>
          </a:prstGeom>
        </p:spPr>
        <p:txBody>
          <a:bodyPr vert="horz" wrap="square" lIns="0" tIns="16912" rIns="0" bIns="0" rtlCol="0" anchor="ctr">
            <a:spAutoFit/>
          </a:bodyPr>
          <a:lstStyle/>
          <a:p>
            <a:pPr marL="16913">
              <a:lnSpc>
                <a:spcPct val="100000"/>
              </a:lnSpc>
              <a:spcBef>
                <a:spcPts val="133"/>
              </a:spcBef>
            </a:pPr>
            <a:r>
              <a:rPr spc="-13" dirty="0"/>
              <a:t>Observer</a:t>
            </a:r>
          </a:p>
        </p:txBody>
      </p:sp>
      <p:sp>
        <p:nvSpPr>
          <p:cNvPr id="3" name="object 3"/>
          <p:cNvSpPr txBox="1"/>
          <p:nvPr/>
        </p:nvSpPr>
        <p:spPr>
          <a:xfrm>
            <a:off x="922582"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98238" y="1652383"/>
            <a:ext cx="743302" cy="385961"/>
          </a:xfrm>
          <a:prstGeom prst="rect">
            <a:avLst/>
          </a:prstGeom>
        </p:spPr>
        <p:txBody>
          <a:bodyPr vert="horz" wrap="square" lIns="0" tIns="16912" rIns="0" bIns="0" rtlCol="0">
            <a:spAutoFit/>
          </a:bodyPr>
          <a:lstStyle/>
          <a:p>
            <a:pPr marL="16913">
              <a:spcBef>
                <a:spcPts val="133"/>
              </a:spcBef>
            </a:pPr>
            <a:r>
              <a:rPr sz="2397" spc="-13" dirty="0">
                <a:latin typeface="Arial"/>
                <a:cs typeface="Arial"/>
              </a:rPr>
              <a:t>Pros:</a:t>
            </a:r>
            <a:endParaRPr sz="2397">
              <a:latin typeface="Arial"/>
              <a:cs typeface="Arial"/>
            </a:endParaRPr>
          </a:p>
        </p:txBody>
      </p:sp>
      <p:sp>
        <p:nvSpPr>
          <p:cNvPr id="5" name="object 5"/>
          <p:cNvSpPr txBox="1"/>
          <p:nvPr/>
        </p:nvSpPr>
        <p:spPr>
          <a:xfrm>
            <a:off x="1199674" y="2179747"/>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6" name="object 6"/>
          <p:cNvSpPr txBox="1"/>
          <p:nvPr/>
        </p:nvSpPr>
        <p:spPr>
          <a:xfrm>
            <a:off x="1485886" y="2087218"/>
            <a:ext cx="9925073"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New</a:t>
            </a:r>
            <a:r>
              <a:rPr sz="2397" spc="-60" dirty="0">
                <a:latin typeface="Arial"/>
                <a:cs typeface="Arial"/>
              </a:rPr>
              <a:t> </a:t>
            </a:r>
            <a:r>
              <a:rPr sz="2397" dirty="0">
                <a:latin typeface="Arial"/>
                <a:cs typeface="Arial"/>
              </a:rPr>
              <a:t>subjects</a:t>
            </a:r>
            <a:r>
              <a:rPr sz="2397" spc="-47" dirty="0">
                <a:latin typeface="Arial"/>
                <a:cs typeface="Arial"/>
              </a:rPr>
              <a:t> </a:t>
            </a:r>
            <a:r>
              <a:rPr sz="2397" dirty="0">
                <a:latin typeface="Arial"/>
                <a:cs typeface="Arial"/>
              </a:rPr>
              <a:t>and</a:t>
            </a:r>
            <a:r>
              <a:rPr sz="2397" spc="-47" dirty="0">
                <a:latin typeface="Arial"/>
                <a:cs typeface="Arial"/>
              </a:rPr>
              <a:t> </a:t>
            </a:r>
            <a:r>
              <a:rPr sz="2397" dirty="0">
                <a:latin typeface="Arial"/>
                <a:cs typeface="Arial"/>
              </a:rPr>
              <a:t>observers</a:t>
            </a:r>
            <a:r>
              <a:rPr sz="2397" spc="-47" dirty="0">
                <a:latin typeface="Arial"/>
                <a:cs typeface="Arial"/>
              </a:rPr>
              <a:t> </a:t>
            </a:r>
            <a:r>
              <a:rPr sz="2397" dirty="0">
                <a:latin typeface="Arial"/>
                <a:cs typeface="Arial"/>
              </a:rPr>
              <a:t>can</a:t>
            </a:r>
            <a:r>
              <a:rPr sz="2397" spc="-47" dirty="0">
                <a:latin typeface="Arial"/>
                <a:cs typeface="Arial"/>
              </a:rPr>
              <a:t> </a:t>
            </a:r>
            <a:r>
              <a:rPr sz="2397" dirty="0">
                <a:latin typeface="Arial"/>
                <a:cs typeface="Arial"/>
              </a:rPr>
              <a:t>be</a:t>
            </a:r>
            <a:r>
              <a:rPr sz="2397" spc="-47" dirty="0">
                <a:latin typeface="Arial"/>
                <a:cs typeface="Arial"/>
              </a:rPr>
              <a:t> </a:t>
            </a:r>
            <a:r>
              <a:rPr sz="2397" dirty="0">
                <a:latin typeface="Arial"/>
                <a:cs typeface="Arial"/>
              </a:rPr>
              <a:t>added</a:t>
            </a:r>
            <a:r>
              <a:rPr sz="2397" spc="-47" dirty="0">
                <a:latin typeface="Arial"/>
                <a:cs typeface="Arial"/>
              </a:rPr>
              <a:t> </a:t>
            </a:r>
            <a:r>
              <a:rPr sz="2397" dirty="0">
                <a:latin typeface="Arial"/>
                <a:cs typeface="Arial"/>
              </a:rPr>
              <a:t>without</a:t>
            </a:r>
            <a:r>
              <a:rPr sz="2397" spc="-33" dirty="0">
                <a:latin typeface="Arial"/>
                <a:cs typeface="Arial"/>
              </a:rPr>
              <a:t> </a:t>
            </a:r>
            <a:r>
              <a:rPr sz="2397" dirty="0">
                <a:latin typeface="Arial"/>
                <a:cs typeface="Arial"/>
              </a:rPr>
              <a:t>breaking</a:t>
            </a:r>
            <a:r>
              <a:rPr sz="2397" spc="-47" dirty="0">
                <a:latin typeface="Arial"/>
                <a:cs typeface="Arial"/>
              </a:rPr>
              <a:t> </a:t>
            </a:r>
            <a:r>
              <a:rPr sz="2397" dirty="0">
                <a:latin typeface="Arial"/>
                <a:cs typeface="Arial"/>
              </a:rPr>
              <a:t>existing</a:t>
            </a:r>
            <a:r>
              <a:rPr sz="2397" spc="-47" dirty="0">
                <a:latin typeface="Arial"/>
                <a:cs typeface="Arial"/>
              </a:rPr>
              <a:t> </a:t>
            </a:r>
            <a:r>
              <a:rPr sz="2397" spc="-27" dirty="0">
                <a:latin typeface="Arial"/>
                <a:cs typeface="Arial"/>
              </a:rPr>
              <a:t>code</a:t>
            </a:r>
            <a:endParaRPr sz="2397">
              <a:latin typeface="Arial"/>
              <a:cs typeface="Arial"/>
            </a:endParaRPr>
          </a:p>
        </p:txBody>
      </p:sp>
      <p:sp>
        <p:nvSpPr>
          <p:cNvPr id="7" name="object 7"/>
          <p:cNvSpPr txBox="1"/>
          <p:nvPr/>
        </p:nvSpPr>
        <p:spPr>
          <a:xfrm>
            <a:off x="1487322" y="2614566"/>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8" name="object 8"/>
          <p:cNvSpPr txBox="1"/>
          <p:nvPr/>
        </p:nvSpPr>
        <p:spPr>
          <a:xfrm>
            <a:off x="1773041" y="2523475"/>
            <a:ext cx="3054389"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Open/Closed</a:t>
            </a:r>
            <a:r>
              <a:rPr sz="2397" spc="-113" dirty="0">
                <a:latin typeface="Arial"/>
                <a:cs typeface="Arial"/>
              </a:rPr>
              <a:t> </a:t>
            </a:r>
            <a:r>
              <a:rPr sz="2397" spc="-13" dirty="0">
                <a:latin typeface="Arial"/>
                <a:cs typeface="Arial"/>
              </a:rPr>
              <a:t>Principle</a:t>
            </a:r>
            <a:endParaRPr sz="2397">
              <a:latin typeface="Arial"/>
              <a:cs typeface="Arial"/>
            </a:endParaRPr>
          </a:p>
        </p:txBody>
      </p:sp>
      <p:sp>
        <p:nvSpPr>
          <p:cNvPr id="9" name="object 9"/>
          <p:cNvSpPr txBox="1"/>
          <p:nvPr/>
        </p:nvSpPr>
        <p:spPr>
          <a:xfrm>
            <a:off x="1199674" y="3049385"/>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10" name="object 10"/>
          <p:cNvSpPr txBox="1"/>
          <p:nvPr/>
        </p:nvSpPr>
        <p:spPr>
          <a:xfrm>
            <a:off x="1485885" y="2957822"/>
            <a:ext cx="7349307" cy="385961"/>
          </a:xfrm>
          <a:prstGeom prst="rect">
            <a:avLst/>
          </a:prstGeom>
        </p:spPr>
        <p:txBody>
          <a:bodyPr vert="horz" wrap="square" lIns="0" tIns="16912" rIns="0" bIns="0" rtlCol="0">
            <a:spAutoFit/>
          </a:bodyPr>
          <a:lstStyle/>
          <a:p>
            <a:pPr marL="16913">
              <a:spcBef>
                <a:spcPts val="133"/>
              </a:spcBef>
            </a:pPr>
            <a:r>
              <a:rPr sz="2397" spc="-40" dirty="0">
                <a:latin typeface="Arial"/>
                <a:cs typeface="Arial"/>
              </a:rPr>
              <a:t>You</a:t>
            </a:r>
            <a:r>
              <a:rPr sz="2397" spc="-73" dirty="0">
                <a:latin typeface="Arial"/>
                <a:cs typeface="Arial"/>
              </a:rPr>
              <a:t> </a:t>
            </a:r>
            <a:r>
              <a:rPr sz="2397" dirty="0">
                <a:latin typeface="Arial"/>
                <a:cs typeface="Arial"/>
              </a:rPr>
              <a:t>can</a:t>
            </a:r>
            <a:r>
              <a:rPr sz="2397" spc="-53" dirty="0">
                <a:latin typeface="Arial"/>
                <a:cs typeface="Arial"/>
              </a:rPr>
              <a:t> </a:t>
            </a:r>
            <a:r>
              <a:rPr sz="2397" dirty="0">
                <a:latin typeface="Arial"/>
                <a:cs typeface="Arial"/>
              </a:rPr>
              <a:t>establish</a:t>
            </a:r>
            <a:r>
              <a:rPr sz="2397" spc="-67" dirty="0">
                <a:latin typeface="Arial"/>
                <a:cs typeface="Arial"/>
              </a:rPr>
              <a:t> </a:t>
            </a:r>
            <a:r>
              <a:rPr sz="2397" dirty="0">
                <a:latin typeface="Arial"/>
                <a:cs typeface="Arial"/>
              </a:rPr>
              <a:t>relations</a:t>
            </a:r>
            <a:r>
              <a:rPr sz="2397" spc="-67" dirty="0">
                <a:latin typeface="Arial"/>
                <a:cs typeface="Arial"/>
              </a:rPr>
              <a:t> </a:t>
            </a:r>
            <a:r>
              <a:rPr sz="2397" dirty="0">
                <a:latin typeface="Arial"/>
                <a:cs typeface="Arial"/>
              </a:rPr>
              <a:t>between</a:t>
            </a:r>
            <a:r>
              <a:rPr sz="2397" spc="-67" dirty="0">
                <a:latin typeface="Arial"/>
                <a:cs typeface="Arial"/>
              </a:rPr>
              <a:t> </a:t>
            </a:r>
            <a:r>
              <a:rPr sz="2397" dirty="0">
                <a:latin typeface="Arial"/>
                <a:cs typeface="Arial"/>
              </a:rPr>
              <a:t>objects</a:t>
            </a:r>
            <a:r>
              <a:rPr sz="2397" spc="-60" dirty="0">
                <a:latin typeface="Arial"/>
                <a:cs typeface="Arial"/>
              </a:rPr>
              <a:t> </a:t>
            </a:r>
            <a:r>
              <a:rPr sz="2397" dirty="0">
                <a:latin typeface="Arial"/>
                <a:cs typeface="Arial"/>
              </a:rPr>
              <a:t>at</a:t>
            </a:r>
            <a:r>
              <a:rPr sz="2397" spc="-53" dirty="0">
                <a:latin typeface="Arial"/>
                <a:cs typeface="Arial"/>
              </a:rPr>
              <a:t> </a:t>
            </a:r>
            <a:r>
              <a:rPr sz="2397" spc="-13" dirty="0">
                <a:latin typeface="Arial"/>
                <a:cs typeface="Arial"/>
              </a:rPr>
              <a:t>runtime</a:t>
            </a:r>
            <a:endParaRPr sz="2397">
              <a:latin typeface="Arial"/>
              <a:cs typeface="Arial"/>
            </a:endParaRPr>
          </a:p>
        </p:txBody>
      </p:sp>
      <p:sp>
        <p:nvSpPr>
          <p:cNvPr id="11" name="object 11"/>
          <p:cNvSpPr txBox="1"/>
          <p:nvPr/>
        </p:nvSpPr>
        <p:spPr>
          <a:xfrm>
            <a:off x="922582" y="348564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12" name="object 12"/>
          <p:cNvSpPr txBox="1"/>
          <p:nvPr/>
        </p:nvSpPr>
        <p:spPr>
          <a:xfrm>
            <a:off x="1198237" y="3394552"/>
            <a:ext cx="827019" cy="385961"/>
          </a:xfrm>
          <a:prstGeom prst="rect">
            <a:avLst/>
          </a:prstGeom>
        </p:spPr>
        <p:txBody>
          <a:bodyPr vert="horz" wrap="square" lIns="0" tIns="16912" rIns="0" bIns="0" rtlCol="0">
            <a:spAutoFit/>
          </a:bodyPr>
          <a:lstStyle/>
          <a:p>
            <a:pPr marL="16913">
              <a:spcBef>
                <a:spcPts val="133"/>
              </a:spcBef>
            </a:pPr>
            <a:r>
              <a:rPr sz="2397" spc="-13" dirty="0">
                <a:latin typeface="Arial"/>
                <a:cs typeface="Arial"/>
              </a:rPr>
              <a:t>Cons:</a:t>
            </a:r>
            <a:endParaRPr sz="2397">
              <a:latin typeface="Arial"/>
              <a:cs typeface="Arial"/>
            </a:endParaRPr>
          </a:p>
        </p:txBody>
      </p:sp>
      <p:sp>
        <p:nvSpPr>
          <p:cNvPr id="13" name="object 13"/>
          <p:cNvSpPr txBox="1"/>
          <p:nvPr/>
        </p:nvSpPr>
        <p:spPr>
          <a:xfrm>
            <a:off x="1199674" y="3919988"/>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14" name="object 14"/>
          <p:cNvSpPr txBox="1"/>
          <p:nvPr/>
        </p:nvSpPr>
        <p:spPr>
          <a:xfrm>
            <a:off x="1485885" y="3759370"/>
            <a:ext cx="7915874" cy="888980"/>
          </a:xfrm>
          <a:prstGeom prst="rect">
            <a:avLst/>
          </a:prstGeom>
        </p:spPr>
        <p:txBody>
          <a:bodyPr vert="horz" wrap="square" lIns="0" tIns="86252" rIns="0" bIns="0" rtlCol="0">
            <a:spAutoFit/>
          </a:bodyPr>
          <a:lstStyle/>
          <a:p>
            <a:pPr marL="16913">
              <a:spcBef>
                <a:spcPts val="678"/>
              </a:spcBef>
            </a:pPr>
            <a:r>
              <a:rPr sz="2397" dirty="0">
                <a:latin typeface="Arial"/>
                <a:cs typeface="Arial"/>
              </a:rPr>
              <a:t>Can</a:t>
            </a:r>
            <a:r>
              <a:rPr sz="2397" spc="-47" dirty="0">
                <a:latin typeface="Arial"/>
                <a:cs typeface="Arial"/>
              </a:rPr>
              <a:t> </a:t>
            </a:r>
            <a:r>
              <a:rPr sz="2397" dirty="0">
                <a:latin typeface="Arial"/>
                <a:cs typeface="Arial"/>
              </a:rPr>
              <a:t>potentially</a:t>
            </a:r>
            <a:r>
              <a:rPr sz="2397" spc="-53" dirty="0">
                <a:latin typeface="Arial"/>
                <a:cs typeface="Arial"/>
              </a:rPr>
              <a:t> </a:t>
            </a:r>
            <a:r>
              <a:rPr sz="2397" dirty="0">
                <a:latin typeface="Arial"/>
                <a:cs typeface="Arial"/>
              </a:rPr>
              <a:t>add</a:t>
            </a:r>
            <a:r>
              <a:rPr sz="2397" spc="-47" dirty="0">
                <a:latin typeface="Arial"/>
                <a:cs typeface="Arial"/>
              </a:rPr>
              <a:t> </a:t>
            </a:r>
            <a:r>
              <a:rPr sz="2397" dirty="0">
                <a:latin typeface="Arial"/>
                <a:cs typeface="Arial"/>
              </a:rPr>
              <a:t>more</a:t>
            </a:r>
            <a:r>
              <a:rPr sz="2397" spc="-47" dirty="0">
                <a:latin typeface="Arial"/>
                <a:cs typeface="Arial"/>
              </a:rPr>
              <a:t> </a:t>
            </a:r>
            <a:r>
              <a:rPr sz="2397" dirty="0">
                <a:latin typeface="Arial"/>
                <a:cs typeface="Arial"/>
              </a:rPr>
              <a:t>complexity</a:t>
            </a:r>
            <a:r>
              <a:rPr sz="2397" spc="-33" dirty="0">
                <a:latin typeface="Arial"/>
                <a:cs typeface="Arial"/>
              </a:rPr>
              <a:t> </a:t>
            </a:r>
            <a:r>
              <a:rPr sz="2397" dirty="0">
                <a:latin typeface="Arial"/>
                <a:cs typeface="Arial"/>
              </a:rPr>
              <a:t>to</a:t>
            </a:r>
            <a:r>
              <a:rPr sz="2397" spc="-47" dirty="0">
                <a:latin typeface="Arial"/>
                <a:cs typeface="Arial"/>
              </a:rPr>
              <a:t> </a:t>
            </a:r>
            <a:r>
              <a:rPr sz="2397" dirty="0">
                <a:latin typeface="Arial"/>
                <a:cs typeface="Arial"/>
              </a:rPr>
              <a:t>a</a:t>
            </a:r>
            <a:r>
              <a:rPr sz="2397" spc="-47" dirty="0">
                <a:latin typeface="Arial"/>
                <a:cs typeface="Arial"/>
              </a:rPr>
              <a:t> </a:t>
            </a:r>
            <a:r>
              <a:rPr sz="2397" spc="-13" dirty="0">
                <a:latin typeface="Arial"/>
                <a:cs typeface="Arial"/>
              </a:rPr>
              <a:t>system</a:t>
            </a:r>
            <a:endParaRPr sz="2397">
              <a:latin typeface="Arial"/>
              <a:cs typeface="Arial"/>
            </a:endParaRPr>
          </a:p>
          <a:p>
            <a:pPr marL="16913">
              <a:spcBef>
                <a:spcPts val="545"/>
              </a:spcBef>
            </a:pPr>
            <a:r>
              <a:rPr sz="2397" dirty="0">
                <a:latin typeface="Arial"/>
                <a:cs typeface="Arial"/>
              </a:rPr>
              <a:t>The</a:t>
            </a:r>
            <a:r>
              <a:rPr sz="2397" spc="-40" dirty="0">
                <a:latin typeface="Arial"/>
                <a:cs typeface="Arial"/>
              </a:rPr>
              <a:t> </a:t>
            </a:r>
            <a:r>
              <a:rPr sz="2397" dirty="0">
                <a:latin typeface="Arial"/>
                <a:cs typeface="Arial"/>
              </a:rPr>
              <a:t>order</a:t>
            </a:r>
            <a:r>
              <a:rPr sz="2397" spc="-33" dirty="0">
                <a:latin typeface="Arial"/>
                <a:cs typeface="Arial"/>
              </a:rPr>
              <a:t> </a:t>
            </a:r>
            <a:r>
              <a:rPr sz="2397" dirty="0">
                <a:latin typeface="Arial"/>
                <a:cs typeface="Arial"/>
              </a:rPr>
              <a:t>in</a:t>
            </a:r>
            <a:r>
              <a:rPr sz="2397" spc="-40" dirty="0">
                <a:latin typeface="Arial"/>
                <a:cs typeface="Arial"/>
              </a:rPr>
              <a:t> </a:t>
            </a:r>
            <a:r>
              <a:rPr sz="2397" dirty="0">
                <a:latin typeface="Arial"/>
                <a:cs typeface="Arial"/>
              </a:rPr>
              <a:t>which</a:t>
            </a:r>
            <a:r>
              <a:rPr sz="2397" spc="-33" dirty="0">
                <a:latin typeface="Arial"/>
                <a:cs typeface="Arial"/>
              </a:rPr>
              <a:t> </a:t>
            </a:r>
            <a:r>
              <a:rPr sz="2397" dirty="0">
                <a:latin typeface="Arial"/>
                <a:cs typeface="Arial"/>
              </a:rPr>
              <a:t>observers</a:t>
            </a:r>
            <a:r>
              <a:rPr sz="2397" spc="-40" dirty="0">
                <a:latin typeface="Arial"/>
                <a:cs typeface="Arial"/>
              </a:rPr>
              <a:t> </a:t>
            </a:r>
            <a:r>
              <a:rPr sz="2397" dirty="0">
                <a:latin typeface="Arial"/>
                <a:cs typeface="Arial"/>
              </a:rPr>
              <a:t>are</a:t>
            </a:r>
            <a:r>
              <a:rPr sz="2397" spc="-33" dirty="0">
                <a:latin typeface="Arial"/>
                <a:cs typeface="Arial"/>
              </a:rPr>
              <a:t> </a:t>
            </a:r>
            <a:r>
              <a:rPr sz="2397" dirty="0">
                <a:latin typeface="Arial"/>
                <a:cs typeface="Arial"/>
              </a:rPr>
              <a:t>notified</a:t>
            </a:r>
            <a:r>
              <a:rPr sz="2397" spc="-40" dirty="0">
                <a:latin typeface="Arial"/>
                <a:cs typeface="Arial"/>
              </a:rPr>
              <a:t> </a:t>
            </a:r>
            <a:r>
              <a:rPr sz="2397" dirty="0">
                <a:latin typeface="Arial"/>
                <a:cs typeface="Arial"/>
              </a:rPr>
              <a:t>is</a:t>
            </a:r>
            <a:r>
              <a:rPr sz="2397" spc="-20" dirty="0">
                <a:latin typeface="Arial"/>
                <a:cs typeface="Arial"/>
              </a:rPr>
              <a:t> </a:t>
            </a:r>
            <a:r>
              <a:rPr sz="2397" dirty="0">
                <a:latin typeface="Arial"/>
                <a:cs typeface="Arial"/>
              </a:rPr>
              <a:t>not</a:t>
            </a:r>
            <a:r>
              <a:rPr sz="2397" spc="-27" dirty="0">
                <a:latin typeface="Arial"/>
                <a:cs typeface="Arial"/>
              </a:rPr>
              <a:t> </a:t>
            </a:r>
            <a:r>
              <a:rPr sz="2397" spc="-13" dirty="0">
                <a:latin typeface="Arial"/>
                <a:cs typeface="Arial"/>
              </a:rPr>
              <a:t>predictable</a:t>
            </a:r>
            <a:endParaRPr sz="2397">
              <a:latin typeface="Arial"/>
              <a:cs typeface="Arial"/>
            </a:endParaRPr>
          </a:p>
        </p:txBody>
      </p:sp>
      <p:sp>
        <p:nvSpPr>
          <p:cNvPr id="15" name="object 15"/>
          <p:cNvSpPr txBox="1"/>
          <p:nvPr/>
        </p:nvSpPr>
        <p:spPr>
          <a:xfrm>
            <a:off x="1199674" y="4356735"/>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2" name="Rectangle 21">
            <a:extLst>
              <a:ext uri="{FF2B5EF4-FFF2-40B4-BE49-F238E27FC236}">
                <a16:creationId xmlns:a16="http://schemas.microsoft.com/office/drawing/2014/main" id="{6E0D4398-84C2-41B8-BF30-3157F7B18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lack pattern background">
            <a:extLst>
              <a:ext uri="{FF2B5EF4-FFF2-40B4-BE49-F238E27FC236}">
                <a16:creationId xmlns:a16="http://schemas.microsoft.com/office/drawing/2014/main" id="{2CE7EF20-12B2-BAF5-E1A0-0FD6357A0768}"/>
              </a:ext>
            </a:extLst>
          </p:cNvPr>
          <p:cNvPicPr>
            <a:picLocks noChangeAspect="1"/>
          </p:cNvPicPr>
          <p:nvPr/>
        </p:nvPicPr>
        <p:blipFill rotWithShape="1">
          <a:blip r:embed="rId2"/>
          <a:srcRect l="1074" r="1" b="1"/>
          <a:stretch/>
        </p:blipFill>
        <p:spPr>
          <a:xfrm>
            <a:off x="20" y="10"/>
            <a:ext cx="9137156" cy="6857989"/>
          </a:xfrm>
          <a:prstGeom prst="rect">
            <a:avLst/>
          </a:prstGeom>
        </p:spPr>
      </p:pic>
      <p:sp>
        <p:nvSpPr>
          <p:cNvPr id="24" name="Rectangle 23">
            <a:extLst>
              <a:ext uri="{FF2B5EF4-FFF2-40B4-BE49-F238E27FC236}">
                <a16:creationId xmlns:a16="http://schemas.microsoft.com/office/drawing/2014/main" id="{1E519840-CB5B-442F-AF8C-F848E76997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45558" y="-6724"/>
            <a:ext cx="4265457" cy="6868736"/>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240216 w 5664007"/>
              <a:gd name="connsiteY0" fmla="*/ 0 h 6857998"/>
              <a:gd name="connsiteX1" fmla="*/ 5664007 w 5664007"/>
              <a:gd name="connsiteY1" fmla="*/ 0 h 6857998"/>
              <a:gd name="connsiteX2" fmla="*/ 5664007 w 5664007"/>
              <a:gd name="connsiteY2" fmla="*/ 6857998 h 6857998"/>
              <a:gd name="connsiteX3" fmla="*/ 0 w 5664007"/>
              <a:gd name="connsiteY3" fmla="*/ 6846045 h 6857998"/>
              <a:gd name="connsiteX4" fmla="*/ 2240216 w 5664007"/>
              <a:gd name="connsiteY4" fmla="*/ 0 h 6857998"/>
              <a:gd name="connsiteX0" fmla="*/ 2170935 w 5594726"/>
              <a:gd name="connsiteY0" fmla="*/ 0 h 6865085"/>
              <a:gd name="connsiteX1" fmla="*/ 5594726 w 5594726"/>
              <a:gd name="connsiteY1" fmla="*/ 0 h 6865085"/>
              <a:gd name="connsiteX2" fmla="*/ 5594726 w 5594726"/>
              <a:gd name="connsiteY2" fmla="*/ 6857998 h 6865085"/>
              <a:gd name="connsiteX3" fmla="*/ 0 w 5594726"/>
              <a:gd name="connsiteY3" fmla="*/ 6865085 h 6865085"/>
              <a:gd name="connsiteX4" fmla="*/ 2170935 w 5594726"/>
              <a:gd name="connsiteY4" fmla="*/ 0 h 6865085"/>
              <a:gd name="connsiteX0" fmla="*/ 1747097 w 5170888"/>
              <a:gd name="connsiteY0" fmla="*/ 0 h 6865085"/>
              <a:gd name="connsiteX1" fmla="*/ 5170888 w 5170888"/>
              <a:gd name="connsiteY1" fmla="*/ 0 h 6865085"/>
              <a:gd name="connsiteX2" fmla="*/ 5170888 w 5170888"/>
              <a:gd name="connsiteY2" fmla="*/ 6857998 h 6865085"/>
              <a:gd name="connsiteX3" fmla="*/ 0 w 5170888"/>
              <a:gd name="connsiteY3" fmla="*/ 6865085 h 6865085"/>
              <a:gd name="connsiteX4" fmla="*/ 1747097 w 5170888"/>
              <a:gd name="connsiteY4" fmla="*/ 0 h 6865085"/>
              <a:gd name="connsiteX0" fmla="*/ 1404766 w 5170888"/>
              <a:gd name="connsiteY0" fmla="*/ 0 h 6865085"/>
              <a:gd name="connsiteX1" fmla="*/ 5170888 w 5170888"/>
              <a:gd name="connsiteY1" fmla="*/ 0 h 6865085"/>
              <a:gd name="connsiteX2" fmla="*/ 5170888 w 5170888"/>
              <a:gd name="connsiteY2" fmla="*/ 6857998 h 6865085"/>
              <a:gd name="connsiteX3" fmla="*/ 0 w 5170888"/>
              <a:gd name="connsiteY3" fmla="*/ 6865085 h 6865085"/>
              <a:gd name="connsiteX4" fmla="*/ 1404766 w 5170888"/>
              <a:gd name="connsiteY4" fmla="*/ 0 h 6865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0888" h="6865085">
                <a:moveTo>
                  <a:pt x="1404766" y="0"/>
                </a:moveTo>
                <a:lnTo>
                  <a:pt x="5170888" y="0"/>
                </a:lnTo>
                <a:lnTo>
                  <a:pt x="5170888" y="6857998"/>
                </a:lnTo>
                <a:lnTo>
                  <a:pt x="0" y="6865085"/>
                </a:lnTo>
                <a:lnTo>
                  <a:pt x="1404766"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008E89-5826-A11A-CF5E-6B98E044F970}"/>
              </a:ext>
            </a:extLst>
          </p:cNvPr>
          <p:cNvSpPr>
            <a:spLocks noGrp="1"/>
          </p:cNvSpPr>
          <p:nvPr>
            <p:ph type="title"/>
          </p:nvPr>
        </p:nvSpPr>
        <p:spPr>
          <a:xfrm>
            <a:off x="8504880" y="3025587"/>
            <a:ext cx="3153720" cy="2985247"/>
          </a:xfrm>
        </p:spPr>
        <p:txBody>
          <a:bodyPr vert="horz" lIns="91440" tIns="45720" rIns="91440" bIns="45720" rtlCol="0" anchor="b">
            <a:normAutofit/>
          </a:bodyPr>
          <a:lstStyle/>
          <a:p>
            <a:pPr algn="r"/>
            <a:r>
              <a:rPr lang="en-US" i="1" kern="1200" cap="all" baseline="0">
                <a:solidFill>
                  <a:schemeClr val="tx2"/>
                </a:solidFill>
                <a:latin typeface="+mj-lt"/>
                <a:ea typeface="+mj-ea"/>
                <a:cs typeface="+mj-cs"/>
              </a:rPr>
              <a:t>State Pattern</a:t>
            </a:r>
          </a:p>
        </p:txBody>
      </p:sp>
      <p:cxnSp>
        <p:nvCxnSpPr>
          <p:cNvPr id="26" name="Straight Connector 25">
            <a:extLst>
              <a:ext uri="{FF2B5EF4-FFF2-40B4-BE49-F238E27FC236}">
                <a16:creationId xmlns:a16="http://schemas.microsoft.com/office/drawing/2014/main" id="{AC7EF422-3076-48F2-A38B-7CA851778E0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31959" y="0"/>
            <a:ext cx="5279056" cy="77792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896548C-21A4-493D-B220-64E89F1EF6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81082" y="-6724"/>
            <a:ext cx="2279175" cy="686472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5366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2582" y="486829"/>
            <a:ext cx="8390220" cy="694186"/>
          </a:xfrm>
          <a:prstGeom prst="rect">
            <a:avLst/>
          </a:prstGeom>
        </p:spPr>
        <p:txBody>
          <a:bodyPr vert="horz" wrap="square" lIns="0" tIns="16912" rIns="0" bIns="0" rtlCol="0" anchor="ctr">
            <a:spAutoFit/>
          </a:bodyPr>
          <a:lstStyle/>
          <a:p>
            <a:pPr marL="16913">
              <a:lnSpc>
                <a:spcPct val="100000"/>
              </a:lnSpc>
              <a:spcBef>
                <a:spcPts val="133"/>
              </a:spcBef>
            </a:pPr>
            <a:r>
              <a:rPr spc="-13" dirty="0"/>
              <a:t>State</a:t>
            </a:r>
          </a:p>
        </p:txBody>
      </p:sp>
      <p:sp>
        <p:nvSpPr>
          <p:cNvPr id="3" name="object 3"/>
          <p:cNvSpPr txBox="1"/>
          <p:nvPr/>
        </p:nvSpPr>
        <p:spPr>
          <a:xfrm>
            <a:off x="922582"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98238" y="1652382"/>
            <a:ext cx="5729094" cy="1492609"/>
          </a:xfrm>
          <a:prstGeom prst="rect">
            <a:avLst/>
          </a:prstGeom>
        </p:spPr>
        <p:txBody>
          <a:bodyPr vert="horz" wrap="square" lIns="0" tIns="16912" rIns="0" bIns="0" rtlCol="0">
            <a:spAutoFit/>
          </a:bodyPr>
          <a:lstStyle/>
          <a:p>
            <a:pPr marL="16913" marR="6765">
              <a:spcBef>
                <a:spcPts val="133"/>
              </a:spcBef>
            </a:pPr>
            <a:r>
              <a:rPr sz="2397" dirty="0">
                <a:latin typeface="Arial"/>
                <a:cs typeface="Arial"/>
              </a:rPr>
              <a:t>The</a:t>
            </a:r>
            <a:r>
              <a:rPr sz="2397" spc="-53" dirty="0">
                <a:latin typeface="Arial"/>
                <a:cs typeface="Arial"/>
              </a:rPr>
              <a:t> </a:t>
            </a:r>
            <a:r>
              <a:rPr sz="2397" b="1" dirty="0">
                <a:latin typeface="Arial"/>
                <a:cs typeface="Arial"/>
              </a:rPr>
              <a:t>state</a:t>
            </a:r>
            <a:r>
              <a:rPr sz="2397" b="1" spc="-53" dirty="0">
                <a:latin typeface="Arial"/>
                <a:cs typeface="Arial"/>
              </a:rPr>
              <a:t> </a:t>
            </a:r>
            <a:r>
              <a:rPr sz="2397" b="1" dirty="0">
                <a:latin typeface="Arial"/>
                <a:cs typeface="Arial"/>
              </a:rPr>
              <a:t>pattern</a:t>
            </a:r>
            <a:r>
              <a:rPr sz="2397" dirty="0">
                <a:latin typeface="Arial"/>
                <a:cs typeface="Arial"/>
              </a:rPr>
              <a:t>,</a:t>
            </a:r>
            <a:r>
              <a:rPr sz="2397" spc="-27" dirty="0">
                <a:latin typeface="Arial"/>
                <a:cs typeface="Arial"/>
              </a:rPr>
              <a:t> </a:t>
            </a:r>
            <a:r>
              <a:rPr sz="2397" dirty="0">
                <a:latin typeface="Arial"/>
                <a:cs typeface="Arial"/>
              </a:rPr>
              <a:t>also</a:t>
            </a:r>
            <a:r>
              <a:rPr sz="2397" spc="-40" dirty="0">
                <a:latin typeface="Arial"/>
                <a:cs typeface="Arial"/>
              </a:rPr>
              <a:t> </a:t>
            </a:r>
            <a:r>
              <a:rPr sz="2397" dirty="0">
                <a:latin typeface="Arial"/>
                <a:cs typeface="Arial"/>
              </a:rPr>
              <a:t>called</a:t>
            </a:r>
            <a:r>
              <a:rPr sz="2397" spc="-40" dirty="0">
                <a:latin typeface="Arial"/>
                <a:cs typeface="Arial"/>
              </a:rPr>
              <a:t> </a:t>
            </a:r>
            <a:r>
              <a:rPr sz="2397" dirty="0">
                <a:latin typeface="Arial"/>
                <a:cs typeface="Arial"/>
              </a:rPr>
              <a:t>the</a:t>
            </a:r>
            <a:r>
              <a:rPr sz="2397" spc="-47" dirty="0">
                <a:latin typeface="Arial"/>
                <a:cs typeface="Arial"/>
              </a:rPr>
              <a:t> </a:t>
            </a:r>
            <a:r>
              <a:rPr sz="2397" b="1" spc="-13" dirty="0">
                <a:latin typeface="Arial"/>
                <a:cs typeface="Arial"/>
              </a:rPr>
              <a:t>objects </a:t>
            </a:r>
            <a:r>
              <a:rPr sz="2397" b="1" dirty="0">
                <a:latin typeface="Arial"/>
                <a:cs typeface="Arial"/>
              </a:rPr>
              <a:t>for</a:t>
            </a:r>
            <a:r>
              <a:rPr sz="2397" b="1" spc="-47" dirty="0">
                <a:latin typeface="Arial"/>
                <a:cs typeface="Arial"/>
              </a:rPr>
              <a:t> </a:t>
            </a:r>
            <a:r>
              <a:rPr sz="2397" b="1" dirty="0">
                <a:latin typeface="Arial"/>
                <a:cs typeface="Arial"/>
              </a:rPr>
              <a:t>states</a:t>
            </a:r>
            <a:r>
              <a:rPr sz="2397" b="1" spc="-47" dirty="0">
                <a:latin typeface="Arial"/>
                <a:cs typeface="Arial"/>
              </a:rPr>
              <a:t> </a:t>
            </a:r>
            <a:r>
              <a:rPr sz="2397" b="1" dirty="0">
                <a:latin typeface="Arial"/>
                <a:cs typeface="Arial"/>
              </a:rPr>
              <a:t>pattern</a:t>
            </a:r>
            <a:r>
              <a:rPr sz="2397" dirty="0">
                <a:latin typeface="Arial"/>
                <a:cs typeface="Arial"/>
              </a:rPr>
              <a:t>,</a:t>
            </a:r>
            <a:r>
              <a:rPr sz="2397" spc="-33" dirty="0">
                <a:latin typeface="Arial"/>
                <a:cs typeface="Arial"/>
              </a:rPr>
              <a:t> </a:t>
            </a:r>
            <a:r>
              <a:rPr sz="2397" dirty="0">
                <a:latin typeface="Arial"/>
                <a:cs typeface="Arial"/>
              </a:rPr>
              <a:t>allows</a:t>
            </a:r>
            <a:r>
              <a:rPr sz="2397" spc="-47" dirty="0">
                <a:latin typeface="Arial"/>
                <a:cs typeface="Arial"/>
              </a:rPr>
              <a:t> </a:t>
            </a:r>
            <a:r>
              <a:rPr sz="2397" dirty="0">
                <a:latin typeface="Arial"/>
                <a:cs typeface="Arial"/>
              </a:rPr>
              <a:t>an</a:t>
            </a:r>
            <a:r>
              <a:rPr sz="2397" spc="-47" dirty="0">
                <a:latin typeface="Arial"/>
                <a:cs typeface="Arial"/>
              </a:rPr>
              <a:t> </a:t>
            </a:r>
            <a:r>
              <a:rPr sz="2397" dirty="0">
                <a:latin typeface="Arial"/>
                <a:cs typeface="Arial"/>
              </a:rPr>
              <a:t>object</a:t>
            </a:r>
            <a:r>
              <a:rPr sz="2397" spc="-27" dirty="0">
                <a:latin typeface="Arial"/>
                <a:cs typeface="Arial"/>
              </a:rPr>
              <a:t> </a:t>
            </a:r>
            <a:r>
              <a:rPr sz="2397" spc="-33" dirty="0">
                <a:latin typeface="Arial"/>
                <a:cs typeface="Arial"/>
              </a:rPr>
              <a:t>to </a:t>
            </a:r>
            <a:r>
              <a:rPr sz="2397" dirty="0">
                <a:latin typeface="Arial"/>
                <a:cs typeface="Arial"/>
              </a:rPr>
              <a:t>alter</a:t>
            </a:r>
            <a:r>
              <a:rPr sz="2397" spc="-33" dirty="0">
                <a:latin typeface="Arial"/>
                <a:cs typeface="Arial"/>
              </a:rPr>
              <a:t> </a:t>
            </a:r>
            <a:r>
              <a:rPr sz="2397" dirty="0">
                <a:latin typeface="Arial"/>
                <a:cs typeface="Arial"/>
              </a:rPr>
              <a:t>its</a:t>
            </a:r>
            <a:r>
              <a:rPr sz="2397" spc="-47" dirty="0">
                <a:latin typeface="Arial"/>
                <a:cs typeface="Arial"/>
              </a:rPr>
              <a:t> </a:t>
            </a:r>
            <a:r>
              <a:rPr sz="2397" dirty="0">
                <a:latin typeface="Arial"/>
                <a:cs typeface="Arial"/>
              </a:rPr>
              <a:t>behavior</a:t>
            </a:r>
            <a:r>
              <a:rPr sz="2397" spc="-40" dirty="0">
                <a:latin typeface="Arial"/>
                <a:cs typeface="Arial"/>
              </a:rPr>
              <a:t> </a:t>
            </a:r>
            <a:r>
              <a:rPr sz="2397" dirty="0">
                <a:latin typeface="Arial"/>
                <a:cs typeface="Arial"/>
              </a:rPr>
              <a:t>when</a:t>
            </a:r>
            <a:r>
              <a:rPr sz="2397" spc="-47" dirty="0">
                <a:latin typeface="Arial"/>
                <a:cs typeface="Arial"/>
              </a:rPr>
              <a:t> </a:t>
            </a:r>
            <a:r>
              <a:rPr sz="2397" dirty="0">
                <a:latin typeface="Arial"/>
                <a:cs typeface="Arial"/>
              </a:rPr>
              <a:t>its</a:t>
            </a:r>
            <a:r>
              <a:rPr sz="2397" spc="-33" dirty="0">
                <a:latin typeface="Arial"/>
                <a:cs typeface="Arial"/>
              </a:rPr>
              <a:t> </a:t>
            </a:r>
            <a:r>
              <a:rPr sz="2397" dirty="0">
                <a:latin typeface="Arial"/>
                <a:cs typeface="Arial"/>
              </a:rPr>
              <a:t>internal</a:t>
            </a:r>
            <a:r>
              <a:rPr sz="2397" spc="-40" dirty="0">
                <a:latin typeface="Arial"/>
                <a:cs typeface="Arial"/>
              </a:rPr>
              <a:t> </a:t>
            </a:r>
            <a:r>
              <a:rPr sz="2397" spc="-13" dirty="0">
                <a:latin typeface="Arial"/>
                <a:cs typeface="Arial"/>
              </a:rPr>
              <a:t>state changes</a:t>
            </a:r>
            <a:endParaRPr sz="2397">
              <a:latin typeface="Arial"/>
              <a:cs typeface="Arial"/>
            </a:endParaRPr>
          </a:p>
        </p:txBody>
      </p:sp>
      <p:pic>
        <p:nvPicPr>
          <p:cNvPr id="5" name="object 5"/>
          <p:cNvPicPr/>
          <p:nvPr/>
        </p:nvPicPr>
        <p:blipFill>
          <a:blip r:embed="rId2" cstate="print"/>
          <a:stretch>
            <a:fillRect/>
          </a:stretch>
        </p:blipFill>
        <p:spPr>
          <a:xfrm>
            <a:off x="6224483" y="1629501"/>
            <a:ext cx="5864122" cy="4452744"/>
          </a:xfrm>
          <a:prstGeom prst="rect">
            <a:avLst/>
          </a:prstGeom>
        </p:spPr>
      </p:pic>
      <p:sp>
        <p:nvSpPr>
          <p:cNvPr id="6" name="object 6"/>
          <p:cNvSpPr txBox="1">
            <a:spLocks noGrp="1"/>
          </p:cNvSpPr>
          <p:nvPr>
            <p:ph type="sldNum" sz="quarter" idx="7"/>
          </p:nvPr>
        </p:nvSpPr>
        <p:spPr>
          <a:xfrm>
            <a:off x="8691905" y="4730659"/>
            <a:ext cx="315721" cy="208914"/>
          </a:xfrm>
          <a:prstGeom prst="rect">
            <a:avLst/>
          </a:prstGeom>
        </p:spPr>
        <p:txBody>
          <a:bodyPr vert="horz" wrap="square" lIns="0" tIns="0" rIns="0" bIns="0" rtlCol="0">
            <a:spAutoFit/>
          </a:bodyPr>
          <a:lstStyle>
            <a:defPPr>
              <a:defRPr kern="0"/>
            </a:defPPr>
            <a:lvl1pPr>
              <a:defRPr sz="1300" b="0" i="0">
                <a:solidFill>
                  <a:schemeClr val="tx1"/>
                </a:solidFill>
                <a:latin typeface="Times New Roman"/>
                <a:cs typeface="Times New Roman"/>
              </a:defRPr>
            </a:lvl1pPr>
          </a:lstStyle>
          <a:p>
            <a:pPr marL="50738">
              <a:lnSpc>
                <a:spcPts val="2024"/>
              </a:lnSpc>
            </a:pPr>
            <a:fld id="{81D60167-4931-47E6-BA6A-407CBD079E47}" type="slidenum">
              <a:rPr lang="en-ZA" spc="-50" smtClean="0"/>
              <a:pPr marL="181610">
                <a:lnSpc>
                  <a:spcPts val="1520"/>
                </a:lnSpc>
              </a:pPr>
              <a:t>66</a:t>
            </a:fld>
            <a:endParaRPr spc="-33"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5158" y="587593"/>
            <a:ext cx="13191714" cy="694186"/>
          </a:xfrm>
          <a:prstGeom prst="rect">
            <a:avLst/>
          </a:prstGeom>
        </p:spPr>
        <p:txBody>
          <a:bodyPr vert="horz" wrap="square" lIns="0" tIns="16912" rIns="0" bIns="0" rtlCol="0" anchor="ctr">
            <a:spAutoFit/>
          </a:bodyPr>
          <a:lstStyle/>
          <a:p>
            <a:pPr marL="16913">
              <a:lnSpc>
                <a:spcPct val="100000"/>
              </a:lnSpc>
              <a:spcBef>
                <a:spcPts val="133"/>
              </a:spcBef>
            </a:pPr>
            <a:r>
              <a:rPr spc="-13" dirty="0"/>
              <a:t>State</a:t>
            </a:r>
          </a:p>
        </p:txBody>
      </p:sp>
      <p:sp>
        <p:nvSpPr>
          <p:cNvPr id="3" name="object 3"/>
          <p:cNvSpPr txBox="1"/>
          <p:nvPr/>
        </p:nvSpPr>
        <p:spPr>
          <a:xfrm>
            <a:off x="922582" y="1735322"/>
            <a:ext cx="125152" cy="163930"/>
          </a:xfrm>
          <a:prstGeom prst="rect">
            <a:avLst/>
          </a:prstGeom>
        </p:spPr>
        <p:txBody>
          <a:bodyPr vert="horz" wrap="square" lIns="0" tIns="20295" rIns="0" bIns="0" rtlCol="0">
            <a:spAutoFit/>
          </a:bodyPr>
          <a:lstStyle/>
          <a:p>
            <a:pPr marL="16913">
              <a:spcBef>
                <a:spcPts val="160"/>
              </a:spcBef>
            </a:pPr>
            <a:r>
              <a:rPr sz="932" spc="-67" dirty="0">
                <a:latin typeface="Wingdings"/>
                <a:cs typeface="Wingdings"/>
              </a:rPr>
              <a:t></a:t>
            </a:r>
            <a:endParaRPr sz="932">
              <a:latin typeface="Wingdings"/>
              <a:cs typeface="Wingdings"/>
            </a:endParaRPr>
          </a:p>
        </p:txBody>
      </p:sp>
      <p:sp>
        <p:nvSpPr>
          <p:cNvPr id="4" name="object 4"/>
          <p:cNvSpPr txBox="1"/>
          <p:nvPr/>
        </p:nvSpPr>
        <p:spPr>
          <a:xfrm>
            <a:off x="1198238" y="1652400"/>
            <a:ext cx="5047522" cy="672044"/>
          </a:xfrm>
          <a:prstGeom prst="rect">
            <a:avLst/>
          </a:prstGeom>
        </p:spPr>
        <p:txBody>
          <a:bodyPr vert="horz" wrap="square" lIns="0" tIns="16067" rIns="0" bIns="0" rtlCol="0">
            <a:spAutoFit/>
          </a:bodyPr>
          <a:lstStyle/>
          <a:p>
            <a:pPr marL="16913" marR="6765">
              <a:spcBef>
                <a:spcPts val="127"/>
              </a:spcBef>
            </a:pPr>
            <a:r>
              <a:rPr sz="2131" dirty="0">
                <a:latin typeface="Arial"/>
                <a:cs typeface="Arial"/>
              </a:rPr>
              <a:t>Motivation:</a:t>
            </a:r>
            <a:r>
              <a:rPr sz="2131" spc="-60" dirty="0">
                <a:latin typeface="Arial"/>
                <a:cs typeface="Arial"/>
              </a:rPr>
              <a:t> </a:t>
            </a:r>
            <a:r>
              <a:rPr sz="2131" dirty="0">
                <a:latin typeface="Arial"/>
                <a:cs typeface="Arial"/>
              </a:rPr>
              <a:t>suppose</a:t>
            </a:r>
            <a:r>
              <a:rPr sz="2131" spc="-40" dirty="0">
                <a:latin typeface="Arial"/>
                <a:cs typeface="Arial"/>
              </a:rPr>
              <a:t> </a:t>
            </a:r>
            <a:r>
              <a:rPr sz="2131" dirty="0">
                <a:latin typeface="Arial"/>
                <a:cs typeface="Arial"/>
              </a:rPr>
              <a:t>we</a:t>
            </a:r>
            <a:r>
              <a:rPr sz="2131" spc="-53" dirty="0">
                <a:latin typeface="Arial"/>
                <a:cs typeface="Arial"/>
              </a:rPr>
              <a:t> </a:t>
            </a:r>
            <a:r>
              <a:rPr sz="2131" dirty="0">
                <a:latin typeface="Arial"/>
                <a:cs typeface="Arial"/>
              </a:rPr>
              <a:t>have</a:t>
            </a:r>
            <a:r>
              <a:rPr sz="2131" spc="-53" dirty="0">
                <a:latin typeface="Arial"/>
                <a:cs typeface="Arial"/>
              </a:rPr>
              <a:t> </a:t>
            </a:r>
            <a:r>
              <a:rPr sz="2131" dirty="0">
                <a:latin typeface="Arial"/>
                <a:cs typeface="Arial"/>
              </a:rPr>
              <a:t>a</a:t>
            </a:r>
            <a:r>
              <a:rPr sz="2131" spc="-47" dirty="0">
                <a:latin typeface="Arial"/>
                <a:cs typeface="Arial"/>
              </a:rPr>
              <a:t> </a:t>
            </a:r>
            <a:r>
              <a:rPr sz="2131" spc="-13" dirty="0">
                <a:latin typeface="Arial"/>
                <a:cs typeface="Arial"/>
              </a:rPr>
              <a:t>Document </a:t>
            </a:r>
            <a:r>
              <a:rPr sz="2131" dirty="0">
                <a:latin typeface="Arial"/>
                <a:cs typeface="Arial"/>
              </a:rPr>
              <a:t>class</a:t>
            </a:r>
            <a:r>
              <a:rPr sz="2131" spc="-33" dirty="0">
                <a:latin typeface="Arial"/>
                <a:cs typeface="Arial"/>
              </a:rPr>
              <a:t> </a:t>
            </a:r>
            <a:r>
              <a:rPr sz="2131" dirty="0">
                <a:latin typeface="Arial"/>
                <a:cs typeface="Arial"/>
              </a:rPr>
              <a:t>with</a:t>
            </a:r>
            <a:r>
              <a:rPr sz="2131" spc="-40" dirty="0">
                <a:latin typeface="Arial"/>
                <a:cs typeface="Arial"/>
              </a:rPr>
              <a:t> </a:t>
            </a:r>
            <a:r>
              <a:rPr sz="2131" dirty="0">
                <a:latin typeface="Arial"/>
                <a:cs typeface="Arial"/>
              </a:rPr>
              <a:t>three</a:t>
            </a:r>
            <a:r>
              <a:rPr sz="2131" spc="-40" dirty="0">
                <a:latin typeface="Arial"/>
                <a:cs typeface="Arial"/>
              </a:rPr>
              <a:t> </a:t>
            </a:r>
            <a:r>
              <a:rPr sz="2131" dirty="0">
                <a:latin typeface="Arial"/>
                <a:cs typeface="Arial"/>
              </a:rPr>
              <a:t>possible</a:t>
            </a:r>
            <a:r>
              <a:rPr sz="2131" spc="-27" dirty="0">
                <a:latin typeface="Arial"/>
                <a:cs typeface="Arial"/>
              </a:rPr>
              <a:t> </a:t>
            </a:r>
            <a:r>
              <a:rPr sz="2131" spc="-13" dirty="0">
                <a:latin typeface="Arial"/>
                <a:cs typeface="Arial"/>
              </a:rPr>
              <a:t>states</a:t>
            </a:r>
            <a:endParaRPr sz="2131">
              <a:latin typeface="Arial"/>
              <a:cs typeface="Arial"/>
            </a:endParaRPr>
          </a:p>
        </p:txBody>
      </p:sp>
      <p:sp>
        <p:nvSpPr>
          <p:cNvPr id="5" name="object 5"/>
          <p:cNvSpPr txBox="1"/>
          <p:nvPr/>
        </p:nvSpPr>
        <p:spPr>
          <a:xfrm>
            <a:off x="1199674" y="2452528"/>
            <a:ext cx="125152" cy="163930"/>
          </a:xfrm>
          <a:prstGeom prst="rect">
            <a:avLst/>
          </a:prstGeom>
        </p:spPr>
        <p:txBody>
          <a:bodyPr vert="horz" wrap="square" lIns="0" tIns="20295" rIns="0" bIns="0" rtlCol="0">
            <a:spAutoFit/>
          </a:bodyPr>
          <a:lstStyle/>
          <a:p>
            <a:pPr marL="16913">
              <a:spcBef>
                <a:spcPts val="160"/>
              </a:spcBef>
            </a:pPr>
            <a:r>
              <a:rPr sz="932" spc="-67" dirty="0">
                <a:latin typeface="Wingdings"/>
                <a:cs typeface="Wingdings"/>
              </a:rPr>
              <a:t></a:t>
            </a:r>
            <a:endParaRPr sz="932">
              <a:latin typeface="Wingdings"/>
              <a:cs typeface="Wingdings"/>
            </a:endParaRPr>
          </a:p>
        </p:txBody>
      </p:sp>
      <p:sp>
        <p:nvSpPr>
          <p:cNvPr id="6" name="object 6"/>
          <p:cNvSpPr txBox="1"/>
          <p:nvPr/>
        </p:nvSpPr>
        <p:spPr>
          <a:xfrm>
            <a:off x="1485885" y="2371501"/>
            <a:ext cx="4776076" cy="2438025"/>
          </a:xfrm>
          <a:prstGeom prst="rect">
            <a:avLst/>
          </a:prstGeom>
        </p:spPr>
        <p:txBody>
          <a:bodyPr vert="horz" wrap="square" lIns="0" tIns="28751" rIns="0" bIns="0" rtlCol="0">
            <a:spAutoFit/>
          </a:bodyPr>
          <a:lstStyle/>
          <a:p>
            <a:pPr marL="16913" marR="112469">
              <a:lnSpc>
                <a:spcPts val="2544"/>
              </a:lnSpc>
              <a:spcBef>
                <a:spcPts val="226"/>
              </a:spcBef>
            </a:pPr>
            <a:r>
              <a:rPr sz="2131" dirty="0">
                <a:latin typeface="Arial"/>
                <a:cs typeface="Arial"/>
              </a:rPr>
              <a:t>Draft</a:t>
            </a:r>
            <a:r>
              <a:rPr sz="2131" spc="-60" dirty="0">
                <a:latin typeface="Arial"/>
                <a:cs typeface="Arial"/>
              </a:rPr>
              <a:t> </a:t>
            </a:r>
            <a:r>
              <a:rPr sz="2131" dirty="0">
                <a:latin typeface="Arial"/>
                <a:cs typeface="Arial"/>
              </a:rPr>
              <a:t>–</a:t>
            </a:r>
            <a:r>
              <a:rPr sz="2131" spc="-53" dirty="0">
                <a:latin typeface="Arial"/>
                <a:cs typeface="Arial"/>
              </a:rPr>
              <a:t> </a:t>
            </a:r>
            <a:r>
              <a:rPr sz="2131" dirty="0">
                <a:latin typeface="Arial"/>
                <a:cs typeface="Arial"/>
              </a:rPr>
              <a:t>the</a:t>
            </a:r>
            <a:r>
              <a:rPr sz="2131" spc="-60" dirty="0">
                <a:latin typeface="Arial"/>
                <a:cs typeface="Arial"/>
              </a:rPr>
              <a:t> </a:t>
            </a:r>
            <a:r>
              <a:rPr sz="2131" dirty="0">
                <a:latin typeface="Arial"/>
                <a:cs typeface="Arial"/>
              </a:rPr>
              <a:t>document</a:t>
            </a:r>
            <a:r>
              <a:rPr sz="2131" spc="-53" dirty="0">
                <a:latin typeface="Arial"/>
                <a:cs typeface="Arial"/>
              </a:rPr>
              <a:t> </a:t>
            </a:r>
            <a:r>
              <a:rPr sz="2131" dirty="0">
                <a:latin typeface="Arial"/>
                <a:cs typeface="Arial"/>
              </a:rPr>
              <a:t>is</a:t>
            </a:r>
            <a:r>
              <a:rPr sz="2131" spc="-53" dirty="0">
                <a:latin typeface="Arial"/>
                <a:cs typeface="Arial"/>
              </a:rPr>
              <a:t> </a:t>
            </a:r>
            <a:r>
              <a:rPr sz="2131" dirty="0">
                <a:latin typeface="Arial"/>
                <a:cs typeface="Arial"/>
              </a:rPr>
              <a:t>currently</a:t>
            </a:r>
            <a:r>
              <a:rPr sz="2131" spc="-47" dirty="0">
                <a:latin typeface="Arial"/>
                <a:cs typeface="Arial"/>
              </a:rPr>
              <a:t> </a:t>
            </a:r>
            <a:r>
              <a:rPr sz="2131" spc="-13" dirty="0">
                <a:latin typeface="Arial"/>
                <a:cs typeface="Arial"/>
              </a:rPr>
              <a:t>being </a:t>
            </a:r>
            <a:r>
              <a:rPr sz="2131" dirty="0">
                <a:latin typeface="Arial"/>
                <a:cs typeface="Arial"/>
              </a:rPr>
              <a:t>worked</a:t>
            </a:r>
            <a:r>
              <a:rPr sz="2131" spc="-33" dirty="0">
                <a:latin typeface="Arial"/>
                <a:cs typeface="Arial"/>
              </a:rPr>
              <a:t> </a:t>
            </a:r>
            <a:r>
              <a:rPr sz="2131" dirty="0">
                <a:latin typeface="Arial"/>
                <a:cs typeface="Arial"/>
              </a:rPr>
              <a:t>on</a:t>
            </a:r>
            <a:r>
              <a:rPr sz="2131" spc="-27" dirty="0">
                <a:latin typeface="Arial"/>
                <a:cs typeface="Arial"/>
              </a:rPr>
              <a:t> </a:t>
            </a:r>
            <a:r>
              <a:rPr sz="2131" dirty="0">
                <a:latin typeface="Arial"/>
                <a:cs typeface="Arial"/>
              </a:rPr>
              <a:t>by</a:t>
            </a:r>
            <a:r>
              <a:rPr sz="2131" spc="-13" dirty="0">
                <a:latin typeface="Arial"/>
                <a:cs typeface="Arial"/>
              </a:rPr>
              <a:t> </a:t>
            </a:r>
            <a:r>
              <a:rPr sz="2131" dirty="0">
                <a:latin typeface="Arial"/>
                <a:cs typeface="Arial"/>
              </a:rPr>
              <a:t>a</a:t>
            </a:r>
            <a:r>
              <a:rPr sz="2131" spc="-27" dirty="0">
                <a:latin typeface="Arial"/>
                <a:cs typeface="Arial"/>
              </a:rPr>
              <a:t> user</a:t>
            </a:r>
            <a:endParaRPr sz="2131">
              <a:latin typeface="Arial"/>
              <a:cs typeface="Arial"/>
            </a:endParaRPr>
          </a:p>
          <a:p>
            <a:pPr marL="16913" marR="6765">
              <a:spcBef>
                <a:spcPts val="459"/>
              </a:spcBef>
            </a:pPr>
            <a:r>
              <a:rPr sz="2131" dirty="0">
                <a:latin typeface="Arial"/>
                <a:cs typeface="Arial"/>
              </a:rPr>
              <a:t>Moderation</a:t>
            </a:r>
            <a:r>
              <a:rPr sz="2131" spc="-60" dirty="0">
                <a:latin typeface="Arial"/>
                <a:cs typeface="Arial"/>
              </a:rPr>
              <a:t> </a:t>
            </a:r>
            <a:r>
              <a:rPr sz="2131" dirty="0">
                <a:latin typeface="Arial"/>
                <a:cs typeface="Arial"/>
              </a:rPr>
              <a:t>–</a:t>
            </a:r>
            <a:r>
              <a:rPr sz="2131" spc="-67" dirty="0">
                <a:latin typeface="Arial"/>
                <a:cs typeface="Arial"/>
              </a:rPr>
              <a:t> </a:t>
            </a:r>
            <a:r>
              <a:rPr sz="2131" dirty="0">
                <a:latin typeface="Arial"/>
                <a:cs typeface="Arial"/>
              </a:rPr>
              <a:t>when</a:t>
            </a:r>
            <a:r>
              <a:rPr sz="2131" spc="-67" dirty="0">
                <a:latin typeface="Arial"/>
                <a:cs typeface="Arial"/>
              </a:rPr>
              <a:t> </a:t>
            </a:r>
            <a:r>
              <a:rPr sz="2131" dirty="0">
                <a:latin typeface="Arial"/>
                <a:cs typeface="Arial"/>
              </a:rPr>
              <a:t>published,</a:t>
            </a:r>
            <a:r>
              <a:rPr sz="2131" spc="-60" dirty="0">
                <a:latin typeface="Arial"/>
                <a:cs typeface="Arial"/>
              </a:rPr>
              <a:t> </a:t>
            </a:r>
            <a:r>
              <a:rPr sz="2131" spc="-33" dirty="0">
                <a:latin typeface="Arial"/>
                <a:cs typeface="Arial"/>
              </a:rPr>
              <a:t>the </a:t>
            </a:r>
            <a:r>
              <a:rPr sz="2131" dirty="0">
                <a:latin typeface="Arial"/>
                <a:cs typeface="Arial"/>
              </a:rPr>
              <a:t>document</a:t>
            </a:r>
            <a:r>
              <a:rPr sz="2131" spc="-67" dirty="0">
                <a:latin typeface="Arial"/>
                <a:cs typeface="Arial"/>
              </a:rPr>
              <a:t> </a:t>
            </a:r>
            <a:r>
              <a:rPr sz="2131" dirty="0">
                <a:latin typeface="Arial"/>
                <a:cs typeface="Arial"/>
              </a:rPr>
              <a:t>moves</a:t>
            </a:r>
            <a:r>
              <a:rPr sz="2131" spc="-53" dirty="0">
                <a:latin typeface="Arial"/>
                <a:cs typeface="Arial"/>
              </a:rPr>
              <a:t> </a:t>
            </a:r>
            <a:r>
              <a:rPr sz="2131" dirty="0">
                <a:latin typeface="Arial"/>
                <a:cs typeface="Arial"/>
              </a:rPr>
              <a:t>to</a:t>
            </a:r>
            <a:r>
              <a:rPr sz="2131" spc="-60" dirty="0">
                <a:latin typeface="Arial"/>
                <a:cs typeface="Arial"/>
              </a:rPr>
              <a:t> </a:t>
            </a:r>
            <a:r>
              <a:rPr sz="2131" dirty="0">
                <a:latin typeface="Arial"/>
                <a:cs typeface="Arial"/>
              </a:rPr>
              <a:t>a</a:t>
            </a:r>
            <a:r>
              <a:rPr sz="2131" spc="-67" dirty="0">
                <a:latin typeface="Arial"/>
                <a:cs typeface="Arial"/>
              </a:rPr>
              <a:t> </a:t>
            </a:r>
            <a:r>
              <a:rPr sz="2131" dirty="0">
                <a:latin typeface="Arial"/>
                <a:cs typeface="Arial"/>
              </a:rPr>
              <a:t>moderation</a:t>
            </a:r>
            <a:r>
              <a:rPr sz="2131" spc="-60" dirty="0">
                <a:latin typeface="Arial"/>
                <a:cs typeface="Arial"/>
              </a:rPr>
              <a:t> </a:t>
            </a:r>
            <a:r>
              <a:rPr sz="2131" spc="-13" dirty="0">
                <a:latin typeface="Arial"/>
                <a:cs typeface="Arial"/>
              </a:rPr>
              <a:t>state, </a:t>
            </a:r>
            <a:r>
              <a:rPr sz="2131" dirty="0">
                <a:latin typeface="Arial"/>
                <a:cs typeface="Arial"/>
              </a:rPr>
              <a:t>to</a:t>
            </a:r>
            <a:r>
              <a:rPr sz="2131" spc="-47" dirty="0">
                <a:latin typeface="Arial"/>
                <a:cs typeface="Arial"/>
              </a:rPr>
              <a:t> </a:t>
            </a:r>
            <a:r>
              <a:rPr sz="2131" dirty="0">
                <a:latin typeface="Arial"/>
                <a:cs typeface="Arial"/>
              </a:rPr>
              <a:t>be</a:t>
            </a:r>
            <a:r>
              <a:rPr sz="2131" spc="-40" dirty="0">
                <a:latin typeface="Arial"/>
                <a:cs typeface="Arial"/>
              </a:rPr>
              <a:t> </a:t>
            </a:r>
            <a:r>
              <a:rPr sz="2131" dirty="0">
                <a:latin typeface="Arial"/>
                <a:cs typeface="Arial"/>
              </a:rPr>
              <a:t>approved</a:t>
            </a:r>
            <a:r>
              <a:rPr sz="2131" spc="-47" dirty="0">
                <a:latin typeface="Arial"/>
                <a:cs typeface="Arial"/>
              </a:rPr>
              <a:t> </a:t>
            </a:r>
            <a:r>
              <a:rPr sz="2131" dirty="0">
                <a:latin typeface="Arial"/>
                <a:cs typeface="Arial"/>
              </a:rPr>
              <a:t>or</a:t>
            </a:r>
            <a:r>
              <a:rPr sz="2131" spc="-40" dirty="0">
                <a:latin typeface="Arial"/>
                <a:cs typeface="Arial"/>
              </a:rPr>
              <a:t> </a:t>
            </a:r>
            <a:r>
              <a:rPr sz="2131" dirty="0">
                <a:latin typeface="Arial"/>
                <a:cs typeface="Arial"/>
              </a:rPr>
              <a:t>rejected</a:t>
            </a:r>
            <a:r>
              <a:rPr sz="2131" spc="-47" dirty="0">
                <a:latin typeface="Arial"/>
                <a:cs typeface="Arial"/>
              </a:rPr>
              <a:t> </a:t>
            </a:r>
            <a:r>
              <a:rPr sz="2131" dirty="0">
                <a:latin typeface="Arial"/>
                <a:cs typeface="Arial"/>
              </a:rPr>
              <a:t>by</a:t>
            </a:r>
            <a:r>
              <a:rPr sz="2131" spc="-27" dirty="0">
                <a:latin typeface="Arial"/>
                <a:cs typeface="Arial"/>
              </a:rPr>
              <a:t> </a:t>
            </a:r>
            <a:r>
              <a:rPr sz="2131" spc="-13" dirty="0">
                <a:latin typeface="Arial"/>
                <a:cs typeface="Arial"/>
              </a:rPr>
              <a:t>admins</a:t>
            </a:r>
            <a:endParaRPr sz="2131">
              <a:latin typeface="Arial"/>
              <a:cs typeface="Arial"/>
            </a:endParaRPr>
          </a:p>
          <a:p>
            <a:pPr marL="16913" marR="34669">
              <a:spcBef>
                <a:spcPts val="539"/>
              </a:spcBef>
            </a:pPr>
            <a:r>
              <a:rPr sz="2131" dirty="0">
                <a:latin typeface="Arial"/>
                <a:cs typeface="Arial"/>
              </a:rPr>
              <a:t>Published</a:t>
            </a:r>
            <a:r>
              <a:rPr sz="2131" spc="-27" dirty="0">
                <a:latin typeface="Arial"/>
                <a:cs typeface="Arial"/>
              </a:rPr>
              <a:t> </a:t>
            </a:r>
            <a:r>
              <a:rPr sz="2131" dirty="0">
                <a:latin typeface="Arial"/>
                <a:cs typeface="Arial"/>
              </a:rPr>
              <a:t>–</a:t>
            </a:r>
            <a:r>
              <a:rPr sz="2131" spc="-40" dirty="0">
                <a:latin typeface="Arial"/>
                <a:cs typeface="Arial"/>
              </a:rPr>
              <a:t> </a:t>
            </a:r>
            <a:r>
              <a:rPr sz="2131" dirty="0">
                <a:latin typeface="Arial"/>
                <a:cs typeface="Arial"/>
              </a:rPr>
              <a:t>when</a:t>
            </a:r>
            <a:r>
              <a:rPr sz="2131" spc="-33" dirty="0">
                <a:latin typeface="Arial"/>
                <a:cs typeface="Arial"/>
              </a:rPr>
              <a:t> </a:t>
            </a:r>
            <a:r>
              <a:rPr sz="2131" dirty="0">
                <a:latin typeface="Arial"/>
                <a:cs typeface="Arial"/>
              </a:rPr>
              <a:t>approved</a:t>
            </a:r>
            <a:r>
              <a:rPr sz="2131" spc="-40" dirty="0">
                <a:latin typeface="Arial"/>
                <a:cs typeface="Arial"/>
              </a:rPr>
              <a:t> </a:t>
            </a:r>
            <a:r>
              <a:rPr sz="2131" dirty="0">
                <a:latin typeface="Arial"/>
                <a:cs typeface="Arial"/>
              </a:rPr>
              <a:t>by</a:t>
            </a:r>
            <a:r>
              <a:rPr sz="2131" spc="-27" dirty="0">
                <a:latin typeface="Arial"/>
                <a:cs typeface="Arial"/>
              </a:rPr>
              <a:t> </a:t>
            </a:r>
            <a:r>
              <a:rPr sz="2131" spc="-13" dirty="0">
                <a:latin typeface="Arial"/>
                <a:cs typeface="Arial"/>
              </a:rPr>
              <a:t>admins, </a:t>
            </a:r>
            <a:r>
              <a:rPr sz="2131" dirty="0">
                <a:latin typeface="Arial"/>
                <a:cs typeface="Arial"/>
              </a:rPr>
              <a:t>the</a:t>
            </a:r>
            <a:r>
              <a:rPr sz="2131" spc="-33" dirty="0">
                <a:latin typeface="Arial"/>
                <a:cs typeface="Arial"/>
              </a:rPr>
              <a:t> </a:t>
            </a:r>
            <a:r>
              <a:rPr sz="2131" dirty="0">
                <a:latin typeface="Arial"/>
                <a:cs typeface="Arial"/>
              </a:rPr>
              <a:t>document</a:t>
            </a:r>
            <a:r>
              <a:rPr sz="2131" spc="-40" dirty="0">
                <a:latin typeface="Arial"/>
                <a:cs typeface="Arial"/>
              </a:rPr>
              <a:t> </a:t>
            </a:r>
            <a:r>
              <a:rPr sz="2131" dirty="0">
                <a:latin typeface="Arial"/>
                <a:cs typeface="Arial"/>
              </a:rPr>
              <a:t>is</a:t>
            </a:r>
            <a:r>
              <a:rPr sz="2131" spc="-27" dirty="0">
                <a:latin typeface="Arial"/>
                <a:cs typeface="Arial"/>
              </a:rPr>
              <a:t> </a:t>
            </a:r>
            <a:r>
              <a:rPr sz="2131" dirty="0">
                <a:latin typeface="Arial"/>
                <a:cs typeface="Arial"/>
              </a:rPr>
              <a:t>available</a:t>
            </a:r>
            <a:r>
              <a:rPr sz="2131" spc="-33" dirty="0">
                <a:latin typeface="Arial"/>
                <a:cs typeface="Arial"/>
              </a:rPr>
              <a:t> </a:t>
            </a:r>
            <a:r>
              <a:rPr sz="2131" dirty="0">
                <a:latin typeface="Arial"/>
                <a:cs typeface="Arial"/>
              </a:rPr>
              <a:t>for</a:t>
            </a:r>
            <a:r>
              <a:rPr sz="2131" spc="-40" dirty="0">
                <a:latin typeface="Arial"/>
                <a:cs typeface="Arial"/>
              </a:rPr>
              <a:t> </a:t>
            </a:r>
            <a:r>
              <a:rPr sz="2131" dirty="0">
                <a:latin typeface="Arial"/>
                <a:cs typeface="Arial"/>
              </a:rPr>
              <a:t>all</a:t>
            </a:r>
            <a:r>
              <a:rPr sz="2131" spc="-40" dirty="0">
                <a:latin typeface="Arial"/>
                <a:cs typeface="Arial"/>
              </a:rPr>
              <a:t> </a:t>
            </a:r>
            <a:r>
              <a:rPr sz="2131" dirty="0">
                <a:latin typeface="Arial"/>
                <a:cs typeface="Arial"/>
              </a:rPr>
              <a:t>to</a:t>
            </a:r>
            <a:r>
              <a:rPr sz="2131" spc="-27" dirty="0">
                <a:latin typeface="Arial"/>
                <a:cs typeface="Arial"/>
              </a:rPr>
              <a:t> </a:t>
            </a:r>
            <a:r>
              <a:rPr sz="2131" spc="-33" dirty="0">
                <a:latin typeface="Arial"/>
                <a:cs typeface="Arial"/>
              </a:rPr>
              <a:t>see</a:t>
            </a:r>
            <a:endParaRPr sz="2131">
              <a:latin typeface="Arial"/>
              <a:cs typeface="Arial"/>
            </a:endParaRPr>
          </a:p>
        </p:txBody>
      </p:sp>
      <p:sp>
        <p:nvSpPr>
          <p:cNvPr id="7" name="object 7"/>
          <p:cNvSpPr txBox="1"/>
          <p:nvPr/>
        </p:nvSpPr>
        <p:spPr>
          <a:xfrm>
            <a:off x="1199674" y="3171154"/>
            <a:ext cx="125152" cy="163930"/>
          </a:xfrm>
          <a:prstGeom prst="rect">
            <a:avLst/>
          </a:prstGeom>
        </p:spPr>
        <p:txBody>
          <a:bodyPr vert="horz" wrap="square" lIns="0" tIns="20295" rIns="0" bIns="0" rtlCol="0">
            <a:spAutoFit/>
          </a:bodyPr>
          <a:lstStyle/>
          <a:p>
            <a:pPr marL="16913">
              <a:spcBef>
                <a:spcPts val="160"/>
              </a:spcBef>
            </a:pPr>
            <a:r>
              <a:rPr sz="932" spc="-67" dirty="0">
                <a:latin typeface="Wingdings"/>
                <a:cs typeface="Wingdings"/>
              </a:rPr>
              <a:t></a:t>
            </a:r>
            <a:endParaRPr sz="932">
              <a:latin typeface="Wingdings"/>
              <a:cs typeface="Wingdings"/>
            </a:endParaRPr>
          </a:p>
        </p:txBody>
      </p:sp>
      <p:sp>
        <p:nvSpPr>
          <p:cNvPr id="8" name="object 8"/>
          <p:cNvSpPr txBox="1"/>
          <p:nvPr/>
        </p:nvSpPr>
        <p:spPr>
          <a:xfrm>
            <a:off x="1199674" y="4212911"/>
            <a:ext cx="125152" cy="163930"/>
          </a:xfrm>
          <a:prstGeom prst="rect">
            <a:avLst/>
          </a:prstGeom>
        </p:spPr>
        <p:txBody>
          <a:bodyPr vert="horz" wrap="square" lIns="0" tIns="20295" rIns="0" bIns="0" rtlCol="0">
            <a:spAutoFit/>
          </a:bodyPr>
          <a:lstStyle/>
          <a:p>
            <a:pPr marL="16913">
              <a:spcBef>
                <a:spcPts val="160"/>
              </a:spcBef>
            </a:pPr>
            <a:r>
              <a:rPr sz="932" spc="-67" dirty="0">
                <a:latin typeface="Wingdings"/>
                <a:cs typeface="Wingdings"/>
              </a:rPr>
              <a:t></a:t>
            </a:r>
            <a:endParaRPr sz="932">
              <a:latin typeface="Wingdings"/>
              <a:cs typeface="Wingdings"/>
            </a:endParaRPr>
          </a:p>
        </p:txBody>
      </p:sp>
      <p:sp>
        <p:nvSpPr>
          <p:cNvPr id="9" name="object 9"/>
          <p:cNvSpPr txBox="1"/>
          <p:nvPr/>
        </p:nvSpPr>
        <p:spPr>
          <a:xfrm>
            <a:off x="922582" y="4931538"/>
            <a:ext cx="125152" cy="163930"/>
          </a:xfrm>
          <a:prstGeom prst="rect">
            <a:avLst/>
          </a:prstGeom>
        </p:spPr>
        <p:txBody>
          <a:bodyPr vert="horz" wrap="square" lIns="0" tIns="20295" rIns="0" bIns="0" rtlCol="0">
            <a:spAutoFit/>
          </a:bodyPr>
          <a:lstStyle/>
          <a:p>
            <a:pPr marL="16913">
              <a:spcBef>
                <a:spcPts val="160"/>
              </a:spcBef>
            </a:pPr>
            <a:r>
              <a:rPr sz="932" spc="-67" dirty="0">
                <a:latin typeface="Wingdings"/>
                <a:cs typeface="Wingdings"/>
              </a:rPr>
              <a:t></a:t>
            </a:r>
            <a:endParaRPr sz="932">
              <a:latin typeface="Wingdings"/>
              <a:cs typeface="Wingdings"/>
            </a:endParaRPr>
          </a:p>
        </p:txBody>
      </p:sp>
      <p:sp>
        <p:nvSpPr>
          <p:cNvPr id="10" name="object 10"/>
          <p:cNvSpPr txBox="1"/>
          <p:nvPr/>
        </p:nvSpPr>
        <p:spPr>
          <a:xfrm>
            <a:off x="1198237" y="4849090"/>
            <a:ext cx="3443376" cy="344134"/>
          </a:xfrm>
          <a:prstGeom prst="rect">
            <a:avLst/>
          </a:prstGeom>
        </p:spPr>
        <p:txBody>
          <a:bodyPr vert="horz" wrap="square" lIns="0" tIns="16067" rIns="0" bIns="0" rtlCol="0">
            <a:spAutoFit/>
          </a:bodyPr>
          <a:lstStyle/>
          <a:p>
            <a:pPr marL="16913">
              <a:spcBef>
                <a:spcPts val="127"/>
              </a:spcBef>
            </a:pPr>
            <a:r>
              <a:rPr sz="2131" dirty="0">
                <a:latin typeface="Arial"/>
                <a:cs typeface="Arial"/>
              </a:rPr>
              <a:t>This</a:t>
            </a:r>
            <a:r>
              <a:rPr sz="2131" spc="-27" dirty="0">
                <a:latin typeface="Arial"/>
                <a:cs typeface="Arial"/>
              </a:rPr>
              <a:t> </a:t>
            </a:r>
            <a:r>
              <a:rPr sz="2131" dirty="0">
                <a:latin typeface="Arial"/>
                <a:cs typeface="Arial"/>
              </a:rPr>
              <a:t>is</a:t>
            </a:r>
            <a:r>
              <a:rPr sz="2131" spc="-27" dirty="0">
                <a:latin typeface="Arial"/>
                <a:cs typeface="Arial"/>
              </a:rPr>
              <a:t> </a:t>
            </a:r>
            <a:r>
              <a:rPr sz="2131" dirty="0">
                <a:latin typeface="Arial"/>
                <a:cs typeface="Arial"/>
              </a:rPr>
              <a:t>a</a:t>
            </a:r>
            <a:r>
              <a:rPr sz="2131" spc="-40" dirty="0">
                <a:latin typeface="Arial"/>
                <a:cs typeface="Arial"/>
              </a:rPr>
              <a:t> </a:t>
            </a:r>
            <a:r>
              <a:rPr sz="2131" dirty="0">
                <a:latin typeface="Arial"/>
                <a:cs typeface="Arial"/>
              </a:rPr>
              <a:t>finite</a:t>
            </a:r>
            <a:r>
              <a:rPr sz="2131" spc="-27" dirty="0">
                <a:latin typeface="Arial"/>
                <a:cs typeface="Arial"/>
              </a:rPr>
              <a:t> </a:t>
            </a:r>
            <a:r>
              <a:rPr sz="2131" dirty="0">
                <a:latin typeface="Arial"/>
                <a:cs typeface="Arial"/>
              </a:rPr>
              <a:t>state</a:t>
            </a:r>
            <a:r>
              <a:rPr sz="2131" spc="-40" dirty="0">
                <a:latin typeface="Arial"/>
                <a:cs typeface="Arial"/>
              </a:rPr>
              <a:t> </a:t>
            </a:r>
            <a:r>
              <a:rPr sz="2131" spc="-13" dirty="0">
                <a:latin typeface="Arial"/>
                <a:cs typeface="Arial"/>
              </a:rPr>
              <a:t>machine</a:t>
            </a:r>
            <a:endParaRPr sz="2131">
              <a:latin typeface="Arial"/>
              <a:cs typeface="Arial"/>
            </a:endParaRPr>
          </a:p>
        </p:txBody>
      </p:sp>
      <p:pic>
        <p:nvPicPr>
          <p:cNvPr id="11" name="object 11"/>
          <p:cNvPicPr/>
          <p:nvPr/>
        </p:nvPicPr>
        <p:blipFill>
          <a:blip r:embed="rId2" cstate="print"/>
          <a:stretch>
            <a:fillRect/>
          </a:stretch>
        </p:blipFill>
        <p:spPr>
          <a:xfrm>
            <a:off x="6231198" y="1153448"/>
            <a:ext cx="5851657" cy="4597532"/>
          </a:xfrm>
          <a:prstGeom prst="rect">
            <a:avLst/>
          </a:prstGeom>
        </p:spPr>
      </p:pic>
      <p:sp>
        <p:nvSpPr>
          <p:cNvPr id="12" name="object 12"/>
          <p:cNvSpPr txBox="1">
            <a:spLocks noGrp="1"/>
          </p:cNvSpPr>
          <p:nvPr>
            <p:ph type="sldNum" sz="quarter" idx="7"/>
          </p:nvPr>
        </p:nvSpPr>
        <p:spPr>
          <a:xfrm>
            <a:off x="8691905" y="4730659"/>
            <a:ext cx="315721" cy="208914"/>
          </a:xfrm>
          <a:prstGeom prst="rect">
            <a:avLst/>
          </a:prstGeom>
        </p:spPr>
        <p:txBody>
          <a:bodyPr vert="horz" wrap="square" lIns="0" tIns="0" rIns="0" bIns="0" rtlCol="0">
            <a:spAutoFit/>
          </a:bodyPr>
          <a:lstStyle>
            <a:defPPr>
              <a:defRPr kern="0"/>
            </a:defPPr>
            <a:lvl1pPr>
              <a:defRPr sz="1300" b="0" i="0">
                <a:solidFill>
                  <a:schemeClr val="tx1"/>
                </a:solidFill>
                <a:latin typeface="Times New Roman"/>
                <a:cs typeface="Times New Roman"/>
              </a:defRPr>
            </a:lvl1pPr>
          </a:lstStyle>
          <a:p>
            <a:pPr marL="50738">
              <a:lnSpc>
                <a:spcPts val="2024"/>
              </a:lnSpc>
            </a:pPr>
            <a:fld id="{81D60167-4931-47E6-BA6A-407CBD079E47}" type="slidenum">
              <a:rPr lang="en-ZA" spc="-50" smtClean="0"/>
              <a:pPr marL="181610">
                <a:lnSpc>
                  <a:spcPts val="1520"/>
                </a:lnSpc>
              </a:pPr>
              <a:t>67</a:t>
            </a:fld>
            <a:endParaRPr spc="-33"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2582" y="523942"/>
            <a:ext cx="13191714" cy="694186"/>
          </a:xfrm>
          <a:prstGeom prst="rect">
            <a:avLst/>
          </a:prstGeom>
        </p:spPr>
        <p:txBody>
          <a:bodyPr vert="horz" wrap="square" lIns="0" tIns="16912" rIns="0" bIns="0" rtlCol="0" anchor="ctr">
            <a:spAutoFit/>
          </a:bodyPr>
          <a:lstStyle/>
          <a:p>
            <a:pPr marL="16913">
              <a:lnSpc>
                <a:spcPct val="100000"/>
              </a:lnSpc>
              <a:spcBef>
                <a:spcPts val="133"/>
              </a:spcBef>
            </a:pPr>
            <a:r>
              <a:rPr spc="-13" dirty="0"/>
              <a:t>State</a:t>
            </a:r>
          </a:p>
        </p:txBody>
      </p:sp>
      <p:sp>
        <p:nvSpPr>
          <p:cNvPr id="3" name="object 3"/>
          <p:cNvSpPr txBox="1"/>
          <p:nvPr/>
        </p:nvSpPr>
        <p:spPr>
          <a:xfrm>
            <a:off x="922582"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98238" y="1652383"/>
            <a:ext cx="4154544" cy="1123727"/>
          </a:xfrm>
          <a:prstGeom prst="rect">
            <a:avLst/>
          </a:prstGeom>
        </p:spPr>
        <p:txBody>
          <a:bodyPr vert="horz" wrap="square" lIns="0" tIns="16912" rIns="0" bIns="0" rtlCol="0">
            <a:spAutoFit/>
          </a:bodyPr>
          <a:lstStyle/>
          <a:p>
            <a:pPr marL="16913" marR="6765">
              <a:spcBef>
                <a:spcPts val="133"/>
              </a:spcBef>
            </a:pPr>
            <a:r>
              <a:rPr sz="2397" dirty="0">
                <a:latin typeface="Arial"/>
                <a:cs typeface="Arial"/>
              </a:rPr>
              <a:t>Motivation:</a:t>
            </a:r>
            <a:r>
              <a:rPr sz="2397" spc="-40" dirty="0">
                <a:latin typeface="Arial"/>
                <a:cs typeface="Arial"/>
              </a:rPr>
              <a:t> </a:t>
            </a:r>
            <a:r>
              <a:rPr sz="2397" dirty="0">
                <a:latin typeface="Arial"/>
                <a:cs typeface="Arial"/>
              </a:rPr>
              <a:t>state</a:t>
            </a:r>
            <a:r>
              <a:rPr sz="2397" spc="-53" dirty="0">
                <a:latin typeface="Arial"/>
                <a:cs typeface="Arial"/>
              </a:rPr>
              <a:t> </a:t>
            </a:r>
            <a:r>
              <a:rPr sz="2397" dirty="0">
                <a:latin typeface="Arial"/>
                <a:cs typeface="Arial"/>
              </a:rPr>
              <a:t>and</a:t>
            </a:r>
            <a:r>
              <a:rPr sz="2397" spc="-47" dirty="0">
                <a:latin typeface="Arial"/>
                <a:cs typeface="Arial"/>
              </a:rPr>
              <a:t> </a:t>
            </a:r>
            <a:r>
              <a:rPr sz="2397" spc="-13" dirty="0">
                <a:latin typeface="Arial"/>
                <a:cs typeface="Arial"/>
              </a:rPr>
              <a:t>transition </a:t>
            </a:r>
            <a:r>
              <a:rPr sz="2397" dirty="0">
                <a:latin typeface="Arial"/>
                <a:cs typeface="Arial"/>
              </a:rPr>
              <a:t>logic</a:t>
            </a:r>
            <a:r>
              <a:rPr sz="2397" spc="-67" dirty="0">
                <a:latin typeface="Arial"/>
                <a:cs typeface="Arial"/>
              </a:rPr>
              <a:t> </a:t>
            </a:r>
            <a:r>
              <a:rPr sz="2397" dirty="0">
                <a:latin typeface="Arial"/>
                <a:cs typeface="Arial"/>
              </a:rPr>
              <a:t>typically</a:t>
            </a:r>
            <a:r>
              <a:rPr sz="2397" spc="-53" dirty="0">
                <a:latin typeface="Arial"/>
                <a:cs typeface="Arial"/>
              </a:rPr>
              <a:t> </a:t>
            </a:r>
            <a:r>
              <a:rPr sz="2397" dirty="0">
                <a:latin typeface="Arial"/>
                <a:cs typeface="Arial"/>
              </a:rPr>
              <a:t>handled</a:t>
            </a:r>
            <a:r>
              <a:rPr sz="2397" spc="-60" dirty="0">
                <a:latin typeface="Arial"/>
                <a:cs typeface="Arial"/>
              </a:rPr>
              <a:t> </a:t>
            </a:r>
            <a:r>
              <a:rPr sz="2397" spc="-13" dirty="0">
                <a:latin typeface="Arial"/>
                <a:cs typeface="Arial"/>
              </a:rPr>
              <a:t>using </a:t>
            </a:r>
            <a:r>
              <a:rPr sz="2397" dirty="0">
                <a:latin typeface="Arial"/>
                <a:cs typeface="Arial"/>
              </a:rPr>
              <a:t>conditional</a:t>
            </a:r>
            <a:r>
              <a:rPr sz="2397" spc="-113" dirty="0">
                <a:latin typeface="Arial"/>
                <a:cs typeface="Arial"/>
              </a:rPr>
              <a:t> </a:t>
            </a:r>
            <a:r>
              <a:rPr sz="2397" spc="-13" dirty="0">
                <a:latin typeface="Arial"/>
                <a:cs typeface="Arial"/>
              </a:rPr>
              <a:t>statements</a:t>
            </a:r>
            <a:endParaRPr sz="2397">
              <a:latin typeface="Arial"/>
              <a:cs typeface="Arial"/>
            </a:endParaRPr>
          </a:p>
        </p:txBody>
      </p:sp>
      <p:sp>
        <p:nvSpPr>
          <p:cNvPr id="5" name="object 5"/>
          <p:cNvSpPr txBox="1"/>
          <p:nvPr/>
        </p:nvSpPr>
        <p:spPr>
          <a:xfrm>
            <a:off x="1199674" y="2910365"/>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6" name="object 6"/>
          <p:cNvSpPr txBox="1"/>
          <p:nvPr/>
        </p:nvSpPr>
        <p:spPr>
          <a:xfrm>
            <a:off x="1485886" y="2817837"/>
            <a:ext cx="4163000" cy="1492609"/>
          </a:xfrm>
          <a:prstGeom prst="rect">
            <a:avLst/>
          </a:prstGeom>
        </p:spPr>
        <p:txBody>
          <a:bodyPr vert="horz" wrap="square" lIns="0" tIns="16912" rIns="0" bIns="0" rtlCol="0">
            <a:spAutoFit/>
          </a:bodyPr>
          <a:lstStyle/>
          <a:p>
            <a:pPr marL="16913" marR="6765">
              <a:spcBef>
                <a:spcPts val="133"/>
              </a:spcBef>
            </a:pPr>
            <a:r>
              <a:rPr sz="2397" dirty="0">
                <a:latin typeface="Arial"/>
                <a:cs typeface="Arial"/>
              </a:rPr>
              <a:t>Many</a:t>
            </a:r>
            <a:r>
              <a:rPr sz="2397" spc="-20" dirty="0">
                <a:latin typeface="Arial"/>
                <a:cs typeface="Arial"/>
              </a:rPr>
              <a:t> </a:t>
            </a:r>
            <a:r>
              <a:rPr sz="2397" dirty="0">
                <a:latin typeface="Arial"/>
                <a:cs typeface="Arial"/>
              </a:rPr>
              <a:t>states</a:t>
            </a:r>
            <a:r>
              <a:rPr sz="2397" spc="-33" dirty="0">
                <a:latin typeface="Arial"/>
                <a:cs typeface="Arial"/>
              </a:rPr>
              <a:t> </a:t>
            </a:r>
            <a:r>
              <a:rPr sz="2397" dirty="0">
                <a:latin typeface="Arial"/>
                <a:cs typeface="Arial"/>
              </a:rPr>
              <a:t>can</a:t>
            </a:r>
            <a:r>
              <a:rPr sz="2397" spc="-33" dirty="0">
                <a:latin typeface="Arial"/>
                <a:cs typeface="Arial"/>
              </a:rPr>
              <a:t> </a:t>
            </a:r>
            <a:r>
              <a:rPr sz="2397" dirty="0">
                <a:latin typeface="Arial"/>
                <a:cs typeface="Arial"/>
              </a:rPr>
              <a:t>quickly</a:t>
            </a:r>
            <a:r>
              <a:rPr sz="2397" spc="-13" dirty="0">
                <a:latin typeface="Arial"/>
                <a:cs typeface="Arial"/>
              </a:rPr>
              <a:t> result </a:t>
            </a:r>
            <a:r>
              <a:rPr sz="2397" dirty="0">
                <a:latin typeface="Arial"/>
                <a:cs typeface="Arial"/>
              </a:rPr>
              <a:t>in</a:t>
            </a:r>
            <a:r>
              <a:rPr sz="2397" spc="-80" dirty="0">
                <a:latin typeface="Arial"/>
                <a:cs typeface="Arial"/>
              </a:rPr>
              <a:t> </a:t>
            </a:r>
            <a:r>
              <a:rPr sz="2397" dirty="0">
                <a:latin typeface="Arial"/>
                <a:cs typeface="Arial"/>
              </a:rPr>
              <a:t>complex</a:t>
            </a:r>
            <a:r>
              <a:rPr sz="2397" spc="-60" dirty="0">
                <a:latin typeface="Arial"/>
                <a:cs typeface="Arial"/>
              </a:rPr>
              <a:t> </a:t>
            </a:r>
            <a:r>
              <a:rPr sz="2397" dirty="0">
                <a:latin typeface="Arial"/>
                <a:cs typeface="Arial"/>
              </a:rPr>
              <a:t>conditional</a:t>
            </a:r>
            <a:r>
              <a:rPr sz="2397" spc="-60" dirty="0">
                <a:latin typeface="Arial"/>
                <a:cs typeface="Arial"/>
              </a:rPr>
              <a:t> </a:t>
            </a:r>
            <a:r>
              <a:rPr sz="2397" spc="-13" dirty="0">
                <a:latin typeface="Arial"/>
                <a:cs typeface="Arial"/>
              </a:rPr>
              <a:t>logic, </a:t>
            </a:r>
            <a:r>
              <a:rPr sz="2397" dirty="0">
                <a:latin typeface="Arial"/>
                <a:cs typeface="Arial"/>
              </a:rPr>
              <a:t>which</a:t>
            </a:r>
            <a:r>
              <a:rPr sz="2397" spc="-53" dirty="0">
                <a:latin typeface="Arial"/>
                <a:cs typeface="Arial"/>
              </a:rPr>
              <a:t> </a:t>
            </a:r>
            <a:r>
              <a:rPr sz="2397" dirty="0">
                <a:latin typeface="Arial"/>
                <a:cs typeface="Arial"/>
              </a:rPr>
              <a:t>is</a:t>
            </a:r>
            <a:r>
              <a:rPr sz="2397" spc="-47" dirty="0">
                <a:latin typeface="Arial"/>
                <a:cs typeface="Arial"/>
              </a:rPr>
              <a:t> </a:t>
            </a:r>
            <a:r>
              <a:rPr sz="2397" dirty="0">
                <a:latin typeface="Arial"/>
                <a:cs typeface="Arial"/>
              </a:rPr>
              <a:t>difficult</a:t>
            </a:r>
            <a:r>
              <a:rPr sz="2397" spc="-33" dirty="0">
                <a:latin typeface="Arial"/>
                <a:cs typeface="Arial"/>
              </a:rPr>
              <a:t> </a:t>
            </a:r>
            <a:r>
              <a:rPr sz="2397" dirty="0">
                <a:latin typeface="Arial"/>
                <a:cs typeface="Arial"/>
              </a:rPr>
              <a:t>to</a:t>
            </a:r>
            <a:r>
              <a:rPr sz="2397" spc="-47" dirty="0">
                <a:latin typeface="Arial"/>
                <a:cs typeface="Arial"/>
              </a:rPr>
              <a:t> </a:t>
            </a:r>
            <a:r>
              <a:rPr sz="2397" spc="-13" dirty="0">
                <a:latin typeface="Arial"/>
                <a:cs typeface="Arial"/>
              </a:rPr>
              <a:t>understand, </a:t>
            </a:r>
            <a:r>
              <a:rPr sz="2397" dirty="0">
                <a:latin typeface="Arial"/>
                <a:cs typeface="Arial"/>
              </a:rPr>
              <a:t>maintain</a:t>
            </a:r>
            <a:r>
              <a:rPr sz="2397" spc="-40" dirty="0">
                <a:latin typeface="Arial"/>
                <a:cs typeface="Arial"/>
              </a:rPr>
              <a:t> </a:t>
            </a:r>
            <a:r>
              <a:rPr sz="2397" dirty="0">
                <a:latin typeface="Arial"/>
                <a:cs typeface="Arial"/>
              </a:rPr>
              <a:t>and</a:t>
            </a:r>
            <a:r>
              <a:rPr sz="2397" spc="-47" dirty="0">
                <a:latin typeface="Arial"/>
                <a:cs typeface="Arial"/>
              </a:rPr>
              <a:t> </a:t>
            </a:r>
            <a:r>
              <a:rPr sz="2397" spc="-13" dirty="0">
                <a:latin typeface="Arial"/>
                <a:cs typeface="Arial"/>
              </a:rPr>
              <a:t>modify</a:t>
            </a:r>
            <a:endParaRPr sz="2397">
              <a:latin typeface="Arial"/>
              <a:cs typeface="Arial"/>
            </a:endParaRPr>
          </a:p>
        </p:txBody>
      </p:sp>
      <p:pic>
        <p:nvPicPr>
          <p:cNvPr id="7" name="object 7"/>
          <p:cNvPicPr/>
          <p:nvPr/>
        </p:nvPicPr>
        <p:blipFill>
          <a:blip r:embed="rId2" cstate="print"/>
          <a:stretch>
            <a:fillRect/>
          </a:stretch>
        </p:blipFill>
        <p:spPr>
          <a:xfrm>
            <a:off x="5856299" y="1531240"/>
            <a:ext cx="6193002" cy="3452693"/>
          </a:xfrm>
          <a:prstGeom prst="rect">
            <a:avLst/>
          </a:prstGeom>
        </p:spPr>
      </p:pic>
      <p:sp>
        <p:nvSpPr>
          <p:cNvPr id="8" name="object 8"/>
          <p:cNvSpPr txBox="1">
            <a:spLocks noGrp="1"/>
          </p:cNvSpPr>
          <p:nvPr>
            <p:ph type="sldNum" sz="quarter" idx="7"/>
          </p:nvPr>
        </p:nvSpPr>
        <p:spPr>
          <a:xfrm>
            <a:off x="8691905" y="4730659"/>
            <a:ext cx="315721" cy="208914"/>
          </a:xfrm>
          <a:prstGeom prst="rect">
            <a:avLst/>
          </a:prstGeom>
        </p:spPr>
        <p:txBody>
          <a:bodyPr vert="horz" wrap="square" lIns="0" tIns="0" rIns="0" bIns="0" rtlCol="0">
            <a:spAutoFit/>
          </a:bodyPr>
          <a:lstStyle>
            <a:defPPr>
              <a:defRPr kern="0"/>
            </a:defPPr>
            <a:lvl1pPr>
              <a:defRPr sz="1300" b="0" i="0">
                <a:solidFill>
                  <a:schemeClr val="tx1"/>
                </a:solidFill>
                <a:latin typeface="Times New Roman"/>
                <a:cs typeface="Times New Roman"/>
              </a:defRPr>
            </a:lvl1pPr>
          </a:lstStyle>
          <a:p>
            <a:pPr marL="50738">
              <a:lnSpc>
                <a:spcPts val="2024"/>
              </a:lnSpc>
            </a:pPr>
            <a:fld id="{81D60167-4931-47E6-BA6A-407CBD079E47}" type="slidenum">
              <a:rPr lang="en-ZA" spc="-50" smtClean="0"/>
              <a:pPr marL="181610">
                <a:lnSpc>
                  <a:spcPts val="1520"/>
                </a:lnSpc>
              </a:pPr>
              <a:t>68</a:t>
            </a:fld>
            <a:endParaRPr spc="-33"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2582" y="543350"/>
            <a:ext cx="13191714" cy="694186"/>
          </a:xfrm>
          <a:prstGeom prst="rect">
            <a:avLst/>
          </a:prstGeom>
        </p:spPr>
        <p:txBody>
          <a:bodyPr vert="horz" wrap="square" lIns="0" tIns="16912" rIns="0" bIns="0" rtlCol="0" anchor="ctr">
            <a:spAutoFit/>
          </a:bodyPr>
          <a:lstStyle/>
          <a:p>
            <a:pPr marL="16913">
              <a:lnSpc>
                <a:spcPct val="100000"/>
              </a:lnSpc>
              <a:spcBef>
                <a:spcPts val="133"/>
              </a:spcBef>
            </a:pPr>
            <a:r>
              <a:rPr spc="-13" dirty="0"/>
              <a:t>State</a:t>
            </a:r>
          </a:p>
        </p:txBody>
      </p:sp>
      <p:sp>
        <p:nvSpPr>
          <p:cNvPr id="3" name="object 3"/>
          <p:cNvSpPr txBox="1"/>
          <p:nvPr/>
        </p:nvSpPr>
        <p:spPr>
          <a:xfrm>
            <a:off x="922582"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98237" y="1652383"/>
            <a:ext cx="4880934" cy="1492609"/>
          </a:xfrm>
          <a:prstGeom prst="rect">
            <a:avLst/>
          </a:prstGeom>
        </p:spPr>
        <p:txBody>
          <a:bodyPr vert="horz" wrap="square" lIns="0" tIns="16912" rIns="0" bIns="0" rtlCol="0">
            <a:spAutoFit/>
          </a:bodyPr>
          <a:lstStyle/>
          <a:p>
            <a:pPr marL="16913" marR="6765">
              <a:spcBef>
                <a:spcPts val="133"/>
              </a:spcBef>
            </a:pPr>
            <a:r>
              <a:rPr sz="2397" dirty="0">
                <a:latin typeface="Arial"/>
                <a:cs typeface="Arial"/>
              </a:rPr>
              <a:t>Motivation:</a:t>
            </a:r>
            <a:r>
              <a:rPr sz="2397" spc="-47" dirty="0">
                <a:latin typeface="Arial"/>
                <a:cs typeface="Arial"/>
              </a:rPr>
              <a:t> </a:t>
            </a:r>
            <a:r>
              <a:rPr sz="2397" dirty="0">
                <a:latin typeface="Arial"/>
                <a:cs typeface="Arial"/>
              </a:rPr>
              <a:t>instead,</a:t>
            </a:r>
            <a:r>
              <a:rPr sz="2397" spc="-47" dirty="0">
                <a:latin typeface="Arial"/>
                <a:cs typeface="Arial"/>
              </a:rPr>
              <a:t> </a:t>
            </a:r>
            <a:r>
              <a:rPr sz="2397" dirty="0">
                <a:latin typeface="Arial"/>
                <a:cs typeface="Arial"/>
              </a:rPr>
              <a:t>have</a:t>
            </a:r>
            <a:r>
              <a:rPr sz="2397" spc="-60" dirty="0">
                <a:latin typeface="Arial"/>
                <a:cs typeface="Arial"/>
              </a:rPr>
              <a:t> </a:t>
            </a:r>
            <a:r>
              <a:rPr sz="2397" dirty="0">
                <a:latin typeface="Arial"/>
                <a:cs typeface="Arial"/>
              </a:rPr>
              <a:t>each</a:t>
            </a:r>
            <a:r>
              <a:rPr sz="2397" spc="-53" dirty="0">
                <a:latin typeface="Arial"/>
                <a:cs typeface="Arial"/>
              </a:rPr>
              <a:t> </a:t>
            </a:r>
            <a:r>
              <a:rPr sz="2397" spc="-27" dirty="0">
                <a:latin typeface="Arial"/>
                <a:cs typeface="Arial"/>
              </a:rPr>
              <a:t>state </a:t>
            </a:r>
            <a:r>
              <a:rPr sz="2397" dirty="0">
                <a:latin typeface="Arial"/>
                <a:cs typeface="Arial"/>
              </a:rPr>
              <a:t>implement</a:t>
            </a:r>
            <a:r>
              <a:rPr sz="2397" spc="-40" dirty="0">
                <a:latin typeface="Arial"/>
                <a:cs typeface="Arial"/>
              </a:rPr>
              <a:t> </a:t>
            </a:r>
            <a:r>
              <a:rPr sz="2397" dirty="0">
                <a:latin typeface="Arial"/>
                <a:cs typeface="Arial"/>
              </a:rPr>
              <a:t>a</a:t>
            </a:r>
            <a:r>
              <a:rPr sz="2397" spc="-67" dirty="0">
                <a:latin typeface="Arial"/>
                <a:cs typeface="Arial"/>
              </a:rPr>
              <a:t> </a:t>
            </a:r>
            <a:r>
              <a:rPr sz="2397" dirty="0">
                <a:latin typeface="Arial"/>
                <a:cs typeface="Arial"/>
              </a:rPr>
              <a:t>common</a:t>
            </a:r>
            <a:r>
              <a:rPr sz="2397" spc="-53" dirty="0">
                <a:latin typeface="Arial"/>
                <a:cs typeface="Arial"/>
              </a:rPr>
              <a:t> </a:t>
            </a:r>
            <a:r>
              <a:rPr sz="2397" dirty="0">
                <a:latin typeface="Arial"/>
                <a:cs typeface="Arial"/>
              </a:rPr>
              <a:t>interface</a:t>
            </a:r>
            <a:r>
              <a:rPr sz="2397" spc="-47" dirty="0">
                <a:latin typeface="Arial"/>
                <a:cs typeface="Arial"/>
              </a:rPr>
              <a:t> </a:t>
            </a:r>
            <a:r>
              <a:rPr sz="2397" spc="-33" dirty="0">
                <a:latin typeface="Arial"/>
                <a:cs typeface="Arial"/>
              </a:rPr>
              <a:t>and </a:t>
            </a:r>
            <a:r>
              <a:rPr sz="2397" dirty="0">
                <a:latin typeface="Arial"/>
                <a:cs typeface="Arial"/>
              </a:rPr>
              <a:t>delegate</a:t>
            </a:r>
            <a:r>
              <a:rPr sz="2397" spc="-33" dirty="0">
                <a:latin typeface="Arial"/>
                <a:cs typeface="Arial"/>
              </a:rPr>
              <a:t> </a:t>
            </a:r>
            <a:r>
              <a:rPr sz="2397" dirty="0">
                <a:latin typeface="Arial"/>
                <a:cs typeface="Arial"/>
              </a:rPr>
              <a:t>the</a:t>
            </a:r>
            <a:r>
              <a:rPr sz="2397" spc="-27" dirty="0">
                <a:latin typeface="Arial"/>
                <a:cs typeface="Arial"/>
              </a:rPr>
              <a:t> </a:t>
            </a:r>
            <a:r>
              <a:rPr sz="2397" spc="-13" dirty="0">
                <a:latin typeface="Arial"/>
                <a:cs typeface="Arial"/>
              </a:rPr>
              <a:t>state-specific </a:t>
            </a:r>
            <a:r>
              <a:rPr sz="2397" dirty="0">
                <a:latin typeface="Arial"/>
                <a:cs typeface="Arial"/>
              </a:rPr>
              <a:t>functionality</a:t>
            </a:r>
            <a:r>
              <a:rPr sz="2397" spc="-47" dirty="0">
                <a:latin typeface="Arial"/>
                <a:cs typeface="Arial"/>
              </a:rPr>
              <a:t> </a:t>
            </a:r>
            <a:r>
              <a:rPr sz="2397" dirty="0">
                <a:latin typeface="Arial"/>
                <a:cs typeface="Arial"/>
              </a:rPr>
              <a:t>to</a:t>
            </a:r>
            <a:r>
              <a:rPr sz="2397" spc="-47" dirty="0">
                <a:latin typeface="Arial"/>
                <a:cs typeface="Arial"/>
              </a:rPr>
              <a:t> </a:t>
            </a:r>
            <a:r>
              <a:rPr sz="2397" dirty="0">
                <a:latin typeface="Arial"/>
                <a:cs typeface="Arial"/>
              </a:rPr>
              <a:t>each</a:t>
            </a:r>
            <a:r>
              <a:rPr sz="2397" spc="-40" dirty="0">
                <a:latin typeface="Arial"/>
                <a:cs typeface="Arial"/>
              </a:rPr>
              <a:t> </a:t>
            </a:r>
            <a:r>
              <a:rPr sz="2397" spc="-13" dirty="0">
                <a:latin typeface="Arial"/>
                <a:cs typeface="Arial"/>
              </a:rPr>
              <a:t>subclass</a:t>
            </a:r>
            <a:endParaRPr sz="2397">
              <a:latin typeface="Arial"/>
              <a:cs typeface="Arial"/>
            </a:endParaRPr>
          </a:p>
        </p:txBody>
      </p:sp>
      <p:sp>
        <p:nvSpPr>
          <p:cNvPr id="5" name="object 5"/>
          <p:cNvSpPr txBox="1"/>
          <p:nvPr/>
        </p:nvSpPr>
        <p:spPr>
          <a:xfrm>
            <a:off x="1199674" y="3275674"/>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6" name="object 6"/>
          <p:cNvSpPr txBox="1"/>
          <p:nvPr/>
        </p:nvSpPr>
        <p:spPr>
          <a:xfrm>
            <a:off x="1485885" y="3183146"/>
            <a:ext cx="4760856" cy="1492609"/>
          </a:xfrm>
          <a:prstGeom prst="rect">
            <a:avLst/>
          </a:prstGeom>
        </p:spPr>
        <p:txBody>
          <a:bodyPr vert="horz" wrap="square" lIns="0" tIns="16912" rIns="0" bIns="0" rtlCol="0">
            <a:spAutoFit/>
          </a:bodyPr>
          <a:lstStyle/>
          <a:p>
            <a:pPr marL="16913" marR="6765">
              <a:spcBef>
                <a:spcPts val="133"/>
              </a:spcBef>
            </a:pPr>
            <a:r>
              <a:rPr sz="2397" dirty="0">
                <a:latin typeface="Arial"/>
                <a:cs typeface="Arial"/>
              </a:rPr>
              <a:t>When</a:t>
            </a:r>
            <a:r>
              <a:rPr sz="2397" spc="-87" dirty="0">
                <a:latin typeface="Arial"/>
                <a:cs typeface="Arial"/>
              </a:rPr>
              <a:t> </a:t>
            </a:r>
            <a:r>
              <a:rPr sz="2397" dirty="0">
                <a:latin typeface="Arial"/>
                <a:cs typeface="Arial"/>
              </a:rPr>
              <a:t>transitioning</a:t>
            </a:r>
            <a:r>
              <a:rPr sz="2397" spc="-73" dirty="0">
                <a:latin typeface="Arial"/>
                <a:cs typeface="Arial"/>
              </a:rPr>
              <a:t> </a:t>
            </a:r>
            <a:r>
              <a:rPr sz="2397" dirty="0">
                <a:latin typeface="Arial"/>
                <a:cs typeface="Arial"/>
              </a:rPr>
              <a:t>between</a:t>
            </a:r>
            <a:r>
              <a:rPr sz="2397" spc="-67" dirty="0">
                <a:latin typeface="Arial"/>
                <a:cs typeface="Arial"/>
              </a:rPr>
              <a:t> </a:t>
            </a:r>
            <a:r>
              <a:rPr sz="2397" spc="-13" dirty="0">
                <a:latin typeface="Arial"/>
                <a:cs typeface="Arial"/>
              </a:rPr>
              <a:t>states, </a:t>
            </a:r>
            <a:r>
              <a:rPr sz="2397" dirty="0">
                <a:latin typeface="Arial"/>
                <a:cs typeface="Arial"/>
              </a:rPr>
              <a:t>simply</a:t>
            </a:r>
            <a:r>
              <a:rPr sz="2397" spc="-60" dirty="0">
                <a:latin typeface="Arial"/>
                <a:cs typeface="Arial"/>
              </a:rPr>
              <a:t> </a:t>
            </a:r>
            <a:r>
              <a:rPr sz="2397" dirty="0">
                <a:latin typeface="Arial"/>
                <a:cs typeface="Arial"/>
              </a:rPr>
              <a:t>replace</a:t>
            </a:r>
            <a:r>
              <a:rPr sz="2397" spc="-47" dirty="0">
                <a:latin typeface="Arial"/>
                <a:cs typeface="Arial"/>
              </a:rPr>
              <a:t> </a:t>
            </a:r>
            <a:r>
              <a:rPr sz="2397" dirty="0">
                <a:latin typeface="Arial"/>
                <a:cs typeface="Arial"/>
              </a:rPr>
              <a:t>the</a:t>
            </a:r>
            <a:r>
              <a:rPr sz="2397" spc="-53" dirty="0">
                <a:latin typeface="Arial"/>
                <a:cs typeface="Arial"/>
              </a:rPr>
              <a:t> </a:t>
            </a:r>
            <a:r>
              <a:rPr sz="2397" dirty="0">
                <a:latin typeface="Arial"/>
                <a:cs typeface="Arial"/>
              </a:rPr>
              <a:t>active</a:t>
            </a:r>
            <a:r>
              <a:rPr sz="2397" spc="-47" dirty="0">
                <a:latin typeface="Arial"/>
                <a:cs typeface="Arial"/>
              </a:rPr>
              <a:t> </a:t>
            </a:r>
            <a:r>
              <a:rPr sz="2397" spc="-27" dirty="0">
                <a:latin typeface="Arial"/>
                <a:cs typeface="Arial"/>
              </a:rPr>
              <a:t>state </a:t>
            </a:r>
            <a:r>
              <a:rPr sz="2397" dirty="0">
                <a:latin typeface="Arial"/>
                <a:cs typeface="Arial"/>
              </a:rPr>
              <a:t>object</a:t>
            </a:r>
            <a:r>
              <a:rPr sz="2397" spc="-47" dirty="0">
                <a:latin typeface="Arial"/>
                <a:cs typeface="Arial"/>
              </a:rPr>
              <a:t> </a:t>
            </a:r>
            <a:r>
              <a:rPr sz="2397" dirty="0">
                <a:latin typeface="Arial"/>
                <a:cs typeface="Arial"/>
              </a:rPr>
              <a:t>with</a:t>
            </a:r>
            <a:r>
              <a:rPr sz="2397" spc="-47" dirty="0">
                <a:latin typeface="Arial"/>
                <a:cs typeface="Arial"/>
              </a:rPr>
              <a:t> </a:t>
            </a:r>
            <a:r>
              <a:rPr sz="2397" dirty="0">
                <a:latin typeface="Arial"/>
                <a:cs typeface="Arial"/>
              </a:rPr>
              <a:t>a</a:t>
            </a:r>
            <a:r>
              <a:rPr sz="2397" spc="-53" dirty="0">
                <a:latin typeface="Arial"/>
                <a:cs typeface="Arial"/>
              </a:rPr>
              <a:t> </a:t>
            </a:r>
            <a:r>
              <a:rPr sz="2397" dirty="0">
                <a:latin typeface="Arial"/>
                <a:cs typeface="Arial"/>
              </a:rPr>
              <a:t>different</a:t>
            </a:r>
            <a:r>
              <a:rPr sz="2397" spc="-40" dirty="0">
                <a:latin typeface="Arial"/>
                <a:cs typeface="Arial"/>
              </a:rPr>
              <a:t> </a:t>
            </a:r>
            <a:r>
              <a:rPr sz="2397" spc="-13" dirty="0">
                <a:latin typeface="Arial"/>
                <a:cs typeface="Arial"/>
              </a:rPr>
              <a:t>state subclass</a:t>
            </a:r>
            <a:endParaRPr sz="2397">
              <a:latin typeface="Arial"/>
              <a:cs typeface="Arial"/>
            </a:endParaRPr>
          </a:p>
        </p:txBody>
      </p:sp>
      <p:pic>
        <p:nvPicPr>
          <p:cNvPr id="7" name="object 7"/>
          <p:cNvPicPr/>
          <p:nvPr/>
        </p:nvPicPr>
        <p:blipFill>
          <a:blip r:embed="rId2" cstate="print"/>
          <a:stretch>
            <a:fillRect/>
          </a:stretch>
        </p:blipFill>
        <p:spPr>
          <a:xfrm>
            <a:off x="6015745" y="1701181"/>
            <a:ext cx="5668040" cy="3701036"/>
          </a:xfrm>
          <a:prstGeom prst="rect">
            <a:avLst/>
          </a:prstGeom>
        </p:spPr>
      </p:pic>
      <p:sp>
        <p:nvSpPr>
          <p:cNvPr id="8" name="object 8"/>
          <p:cNvSpPr txBox="1">
            <a:spLocks noGrp="1"/>
          </p:cNvSpPr>
          <p:nvPr>
            <p:ph type="sldNum" sz="quarter" idx="7"/>
          </p:nvPr>
        </p:nvSpPr>
        <p:spPr>
          <a:xfrm>
            <a:off x="8691905" y="4730659"/>
            <a:ext cx="315721" cy="208914"/>
          </a:xfrm>
          <a:prstGeom prst="rect">
            <a:avLst/>
          </a:prstGeom>
        </p:spPr>
        <p:txBody>
          <a:bodyPr vert="horz" wrap="square" lIns="0" tIns="0" rIns="0" bIns="0" rtlCol="0">
            <a:spAutoFit/>
          </a:bodyPr>
          <a:lstStyle>
            <a:defPPr>
              <a:defRPr kern="0"/>
            </a:defPPr>
            <a:lvl1pPr>
              <a:defRPr sz="1300" b="0" i="0">
                <a:solidFill>
                  <a:schemeClr val="tx1"/>
                </a:solidFill>
                <a:latin typeface="Times New Roman"/>
                <a:cs typeface="Times New Roman"/>
              </a:defRPr>
            </a:lvl1pPr>
          </a:lstStyle>
          <a:p>
            <a:pPr marL="50738">
              <a:lnSpc>
                <a:spcPts val="2024"/>
              </a:lnSpc>
            </a:pPr>
            <a:fld id="{81D60167-4931-47E6-BA6A-407CBD079E47}" type="slidenum">
              <a:rPr lang="en-ZA" spc="-50" smtClean="0"/>
              <a:pPr marL="181610">
                <a:lnSpc>
                  <a:spcPts val="1520"/>
                </a:lnSpc>
              </a:pPr>
              <a:t>69</a:t>
            </a:fld>
            <a:endParaRPr spc="-33"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08A88-E86F-E29A-BBA5-8906D8AAEE4F}"/>
              </a:ext>
            </a:extLst>
          </p:cNvPr>
          <p:cNvSpPr>
            <a:spLocks noGrp="1"/>
          </p:cNvSpPr>
          <p:nvPr>
            <p:ph type="title"/>
          </p:nvPr>
        </p:nvSpPr>
        <p:spPr/>
        <p:txBody>
          <a:bodyPr/>
          <a:lstStyle/>
          <a:p>
            <a:r>
              <a:rPr lang="en-ZA" sz="4400" dirty="0" err="1"/>
              <a:t>Behavioral</a:t>
            </a:r>
            <a:r>
              <a:rPr lang="en-ZA" sz="4400" spc="100" dirty="0"/>
              <a:t> </a:t>
            </a:r>
            <a:r>
              <a:rPr lang="en-ZA" sz="4400" dirty="0"/>
              <a:t>Design</a:t>
            </a:r>
            <a:r>
              <a:rPr lang="en-ZA" sz="4400" spc="105" dirty="0"/>
              <a:t> </a:t>
            </a:r>
            <a:r>
              <a:rPr lang="en-ZA" sz="4400" spc="-10" dirty="0"/>
              <a:t>Patterns</a:t>
            </a:r>
            <a:endParaRPr lang="en-US" dirty="0"/>
          </a:p>
        </p:txBody>
      </p:sp>
      <p:sp>
        <p:nvSpPr>
          <p:cNvPr id="3" name="Content Placeholder 2">
            <a:extLst>
              <a:ext uri="{FF2B5EF4-FFF2-40B4-BE49-F238E27FC236}">
                <a16:creationId xmlns:a16="http://schemas.microsoft.com/office/drawing/2014/main" id="{55774903-D233-DE2A-C963-ACF804D53582}"/>
              </a:ext>
            </a:extLst>
          </p:cNvPr>
          <p:cNvSpPr>
            <a:spLocks noGrp="1"/>
          </p:cNvSpPr>
          <p:nvPr>
            <p:ph idx="1"/>
          </p:nvPr>
        </p:nvSpPr>
        <p:spPr/>
        <p:txBody>
          <a:bodyPr/>
          <a:lstStyle/>
          <a:p>
            <a:pPr marL="0" indent="0">
              <a:buNone/>
            </a:pPr>
            <a:r>
              <a:rPr lang="en-US" dirty="0"/>
              <a:t>Behavioral design patterns deal with communication between objects</a:t>
            </a:r>
          </a:p>
          <a:p>
            <a:r>
              <a:rPr lang="en-US" dirty="0"/>
              <a:t>You can control how and when messages are passed between senders and receivers</a:t>
            </a:r>
          </a:p>
          <a:p>
            <a:r>
              <a:rPr lang="en-US" dirty="0"/>
              <a:t>You can control who can communicate with who You can package complex requests into objects</a:t>
            </a:r>
          </a:p>
          <a:p>
            <a:r>
              <a:rPr lang="en-US" dirty="0"/>
              <a:t>You can control how a system chooses between algorithms</a:t>
            </a:r>
          </a:p>
          <a:p>
            <a:pPr lvl="1"/>
            <a:endParaRPr lang="en-US" dirty="0"/>
          </a:p>
          <a:p>
            <a:endParaRPr lang="en-US" dirty="0"/>
          </a:p>
        </p:txBody>
      </p:sp>
    </p:spTree>
    <p:extLst>
      <p:ext uri="{BB962C8B-B14F-4D97-AF65-F5344CB8AC3E}">
        <p14:creationId xmlns:p14="http://schemas.microsoft.com/office/powerpoint/2010/main" val="899538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2582" y="557180"/>
            <a:ext cx="13191714" cy="694186"/>
          </a:xfrm>
          <a:prstGeom prst="rect">
            <a:avLst/>
          </a:prstGeom>
        </p:spPr>
        <p:txBody>
          <a:bodyPr vert="horz" wrap="square" lIns="0" tIns="16912" rIns="0" bIns="0" rtlCol="0" anchor="ctr">
            <a:spAutoFit/>
          </a:bodyPr>
          <a:lstStyle/>
          <a:p>
            <a:pPr marL="16913">
              <a:lnSpc>
                <a:spcPct val="100000"/>
              </a:lnSpc>
              <a:spcBef>
                <a:spcPts val="133"/>
              </a:spcBef>
            </a:pPr>
            <a:r>
              <a:rPr spc="-13" dirty="0"/>
              <a:t>State</a:t>
            </a:r>
          </a:p>
        </p:txBody>
      </p:sp>
      <p:sp>
        <p:nvSpPr>
          <p:cNvPr id="3" name="object 3"/>
          <p:cNvSpPr txBox="1"/>
          <p:nvPr/>
        </p:nvSpPr>
        <p:spPr>
          <a:xfrm>
            <a:off x="922582"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98237" y="1652383"/>
            <a:ext cx="4948584" cy="3478089"/>
          </a:xfrm>
          <a:prstGeom prst="rect">
            <a:avLst/>
          </a:prstGeom>
        </p:spPr>
        <p:txBody>
          <a:bodyPr vert="horz" wrap="square" lIns="0" tIns="16912" rIns="0" bIns="0" rtlCol="0">
            <a:spAutoFit/>
          </a:bodyPr>
          <a:lstStyle/>
          <a:p>
            <a:pPr marL="16913" marR="6765">
              <a:spcBef>
                <a:spcPts val="133"/>
              </a:spcBef>
            </a:pPr>
            <a:r>
              <a:rPr sz="2397" dirty="0">
                <a:latin typeface="Arial"/>
                <a:cs typeface="Arial"/>
              </a:rPr>
              <a:t>Context</a:t>
            </a:r>
            <a:r>
              <a:rPr sz="2397" spc="-33" dirty="0">
                <a:latin typeface="Arial"/>
                <a:cs typeface="Arial"/>
              </a:rPr>
              <a:t> </a:t>
            </a:r>
            <a:r>
              <a:rPr sz="2397" dirty="0">
                <a:latin typeface="Arial"/>
                <a:cs typeface="Arial"/>
              </a:rPr>
              <a:t>–</a:t>
            </a:r>
            <a:r>
              <a:rPr sz="2397" spc="-40" dirty="0">
                <a:latin typeface="Arial"/>
                <a:cs typeface="Arial"/>
              </a:rPr>
              <a:t> </a:t>
            </a:r>
            <a:r>
              <a:rPr sz="2397" dirty="0">
                <a:latin typeface="Arial"/>
                <a:cs typeface="Arial"/>
              </a:rPr>
              <a:t>maintains</a:t>
            </a:r>
            <a:r>
              <a:rPr sz="2397" spc="-33" dirty="0">
                <a:latin typeface="Arial"/>
                <a:cs typeface="Arial"/>
              </a:rPr>
              <a:t> </a:t>
            </a:r>
            <a:r>
              <a:rPr sz="2397" dirty="0">
                <a:latin typeface="Arial"/>
                <a:cs typeface="Arial"/>
              </a:rPr>
              <a:t>an</a:t>
            </a:r>
            <a:r>
              <a:rPr sz="2397" spc="-40" dirty="0">
                <a:latin typeface="Arial"/>
                <a:cs typeface="Arial"/>
              </a:rPr>
              <a:t> </a:t>
            </a:r>
            <a:r>
              <a:rPr sz="2397" dirty="0">
                <a:latin typeface="Arial"/>
                <a:cs typeface="Arial"/>
              </a:rPr>
              <a:t>instance</a:t>
            </a:r>
            <a:r>
              <a:rPr sz="2397" spc="-40" dirty="0">
                <a:latin typeface="Arial"/>
                <a:cs typeface="Arial"/>
              </a:rPr>
              <a:t> </a:t>
            </a:r>
            <a:r>
              <a:rPr sz="2397" dirty="0">
                <a:latin typeface="Arial"/>
                <a:cs typeface="Arial"/>
              </a:rPr>
              <a:t>of</a:t>
            </a:r>
            <a:r>
              <a:rPr sz="2397" spc="-27" dirty="0">
                <a:latin typeface="Arial"/>
                <a:cs typeface="Arial"/>
              </a:rPr>
              <a:t> </a:t>
            </a:r>
            <a:r>
              <a:rPr sz="2397" spc="-67" dirty="0">
                <a:latin typeface="Arial"/>
                <a:cs typeface="Arial"/>
              </a:rPr>
              <a:t>a </a:t>
            </a:r>
            <a:r>
              <a:rPr sz="2397" dirty="0">
                <a:latin typeface="Arial"/>
                <a:cs typeface="Arial"/>
              </a:rPr>
              <a:t>State</a:t>
            </a:r>
            <a:r>
              <a:rPr sz="2397" spc="-67" dirty="0">
                <a:latin typeface="Arial"/>
                <a:cs typeface="Arial"/>
              </a:rPr>
              <a:t> </a:t>
            </a:r>
            <a:r>
              <a:rPr sz="2397" dirty="0">
                <a:latin typeface="Arial"/>
                <a:cs typeface="Arial"/>
              </a:rPr>
              <a:t>subclass</a:t>
            </a:r>
            <a:r>
              <a:rPr sz="2397" spc="-40" dirty="0">
                <a:latin typeface="Arial"/>
                <a:cs typeface="Arial"/>
              </a:rPr>
              <a:t> </a:t>
            </a:r>
            <a:r>
              <a:rPr sz="2397" dirty="0">
                <a:latin typeface="Arial"/>
                <a:cs typeface="Arial"/>
              </a:rPr>
              <a:t>that</a:t>
            </a:r>
            <a:r>
              <a:rPr sz="2397" spc="-40" dirty="0">
                <a:latin typeface="Arial"/>
                <a:cs typeface="Arial"/>
              </a:rPr>
              <a:t> </a:t>
            </a:r>
            <a:r>
              <a:rPr sz="2397" dirty="0">
                <a:latin typeface="Arial"/>
                <a:cs typeface="Arial"/>
              </a:rPr>
              <a:t>represents</a:t>
            </a:r>
            <a:r>
              <a:rPr sz="2397" spc="-40" dirty="0">
                <a:latin typeface="Arial"/>
                <a:cs typeface="Arial"/>
              </a:rPr>
              <a:t> </a:t>
            </a:r>
            <a:r>
              <a:rPr sz="2397" spc="-33" dirty="0">
                <a:latin typeface="Arial"/>
                <a:cs typeface="Arial"/>
              </a:rPr>
              <a:t>the </a:t>
            </a:r>
            <a:r>
              <a:rPr sz="2397" dirty="0">
                <a:latin typeface="Arial"/>
                <a:cs typeface="Arial"/>
              </a:rPr>
              <a:t>current</a:t>
            </a:r>
            <a:r>
              <a:rPr sz="2397" spc="-47" dirty="0">
                <a:latin typeface="Arial"/>
                <a:cs typeface="Arial"/>
              </a:rPr>
              <a:t> </a:t>
            </a:r>
            <a:r>
              <a:rPr sz="2397" spc="-13" dirty="0">
                <a:latin typeface="Arial"/>
                <a:cs typeface="Arial"/>
              </a:rPr>
              <a:t>state</a:t>
            </a:r>
            <a:endParaRPr sz="2397">
              <a:latin typeface="Arial"/>
              <a:cs typeface="Arial"/>
            </a:endParaRPr>
          </a:p>
          <a:p>
            <a:pPr marL="16913" marR="532747">
              <a:spcBef>
                <a:spcPts val="545"/>
              </a:spcBef>
            </a:pPr>
            <a:r>
              <a:rPr sz="2397" dirty="0">
                <a:latin typeface="Arial"/>
                <a:cs typeface="Arial"/>
              </a:rPr>
              <a:t>State</a:t>
            </a:r>
            <a:r>
              <a:rPr sz="2397" spc="-53" dirty="0">
                <a:latin typeface="Arial"/>
                <a:cs typeface="Arial"/>
              </a:rPr>
              <a:t> </a:t>
            </a:r>
            <a:r>
              <a:rPr sz="2397" dirty="0">
                <a:latin typeface="Arial"/>
                <a:cs typeface="Arial"/>
              </a:rPr>
              <a:t>–</a:t>
            </a:r>
            <a:r>
              <a:rPr sz="2397" spc="-33" dirty="0">
                <a:latin typeface="Arial"/>
                <a:cs typeface="Arial"/>
              </a:rPr>
              <a:t> </a:t>
            </a:r>
            <a:r>
              <a:rPr sz="2397" dirty="0">
                <a:latin typeface="Arial"/>
                <a:cs typeface="Arial"/>
              </a:rPr>
              <a:t>defines</a:t>
            </a:r>
            <a:r>
              <a:rPr sz="2397" spc="-20" dirty="0">
                <a:latin typeface="Arial"/>
                <a:cs typeface="Arial"/>
              </a:rPr>
              <a:t> </a:t>
            </a:r>
            <a:r>
              <a:rPr sz="2397" dirty="0">
                <a:latin typeface="Arial"/>
                <a:cs typeface="Arial"/>
              </a:rPr>
              <a:t>the</a:t>
            </a:r>
            <a:r>
              <a:rPr sz="2397" spc="-47" dirty="0">
                <a:latin typeface="Arial"/>
                <a:cs typeface="Arial"/>
              </a:rPr>
              <a:t> </a:t>
            </a:r>
            <a:r>
              <a:rPr sz="2397" dirty="0">
                <a:latin typeface="Arial"/>
                <a:cs typeface="Arial"/>
              </a:rPr>
              <a:t>interface</a:t>
            </a:r>
            <a:r>
              <a:rPr sz="2397" spc="-33" dirty="0">
                <a:latin typeface="Arial"/>
                <a:cs typeface="Arial"/>
              </a:rPr>
              <a:t> for </a:t>
            </a:r>
            <a:r>
              <a:rPr sz="2397" dirty="0">
                <a:latin typeface="Arial"/>
                <a:cs typeface="Arial"/>
              </a:rPr>
              <a:t>encapsulating</a:t>
            </a:r>
            <a:r>
              <a:rPr sz="2397" spc="-67" dirty="0">
                <a:latin typeface="Arial"/>
                <a:cs typeface="Arial"/>
              </a:rPr>
              <a:t> </a:t>
            </a:r>
            <a:r>
              <a:rPr sz="2397" dirty="0">
                <a:latin typeface="Arial"/>
                <a:cs typeface="Arial"/>
              </a:rPr>
              <a:t>the</a:t>
            </a:r>
            <a:r>
              <a:rPr sz="2397" spc="-60" dirty="0">
                <a:latin typeface="Arial"/>
                <a:cs typeface="Arial"/>
              </a:rPr>
              <a:t> </a:t>
            </a:r>
            <a:r>
              <a:rPr sz="2397" dirty="0">
                <a:latin typeface="Arial"/>
                <a:cs typeface="Arial"/>
              </a:rPr>
              <a:t>behaviour</a:t>
            </a:r>
            <a:r>
              <a:rPr sz="2397" spc="-47" dirty="0">
                <a:latin typeface="Arial"/>
                <a:cs typeface="Arial"/>
              </a:rPr>
              <a:t> </a:t>
            </a:r>
            <a:r>
              <a:rPr sz="2397" dirty="0">
                <a:latin typeface="Arial"/>
                <a:cs typeface="Arial"/>
              </a:rPr>
              <a:t>of</a:t>
            </a:r>
            <a:r>
              <a:rPr sz="2397" spc="-53" dirty="0">
                <a:latin typeface="Arial"/>
                <a:cs typeface="Arial"/>
              </a:rPr>
              <a:t> </a:t>
            </a:r>
            <a:r>
              <a:rPr sz="2397" spc="-67" dirty="0">
                <a:latin typeface="Arial"/>
                <a:cs typeface="Arial"/>
              </a:rPr>
              <a:t>a </a:t>
            </a:r>
            <a:r>
              <a:rPr sz="2397" dirty="0">
                <a:latin typeface="Arial"/>
                <a:cs typeface="Arial"/>
              </a:rPr>
              <a:t>state</a:t>
            </a:r>
            <a:r>
              <a:rPr sz="2397" spc="-27" dirty="0">
                <a:latin typeface="Arial"/>
                <a:cs typeface="Arial"/>
              </a:rPr>
              <a:t> </a:t>
            </a:r>
            <a:r>
              <a:rPr sz="2397" dirty="0">
                <a:latin typeface="Arial"/>
                <a:cs typeface="Arial"/>
              </a:rPr>
              <a:t>of</a:t>
            </a:r>
            <a:r>
              <a:rPr sz="2397" spc="-7" dirty="0">
                <a:latin typeface="Arial"/>
                <a:cs typeface="Arial"/>
              </a:rPr>
              <a:t> </a:t>
            </a:r>
            <a:r>
              <a:rPr sz="2397" dirty="0">
                <a:latin typeface="Arial"/>
                <a:cs typeface="Arial"/>
              </a:rPr>
              <a:t>the</a:t>
            </a:r>
            <a:r>
              <a:rPr sz="2397" spc="-20" dirty="0">
                <a:latin typeface="Arial"/>
                <a:cs typeface="Arial"/>
              </a:rPr>
              <a:t> </a:t>
            </a:r>
            <a:r>
              <a:rPr sz="2397" spc="-13" dirty="0">
                <a:latin typeface="Arial"/>
                <a:cs typeface="Arial"/>
              </a:rPr>
              <a:t>Context</a:t>
            </a:r>
            <a:endParaRPr sz="2397">
              <a:latin typeface="Arial"/>
              <a:cs typeface="Arial"/>
            </a:endParaRPr>
          </a:p>
          <a:p>
            <a:pPr marL="16913" marR="560652">
              <a:spcBef>
                <a:spcPts val="559"/>
              </a:spcBef>
            </a:pPr>
            <a:r>
              <a:rPr sz="2397" dirty="0">
                <a:latin typeface="Arial"/>
                <a:cs typeface="Arial"/>
              </a:rPr>
              <a:t>ConcreteState</a:t>
            </a:r>
            <a:r>
              <a:rPr sz="2397" spc="-80" dirty="0">
                <a:latin typeface="Arial"/>
                <a:cs typeface="Arial"/>
              </a:rPr>
              <a:t> </a:t>
            </a:r>
            <a:r>
              <a:rPr sz="2397" dirty="0">
                <a:latin typeface="Arial"/>
                <a:cs typeface="Arial"/>
              </a:rPr>
              <a:t>–</a:t>
            </a:r>
            <a:r>
              <a:rPr sz="2397" spc="-60" dirty="0">
                <a:latin typeface="Arial"/>
                <a:cs typeface="Arial"/>
              </a:rPr>
              <a:t> </a:t>
            </a:r>
            <a:r>
              <a:rPr sz="2397" dirty="0">
                <a:latin typeface="Arial"/>
                <a:cs typeface="Arial"/>
              </a:rPr>
              <a:t>implements</a:t>
            </a:r>
            <a:r>
              <a:rPr sz="2397" spc="-47" dirty="0">
                <a:latin typeface="Arial"/>
                <a:cs typeface="Arial"/>
              </a:rPr>
              <a:t> </a:t>
            </a:r>
            <a:r>
              <a:rPr sz="2397" spc="-33" dirty="0">
                <a:latin typeface="Arial"/>
                <a:cs typeface="Arial"/>
              </a:rPr>
              <a:t>the </a:t>
            </a:r>
            <a:r>
              <a:rPr sz="2397" dirty="0">
                <a:latin typeface="Arial"/>
                <a:cs typeface="Arial"/>
              </a:rPr>
              <a:t>State</a:t>
            </a:r>
            <a:r>
              <a:rPr sz="2397" spc="-40" dirty="0">
                <a:latin typeface="Arial"/>
                <a:cs typeface="Arial"/>
              </a:rPr>
              <a:t> </a:t>
            </a:r>
            <a:r>
              <a:rPr sz="2397" dirty="0">
                <a:latin typeface="Arial"/>
                <a:cs typeface="Arial"/>
              </a:rPr>
              <a:t>interface</a:t>
            </a:r>
            <a:r>
              <a:rPr sz="2397" spc="-40" dirty="0">
                <a:latin typeface="Arial"/>
                <a:cs typeface="Arial"/>
              </a:rPr>
              <a:t> </a:t>
            </a:r>
            <a:r>
              <a:rPr sz="2397" dirty="0">
                <a:latin typeface="Arial"/>
                <a:cs typeface="Arial"/>
              </a:rPr>
              <a:t>with</a:t>
            </a:r>
            <a:r>
              <a:rPr sz="2397" spc="-33" dirty="0">
                <a:latin typeface="Arial"/>
                <a:cs typeface="Arial"/>
              </a:rPr>
              <a:t> </a:t>
            </a:r>
            <a:r>
              <a:rPr sz="2397" spc="-13" dirty="0">
                <a:latin typeface="Arial"/>
                <a:cs typeface="Arial"/>
              </a:rPr>
              <a:t>behaviour </a:t>
            </a:r>
            <a:r>
              <a:rPr sz="2397" dirty="0">
                <a:latin typeface="Arial"/>
                <a:cs typeface="Arial"/>
              </a:rPr>
              <a:t>specific</a:t>
            </a:r>
            <a:r>
              <a:rPr sz="2397" spc="-27" dirty="0">
                <a:latin typeface="Arial"/>
                <a:cs typeface="Arial"/>
              </a:rPr>
              <a:t> </a:t>
            </a:r>
            <a:r>
              <a:rPr sz="2397" dirty="0">
                <a:latin typeface="Arial"/>
                <a:cs typeface="Arial"/>
              </a:rPr>
              <a:t>to</a:t>
            </a:r>
            <a:r>
              <a:rPr sz="2397" spc="-27" dirty="0">
                <a:latin typeface="Arial"/>
                <a:cs typeface="Arial"/>
              </a:rPr>
              <a:t> </a:t>
            </a:r>
            <a:r>
              <a:rPr sz="2397" dirty="0">
                <a:latin typeface="Arial"/>
                <a:cs typeface="Arial"/>
              </a:rPr>
              <a:t>the</a:t>
            </a:r>
            <a:r>
              <a:rPr sz="2397" spc="-20" dirty="0">
                <a:latin typeface="Arial"/>
                <a:cs typeface="Arial"/>
              </a:rPr>
              <a:t> </a:t>
            </a:r>
            <a:r>
              <a:rPr sz="2397" dirty="0">
                <a:latin typeface="Arial"/>
                <a:cs typeface="Arial"/>
              </a:rPr>
              <a:t>state</a:t>
            </a:r>
            <a:r>
              <a:rPr sz="2397" spc="-27" dirty="0">
                <a:latin typeface="Arial"/>
                <a:cs typeface="Arial"/>
              </a:rPr>
              <a:t> </a:t>
            </a:r>
            <a:r>
              <a:rPr sz="2397" dirty="0">
                <a:latin typeface="Arial"/>
                <a:cs typeface="Arial"/>
              </a:rPr>
              <a:t>it</a:t>
            </a:r>
            <a:r>
              <a:rPr sz="2397" spc="-7" dirty="0">
                <a:latin typeface="Arial"/>
                <a:cs typeface="Arial"/>
              </a:rPr>
              <a:t> </a:t>
            </a:r>
            <a:r>
              <a:rPr sz="2397" spc="-13" dirty="0">
                <a:latin typeface="Arial"/>
                <a:cs typeface="Arial"/>
              </a:rPr>
              <a:t>represents</a:t>
            </a:r>
            <a:endParaRPr sz="2397">
              <a:latin typeface="Arial"/>
              <a:cs typeface="Arial"/>
            </a:endParaRPr>
          </a:p>
        </p:txBody>
      </p:sp>
      <p:sp>
        <p:nvSpPr>
          <p:cNvPr id="5" name="object 5"/>
          <p:cNvSpPr txBox="1"/>
          <p:nvPr/>
        </p:nvSpPr>
        <p:spPr>
          <a:xfrm>
            <a:off x="922582" y="2910365"/>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6" name="object 6"/>
          <p:cNvSpPr txBox="1"/>
          <p:nvPr/>
        </p:nvSpPr>
        <p:spPr>
          <a:xfrm>
            <a:off x="922582" y="4075802"/>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pic>
        <p:nvPicPr>
          <p:cNvPr id="7" name="object 7"/>
          <p:cNvPicPr/>
          <p:nvPr/>
        </p:nvPicPr>
        <p:blipFill>
          <a:blip r:embed="rId2" cstate="print"/>
          <a:stretch>
            <a:fillRect/>
          </a:stretch>
        </p:blipFill>
        <p:spPr>
          <a:xfrm>
            <a:off x="6224483" y="1629501"/>
            <a:ext cx="5864122" cy="4452744"/>
          </a:xfrm>
          <a:prstGeom prst="rect">
            <a:avLst/>
          </a:prstGeom>
        </p:spPr>
      </p:pic>
      <p:sp>
        <p:nvSpPr>
          <p:cNvPr id="8" name="object 8"/>
          <p:cNvSpPr txBox="1">
            <a:spLocks noGrp="1"/>
          </p:cNvSpPr>
          <p:nvPr>
            <p:ph type="sldNum" sz="quarter" idx="7"/>
          </p:nvPr>
        </p:nvSpPr>
        <p:spPr>
          <a:xfrm>
            <a:off x="8691905" y="4730659"/>
            <a:ext cx="315721" cy="208914"/>
          </a:xfrm>
          <a:prstGeom prst="rect">
            <a:avLst/>
          </a:prstGeom>
        </p:spPr>
        <p:txBody>
          <a:bodyPr vert="horz" wrap="square" lIns="0" tIns="0" rIns="0" bIns="0" rtlCol="0">
            <a:spAutoFit/>
          </a:bodyPr>
          <a:lstStyle>
            <a:defPPr>
              <a:defRPr kern="0"/>
            </a:defPPr>
            <a:lvl1pPr>
              <a:defRPr sz="1300" b="0" i="0">
                <a:solidFill>
                  <a:schemeClr val="tx1"/>
                </a:solidFill>
                <a:latin typeface="Times New Roman"/>
                <a:cs typeface="Times New Roman"/>
              </a:defRPr>
            </a:lvl1pPr>
          </a:lstStyle>
          <a:p>
            <a:pPr marL="50738">
              <a:lnSpc>
                <a:spcPts val="2024"/>
              </a:lnSpc>
            </a:pPr>
            <a:fld id="{81D60167-4931-47E6-BA6A-407CBD079E47}" type="slidenum">
              <a:rPr lang="en-ZA" spc="-50" smtClean="0"/>
              <a:pPr marL="181610">
                <a:lnSpc>
                  <a:spcPts val="1520"/>
                </a:lnSpc>
              </a:pPr>
              <a:t>70</a:t>
            </a:fld>
            <a:endParaRPr spc="-33"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2582" y="631493"/>
            <a:ext cx="13191714" cy="694186"/>
          </a:xfrm>
          <a:prstGeom prst="rect">
            <a:avLst/>
          </a:prstGeom>
        </p:spPr>
        <p:txBody>
          <a:bodyPr vert="horz" wrap="square" lIns="0" tIns="16912" rIns="0" bIns="0" rtlCol="0" anchor="ctr">
            <a:spAutoFit/>
          </a:bodyPr>
          <a:lstStyle/>
          <a:p>
            <a:pPr marL="16913">
              <a:lnSpc>
                <a:spcPct val="100000"/>
              </a:lnSpc>
              <a:spcBef>
                <a:spcPts val="133"/>
              </a:spcBef>
            </a:pPr>
            <a:r>
              <a:rPr spc="-13" dirty="0"/>
              <a:t>State</a:t>
            </a:r>
          </a:p>
        </p:txBody>
      </p:sp>
      <p:sp>
        <p:nvSpPr>
          <p:cNvPr id="3" name="object 3"/>
          <p:cNvSpPr txBox="1"/>
          <p:nvPr/>
        </p:nvSpPr>
        <p:spPr>
          <a:xfrm>
            <a:off x="922582"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98238" y="1652383"/>
            <a:ext cx="4683057"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Example:</a:t>
            </a:r>
            <a:r>
              <a:rPr sz="2397" spc="-113" dirty="0">
                <a:latin typeface="Arial"/>
                <a:cs typeface="Arial"/>
              </a:rPr>
              <a:t> </a:t>
            </a:r>
            <a:r>
              <a:rPr sz="2397" dirty="0">
                <a:latin typeface="Arial"/>
                <a:cs typeface="Arial"/>
              </a:rPr>
              <a:t>TCP</a:t>
            </a:r>
            <a:r>
              <a:rPr sz="2397" spc="-93" dirty="0">
                <a:latin typeface="Arial"/>
                <a:cs typeface="Arial"/>
              </a:rPr>
              <a:t> </a:t>
            </a:r>
            <a:r>
              <a:rPr sz="2397" dirty="0">
                <a:latin typeface="Arial"/>
                <a:cs typeface="Arial"/>
              </a:rPr>
              <a:t>network</a:t>
            </a:r>
            <a:r>
              <a:rPr sz="2397" spc="-47" dirty="0">
                <a:latin typeface="Arial"/>
                <a:cs typeface="Arial"/>
              </a:rPr>
              <a:t> </a:t>
            </a:r>
            <a:r>
              <a:rPr sz="2397" spc="-13" dirty="0">
                <a:latin typeface="Arial"/>
                <a:cs typeface="Arial"/>
              </a:rPr>
              <a:t>connection</a:t>
            </a:r>
            <a:endParaRPr sz="2397">
              <a:latin typeface="Arial"/>
              <a:cs typeface="Arial"/>
            </a:endParaRPr>
          </a:p>
        </p:txBody>
      </p:sp>
      <p:sp>
        <p:nvSpPr>
          <p:cNvPr id="5" name="object 5"/>
          <p:cNvSpPr txBox="1"/>
          <p:nvPr/>
        </p:nvSpPr>
        <p:spPr>
          <a:xfrm>
            <a:off x="1199674" y="2179747"/>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6" name="object 6"/>
          <p:cNvSpPr txBox="1"/>
          <p:nvPr/>
        </p:nvSpPr>
        <p:spPr>
          <a:xfrm>
            <a:off x="1485886" y="2087218"/>
            <a:ext cx="9855732" cy="754843"/>
          </a:xfrm>
          <a:prstGeom prst="rect">
            <a:avLst/>
          </a:prstGeom>
        </p:spPr>
        <p:txBody>
          <a:bodyPr vert="horz" wrap="square" lIns="0" tIns="16912" rIns="0" bIns="0" rtlCol="0">
            <a:spAutoFit/>
          </a:bodyPr>
          <a:lstStyle/>
          <a:p>
            <a:pPr marL="16913" marR="6765">
              <a:spcBef>
                <a:spcPts val="133"/>
              </a:spcBef>
            </a:pPr>
            <a:r>
              <a:rPr sz="2397" dirty="0">
                <a:latin typeface="Arial"/>
                <a:cs typeface="Arial"/>
              </a:rPr>
              <a:t>Behaviour</a:t>
            </a:r>
            <a:r>
              <a:rPr sz="2397" spc="-53" dirty="0">
                <a:latin typeface="Arial"/>
                <a:cs typeface="Arial"/>
              </a:rPr>
              <a:t> </a:t>
            </a:r>
            <a:r>
              <a:rPr sz="2397" dirty="0">
                <a:latin typeface="Arial"/>
                <a:cs typeface="Arial"/>
              </a:rPr>
              <a:t>of</a:t>
            </a:r>
            <a:r>
              <a:rPr sz="2397" spc="-33" dirty="0">
                <a:latin typeface="Arial"/>
                <a:cs typeface="Arial"/>
              </a:rPr>
              <a:t> </a:t>
            </a:r>
            <a:r>
              <a:rPr sz="2397" dirty="0">
                <a:latin typeface="Arial"/>
                <a:cs typeface="Arial"/>
              </a:rPr>
              <a:t>Open</a:t>
            </a:r>
            <a:r>
              <a:rPr sz="2397" spc="-47" dirty="0">
                <a:latin typeface="Arial"/>
                <a:cs typeface="Arial"/>
              </a:rPr>
              <a:t> </a:t>
            </a:r>
            <a:r>
              <a:rPr sz="2397" dirty="0">
                <a:latin typeface="Arial"/>
                <a:cs typeface="Arial"/>
              </a:rPr>
              <a:t>and</a:t>
            </a:r>
            <a:r>
              <a:rPr sz="2397" spc="-47" dirty="0">
                <a:latin typeface="Arial"/>
                <a:cs typeface="Arial"/>
              </a:rPr>
              <a:t> </a:t>
            </a:r>
            <a:r>
              <a:rPr sz="2397" dirty="0">
                <a:latin typeface="Arial"/>
                <a:cs typeface="Arial"/>
              </a:rPr>
              <a:t>Close</a:t>
            </a:r>
            <a:r>
              <a:rPr sz="2397" spc="-47" dirty="0">
                <a:latin typeface="Arial"/>
                <a:cs typeface="Arial"/>
              </a:rPr>
              <a:t> </a:t>
            </a:r>
            <a:r>
              <a:rPr sz="2397" dirty="0">
                <a:latin typeface="Arial"/>
                <a:cs typeface="Arial"/>
              </a:rPr>
              <a:t>methods</a:t>
            </a:r>
            <a:r>
              <a:rPr sz="2397" spc="-53" dirty="0">
                <a:latin typeface="Arial"/>
                <a:cs typeface="Arial"/>
              </a:rPr>
              <a:t> </a:t>
            </a:r>
            <a:r>
              <a:rPr sz="2397" dirty="0">
                <a:latin typeface="Arial"/>
                <a:cs typeface="Arial"/>
              </a:rPr>
              <a:t>may</a:t>
            </a:r>
            <a:r>
              <a:rPr sz="2397" spc="-47" dirty="0">
                <a:latin typeface="Arial"/>
                <a:cs typeface="Arial"/>
              </a:rPr>
              <a:t> </a:t>
            </a:r>
            <a:r>
              <a:rPr sz="2397" dirty="0">
                <a:latin typeface="Arial"/>
                <a:cs typeface="Arial"/>
              </a:rPr>
              <a:t>differ</a:t>
            </a:r>
            <a:r>
              <a:rPr sz="2397" spc="-33" dirty="0">
                <a:latin typeface="Arial"/>
                <a:cs typeface="Arial"/>
              </a:rPr>
              <a:t> </a:t>
            </a:r>
            <a:r>
              <a:rPr sz="2397" dirty="0">
                <a:latin typeface="Arial"/>
                <a:cs typeface="Arial"/>
              </a:rPr>
              <a:t>depending</a:t>
            </a:r>
            <a:r>
              <a:rPr sz="2397" spc="-33" dirty="0">
                <a:latin typeface="Arial"/>
                <a:cs typeface="Arial"/>
              </a:rPr>
              <a:t> </a:t>
            </a:r>
            <a:r>
              <a:rPr sz="2397" dirty="0">
                <a:latin typeface="Arial"/>
                <a:cs typeface="Arial"/>
              </a:rPr>
              <a:t>on</a:t>
            </a:r>
            <a:r>
              <a:rPr sz="2397" spc="-53" dirty="0">
                <a:latin typeface="Arial"/>
                <a:cs typeface="Arial"/>
              </a:rPr>
              <a:t> </a:t>
            </a:r>
            <a:r>
              <a:rPr sz="2397" dirty="0">
                <a:latin typeface="Arial"/>
                <a:cs typeface="Arial"/>
              </a:rPr>
              <a:t>the</a:t>
            </a:r>
            <a:r>
              <a:rPr sz="2397" spc="-47" dirty="0">
                <a:latin typeface="Arial"/>
                <a:cs typeface="Arial"/>
              </a:rPr>
              <a:t> </a:t>
            </a:r>
            <a:r>
              <a:rPr sz="2397" spc="-13" dirty="0">
                <a:latin typeface="Arial"/>
                <a:cs typeface="Arial"/>
              </a:rPr>
              <a:t>state </a:t>
            </a:r>
            <a:r>
              <a:rPr sz="2397" dirty="0">
                <a:latin typeface="Arial"/>
                <a:cs typeface="Arial"/>
              </a:rPr>
              <a:t>of</a:t>
            </a:r>
            <a:r>
              <a:rPr sz="2397" spc="-53" dirty="0">
                <a:latin typeface="Arial"/>
                <a:cs typeface="Arial"/>
              </a:rPr>
              <a:t> </a:t>
            </a:r>
            <a:r>
              <a:rPr sz="2397" dirty="0">
                <a:latin typeface="Arial"/>
                <a:cs typeface="Arial"/>
              </a:rPr>
              <a:t>the</a:t>
            </a:r>
            <a:r>
              <a:rPr sz="2397" spc="-60" dirty="0">
                <a:latin typeface="Arial"/>
                <a:cs typeface="Arial"/>
              </a:rPr>
              <a:t> </a:t>
            </a:r>
            <a:r>
              <a:rPr sz="2397" dirty="0">
                <a:latin typeface="Arial"/>
                <a:cs typeface="Arial"/>
              </a:rPr>
              <a:t>connection</a:t>
            </a:r>
            <a:r>
              <a:rPr sz="2397" spc="-60" dirty="0">
                <a:latin typeface="Arial"/>
                <a:cs typeface="Arial"/>
              </a:rPr>
              <a:t> </a:t>
            </a:r>
            <a:r>
              <a:rPr sz="2397" dirty="0">
                <a:latin typeface="Arial"/>
                <a:cs typeface="Arial"/>
              </a:rPr>
              <a:t>(e.g.</a:t>
            </a:r>
            <a:r>
              <a:rPr sz="2397" spc="-47" dirty="0">
                <a:latin typeface="Arial"/>
                <a:cs typeface="Arial"/>
              </a:rPr>
              <a:t> </a:t>
            </a:r>
            <a:r>
              <a:rPr sz="2397" dirty="0">
                <a:latin typeface="Arial"/>
                <a:cs typeface="Arial"/>
              </a:rPr>
              <a:t>Established,</a:t>
            </a:r>
            <a:r>
              <a:rPr sz="2397" spc="-60" dirty="0">
                <a:latin typeface="Arial"/>
                <a:cs typeface="Arial"/>
              </a:rPr>
              <a:t> </a:t>
            </a:r>
            <a:r>
              <a:rPr sz="2397" dirty="0">
                <a:latin typeface="Arial"/>
                <a:cs typeface="Arial"/>
              </a:rPr>
              <a:t>Closed,</a:t>
            </a:r>
            <a:r>
              <a:rPr sz="2397" spc="-47" dirty="0">
                <a:latin typeface="Arial"/>
                <a:cs typeface="Arial"/>
              </a:rPr>
              <a:t> </a:t>
            </a:r>
            <a:r>
              <a:rPr sz="2397" spc="-13" dirty="0">
                <a:latin typeface="Arial"/>
                <a:cs typeface="Arial"/>
              </a:rPr>
              <a:t>etc.)</a:t>
            </a:r>
            <a:endParaRPr sz="2397">
              <a:latin typeface="Arial"/>
              <a:cs typeface="Arial"/>
            </a:endParaRPr>
          </a:p>
        </p:txBody>
      </p:sp>
      <p:pic>
        <p:nvPicPr>
          <p:cNvPr id="7" name="object 7"/>
          <p:cNvPicPr/>
          <p:nvPr/>
        </p:nvPicPr>
        <p:blipFill>
          <a:blip r:embed="rId2" cstate="print"/>
          <a:stretch>
            <a:fillRect/>
          </a:stretch>
        </p:blipFill>
        <p:spPr>
          <a:xfrm>
            <a:off x="2140341" y="3368921"/>
            <a:ext cx="7359456" cy="3069223"/>
          </a:xfrm>
          <a:prstGeom prst="rect">
            <a:avLst/>
          </a:prstGeom>
        </p:spPr>
      </p:pic>
      <p:sp>
        <p:nvSpPr>
          <p:cNvPr id="8" name="object 8"/>
          <p:cNvSpPr txBox="1"/>
          <p:nvPr/>
        </p:nvSpPr>
        <p:spPr>
          <a:xfrm>
            <a:off x="9218258" y="4226340"/>
            <a:ext cx="2448923" cy="816142"/>
          </a:xfrm>
          <a:prstGeom prst="rect">
            <a:avLst/>
          </a:prstGeom>
        </p:spPr>
        <p:txBody>
          <a:bodyPr vert="horz" wrap="square" lIns="0" tIns="16912" rIns="0" bIns="0" rtlCol="0">
            <a:spAutoFit/>
          </a:bodyPr>
          <a:lstStyle/>
          <a:p>
            <a:pPr marL="16913" marR="6765">
              <a:spcBef>
                <a:spcPts val="133"/>
              </a:spcBef>
            </a:pPr>
            <a:r>
              <a:rPr sz="1731" b="1" dirty="0">
                <a:latin typeface="Arial"/>
                <a:cs typeface="Arial"/>
              </a:rPr>
              <a:t>Note</a:t>
            </a:r>
            <a:r>
              <a:rPr sz="1731" dirty="0">
                <a:latin typeface="Arial"/>
                <a:cs typeface="Arial"/>
              </a:rPr>
              <a:t>:</a:t>
            </a:r>
            <a:r>
              <a:rPr sz="1731" spc="-60" dirty="0">
                <a:latin typeface="Arial"/>
                <a:cs typeface="Arial"/>
              </a:rPr>
              <a:t> </a:t>
            </a:r>
            <a:r>
              <a:rPr sz="1731" dirty="0">
                <a:latin typeface="Arial"/>
                <a:cs typeface="Arial"/>
              </a:rPr>
              <a:t>this</a:t>
            </a:r>
            <a:r>
              <a:rPr sz="1731" spc="-53" dirty="0">
                <a:latin typeface="Arial"/>
                <a:cs typeface="Arial"/>
              </a:rPr>
              <a:t> </a:t>
            </a:r>
            <a:r>
              <a:rPr sz="1731" spc="-13" dirty="0">
                <a:latin typeface="Arial"/>
                <a:cs typeface="Arial"/>
              </a:rPr>
              <a:t>particular </a:t>
            </a:r>
            <a:r>
              <a:rPr sz="1731" dirty="0">
                <a:latin typeface="Arial"/>
                <a:cs typeface="Arial"/>
              </a:rPr>
              <a:t>diagram</a:t>
            </a:r>
            <a:r>
              <a:rPr sz="1731" spc="-73" dirty="0">
                <a:latin typeface="Arial"/>
                <a:cs typeface="Arial"/>
              </a:rPr>
              <a:t> </a:t>
            </a:r>
            <a:r>
              <a:rPr sz="1731" dirty="0">
                <a:latin typeface="Arial"/>
                <a:cs typeface="Arial"/>
              </a:rPr>
              <a:t>uses</a:t>
            </a:r>
            <a:r>
              <a:rPr sz="1731" spc="-67" dirty="0">
                <a:latin typeface="Arial"/>
                <a:cs typeface="Arial"/>
              </a:rPr>
              <a:t> </a:t>
            </a:r>
            <a:r>
              <a:rPr sz="1731" dirty="0">
                <a:latin typeface="Arial"/>
                <a:cs typeface="Arial"/>
              </a:rPr>
              <a:t>older</a:t>
            </a:r>
            <a:r>
              <a:rPr sz="1731" spc="-73" dirty="0">
                <a:latin typeface="Arial"/>
                <a:cs typeface="Arial"/>
              </a:rPr>
              <a:t> </a:t>
            </a:r>
            <a:r>
              <a:rPr sz="1731" spc="-33" dirty="0">
                <a:latin typeface="Arial"/>
                <a:cs typeface="Arial"/>
              </a:rPr>
              <a:t>OMT </a:t>
            </a:r>
            <a:r>
              <a:rPr sz="1731" dirty="0">
                <a:latin typeface="Arial"/>
                <a:cs typeface="Arial"/>
              </a:rPr>
              <a:t>syntax,</a:t>
            </a:r>
            <a:r>
              <a:rPr sz="1731" spc="-73" dirty="0">
                <a:latin typeface="Arial"/>
                <a:cs typeface="Arial"/>
              </a:rPr>
              <a:t> </a:t>
            </a:r>
            <a:r>
              <a:rPr sz="1731" dirty="0">
                <a:latin typeface="Arial"/>
                <a:cs typeface="Arial"/>
              </a:rPr>
              <a:t>not</a:t>
            </a:r>
            <a:r>
              <a:rPr sz="1731" spc="-73" dirty="0">
                <a:latin typeface="Arial"/>
                <a:cs typeface="Arial"/>
              </a:rPr>
              <a:t> </a:t>
            </a:r>
            <a:r>
              <a:rPr sz="1731" spc="-33" dirty="0">
                <a:latin typeface="Arial"/>
                <a:cs typeface="Arial"/>
              </a:rPr>
              <a:t>UML</a:t>
            </a:r>
            <a:endParaRPr sz="1731">
              <a:latin typeface="Arial"/>
              <a:cs typeface="Arial"/>
            </a:endParaRPr>
          </a:p>
        </p:txBody>
      </p:sp>
      <p:sp>
        <p:nvSpPr>
          <p:cNvPr id="9" name="object 9"/>
          <p:cNvSpPr txBox="1">
            <a:spLocks noGrp="1"/>
          </p:cNvSpPr>
          <p:nvPr>
            <p:ph type="sldNum" sz="quarter" idx="7"/>
          </p:nvPr>
        </p:nvSpPr>
        <p:spPr>
          <a:xfrm>
            <a:off x="8691905" y="4730659"/>
            <a:ext cx="315721" cy="208914"/>
          </a:xfrm>
          <a:prstGeom prst="rect">
            <a:avLst/>
          </a:prstGeom>
        </p:spPr>
        <p:txBody>
          <a:bodyPr vert="horz" wrap="square" lIns="0" tIns="0" rIns="0" bIns="0" rtlCol="0">
            <a:spAutoFit/>
          </a:bodyPr>
          <a:lstStyle>
            <a:defPPr>
              <a:defRPr kern="0"/>
            </a:defPPr>
            <a:lvl1pPr>
              <a:defRPr sz="1300" b="0" i="0">
                <a:solidFill>
                  <a:schemeClr val="tx1"/>
                </a:solidFill>
                <a:latin typeface="Times New Roman"/>
                <a:cs typeface="Times New Roman"/>
              </a:defRPr>
            </a:lvl1pPr>
          </a:lstStyle>
          <a:p>
            <a:pPr marL="50738">
              <a:lnSpc>
                <a:spcPts val="2024"/>
              </a:lnSpc>
            </a:pPr>
            <a:fld id="{81D60167-4931-47E6-BA6A-407CBD079E47}" type="slidenum">
              <a:rPr lang="en-ZA" spc="-50" smtClean="0"/>
              <a:pPr marL="181610">
                <a:lnSpc>
                  <a:spcPts val="1520"/>
                </a:lnSpc>
              </a:pPr>
              <a:t>71</a:t>
            </a:fld>
            <a:endParaRPr spc="-33"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C829807-7791-462F-8C59-969B0EC71A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2"/>
            <a:ext cx="12192000" cy="68573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5230906" y="533401"/>
            <a:ext cx="6427694" cy="1111254"/>
          </a:xfrm>
          <a:prstGeom prst="rect">
            <a:avLst/>
          </a:prstGeom>
        </p:spPr>
        <p:txBody>
          <a:bodyPr vert="horz" lIns="91440" tIns="45720" rIns="91440" bIns="45720" rtlCol="0" anchor="ctr">
            <a:normAutofit/>
          </a:bodyPr>
          <a:lstStyle/>
          <a:p>
            <a:pPr marL="16913" algn="r"/>
            <a:r>
              <a:rPr lang="en-US" sz="2000" spc="-13"/>
              <a:t>State</a:t>
            </a:r>
          </a:p>
        </p:txBody>
      </p:sp>
      <p:sp>
        <p:nvSpPr>
          <p:cNvPr id="11" name="TextBox 10">
            <a:extLst>
              <a:ext uri="{FF2B5EF4-FFF2-40B4-BE49-F238E27FC236}">
                <a16:creationId xmlns:a16="http://schemas.microsoft.com/office/drawing/2014/main" id="{C3EC84D8-D52C-3B38-01DB-2D7EE7CFB80F}"/>
              </a:ext>
            </a:extLst>
          </p:cNvPr>
          <p:cNvSpPr txBox="1"/>
          <p:nvPr/>
        </p:nvSpPr>
        <p:spPr>
          <a:xfrm>
            <a:off x="5049839" y="1754841"/>
            <a:ext cx="6481170" cy="4569758"/>
          </a:xfrm>
          <a:prstGeom prst="rect">
            <a:avLst/>
          </a:prstGeom>
        </p:spPr>
        <p:txBody>
          <a:bodyPr vert="horz" lIns="91440" tIns="45720" rIns="91440" bIns="45720" rtlCol="0" anchor="ctr">
            <a:normAutofit/>
          </a:bodyPr>
          <a:lstStyle/>
          <a:p>
            <a:pPr indent="-228600">
              <a:buSzPct val="80000"/>
              <a:buFont typeface="Arial" panose="020B0604020202020204" pitchFamily="34" charset="0"/>
              <a:buChar char="•"/>
            </a:pPr>
            <a:r>
              <a:rPr lang="en-US" sz="3200">
                <a:solidFill>
                  <a:schemeClr val="tx2"/>
                </a:solidFill>
              </a:rPr>
              <a:t>Use state when:</a:t>
            </a:r>
          </a:p>
          <a:p>
            <a:pPr marL="298450" marR="86995" indent="-228600">
              <a:spcBef>
                <a:spcPts val="100"/>
              </a:spcBef>
              <a:buSzPct val="80000"/>
              <a:buFont typeface="Arial" panose="020B0604020202020204" pitchFamily="34" charset="0"/>
              <a:buChar char="•"/>
            </a:pPr>
            <a:r>
              <a:rPr lang="en-US" sz="3200">
                <a:solidFill>
                  <a:schemeClr val="tx2"/>
                </a:solidFill>
              </a:rPr>
              <a:t>an</a:t>
            </a:r>
            <a:r>
              <a:rPr lang="en-US" sz="3200" spc="-30">
                <a:solidFill>
                  <a:schemeClr val="tx2"/>
                </a:solidFill>
              </a:rPr>
              <a:t> </a:t>
            </a:r>
            <a:r>
              <a:rPr lang="en-US" sz="3200">
                <a:solidFill>
                  <a:schemeClr val="tx2"/>
                </a:solidFill>
              </a:rPr>
              <a:t>object's</a:t>
            </a:r>
            <a:r>
              <a:rPr lang="en-US" sz="3200" spc="-25">
                <a:solidFill>
                  <a:schemeClr val="tx2"/>
                </a:solidFill>
              </a:rPr>
              <a:t> </a:t>
            </a:r>
            <a:r>
              <a:rPr lang="en-US" sz="3200">
                <a:solidFill>
                  <a:schemeClr val="tx2"/>
                </a:solidFill>
              </a:rPr>
              <a:t>behaviour</a:t>
            </a:r>
            <a:r>
              <a:rPr lang="en-US" sz="3200" spc="-20">
                <a:solidFill>
                  <a:schemeClr val="tx2"/>
                </a:solidFill>
              </a:rPr>
              <a:t> </a:t>
            </a:r>
            <a:r>
              <a:rPr lang="en-US" sz="3200">
                <a:solidFill>
                  <a:schemeClr val="tx2"/>
                </a:solidFill>
              </a:rPr>
              <a:t>depends</a:t>
            </a:r>
            <a:r>
              <a:rPr lang="en-US" sz="3200" spc="-20">
                <a:solidFill>
                  <a:schemeClr val="tx2"/>
                </a:solidFill>
              </a:rPr>
              <a:t> </a:t>
            </a:r>
            <a:r>
              <a:rPr lang="en-US" sz="3200">
                <a:solidFill>
                  <a:schemeClr val="tx2"/>
                </a:solidFill>
              </a:rPr>
              <a:t>on</a:t>
            </a:r>
            <a:r>
              <a:rPr lang="en-US" sz="3200" spc="-30">
                <a:solidFill>
                  <a:schemeClr val="tx2"/>
                </a:solidFill>
              </a:rPr>
              <a:t> </a:t>
            </a:r>
            <a:r>
              <a:rPr lang="en-US" sz="3200">
                <a:solidFill>
                  <a:schemeClr val="tx2"/>
                </a:solidFill>
              </a:rPr>
              <a:t>its</a:t>
            </a:r>
            <a:r>
              <a:rPr lang="en-US" sz="3200" spc="-20">
                <a:solidFill>
                  <a:schemeClr val="tx2"/>
                </a:solidFill>
              </a:rPr>
              <a:t> </a:t>
            </a:r>
            <a:r>
              <a:rPr lang="en-US" sz="3200">
                <a:solidFill>
                  <a:schemeClr val="tx2"/>
                </a:solidFill>
              </a:rPr>
              <a:t>state,</a:t>
            </a:r>
            <a:r>
              <a:rPr lang="en-US" sz="3200" spc="-30">
                <a:solidFill>
                  <a:schemeClr val="tx2"/>
                </a:solidFill>
              </a:rPr>
              <a:t> </a:t>
            </a:r>
            <a:r>
              <a:rPr lang="en-US" sz="3200">
                <a:solidFill>
                  <a:schemeClr val="tx2"/>
                </a:solidFill>
              </a:rPr>
              <a:t>and</a:t>
            </a:r>
            <a:r>
              <a:rPr lang="en-US" sz="3200" spc="-30">
                <a:solidFill>
                  <a:schemeClr val="tx2"/>
                </a:solidFill>
              </a:rPr>
              <a:t> </a:t>
            </a:r>
            <a:r>
              <a:rPr lang="en-US" sz="3200">
                <a:solidFill>
                  <a:schemeClr val="tx2"/>
                </a:solidFill>
              </a:rPr>
              <a:t>it</a:t>
            </a:r>
            <a:r>
              <a:rPr lang="en-US" sz="3200" spc="-20">
                <a:solidFill>
                  <a:schemeClr val="tx2"/>
                </a:solidFill>
              </a:rPr>
              <a:t> </a:t>
            </a:r>
            <a:r>
              <a:rPr lang="en-US" sz="3200">
                <a:solidFill>
                  <a:schemeClr val="tx2"/>
                </a:solidFill>
              </a:rPr>
              <a:t>must</a:t>
            </a:r>
            <a:r>
              <a:rPr lang="en-US" sz="3200" spc="-30">
                <a:solidFill>
                  <a:schemeClr val="tx2"/>
                </a:solidFill>
              </a:rPr>
              <a:t> </a:t>
            </a:r>
            <a:r>
              <a:rPr lang="en-US" sz="3200">
                <a:solidFill>
                  <a:schemeClr val="tx2"/>
                </a:solidFill>
              </a:rPr>
              <a:t>change</a:t>
            </a:r>
            <a:r>
              <a:rPr lang="en-US" sz="3200" spc="-30">
                <a:solidFill>
                  <a:schemeClr val="tx2"/>
                </a:solidFill>
              </a:rPr>
              <a:t> </a:t>
            </a:r>
            <a:r>
              <a:rPr lang="en-US" sz="3200">
                <a:solidFill>
                  <a:schemeClr val="tx2"/>
                </a:solidFill>
              </a:rPr>
              <a:t>its</a:t>
            </a:r>
            <a:r>
              <a:rPr lang="en-US" sz="3200" spc="-30">
                <a:solidFill>
                  <a:schemeClr val="tx2"/>
                </a:solidFill>
              </a:rPr>
              <a:t> </a:t>
            </a:r>
            <a:r>
              <a:rPr lang="en-US" sz="3200" spc="-10">
                <a:solidFill>
                  <a:schemeClr val="tx2"/>
                </a:solidFill>
              </a:rPr>
              <a:t>behaviour </a:t>
            </a:r>
            <a:r>
              <a:rPr lang="en-US" sz="3200">
                <a:solidFill>
                  <a:schemeClr val="tx2"/>
                </a:solidFill>
              </a:rPr>
              <a:t>at</a:t>
            </a:r>
            <a:r>
              <a:rPr lang="en-US" sz="3200" spc="-30">
                <a:solidFill>
                  <a:schemeClr val="tx2"/>
                </a:solidFill>
              </a:rPr>
              <a:t> </a:t>
            </a:r>
            <a:r>
              <a:rPr lang="en-US" sz="3200" spc="-10">
                <a:solidFill>
                  <a:schemeClr val="tx2"/>
                </a:solidFill>
              </a:rPr>
              <a:t>run-</a:t>
            </a:r>
            <a:r>
              <a:rPr lang="en-US" sz="3200">
                <a:solidFill>
                  <a:schemeClr val="tx2"/>
                </a:solidFill>
              </a:rPr>
              <a:t>time</a:t>
            </a:r>
            <a:r>
              <a:rPr lang="en-US" sz="3200" spc="-25">
                <a:solidFill>
                  <a:schemeClr val="tx2"/>
                </a:solidFill>
              </a:rPr>
              <a:t> </a:t>
            </a:r>
            <a:r>
              <a:rPr lang="en-US" sz="3200">
                <a:solidFill>
                  <a:schemeClr val="tx2"/>
                </a:solidFill>
              </a:rPr>
              <a:t>depending</a:t>
            </a:r>
            <a:r>
              <a:rPr lang="en-US" sz="3200" spc="-30">
                <a:solidFill>
                  <a:schemeClr val="tx2"/>
                </a:solidFill>
              </a:rPr>
              <a:t> </a:t>
            </a:r>
            <a:r>
              <a:rPr lang="en-US" sz="3200">
                <a:solidFill>
                  <a:schemeClr val="tx2"/>
                </a:solidFill>
              </a:rPr>
              <a:t>on</a:t>
            </a:r>
            <a:r>
              <a:rPr lang="en-US" sz="3200" spc="-25">
                <a:solidFill>
                  <a:schemeClr val="tx2"/>
                </a:solidFill>
              </a:rPr>
              <a:t> </a:t>
            </a:r>
            <a:r>
              <a:rPr lang="en-US" sz="3200">
                <a:solidFill>
                  <a:schemeClr val="tx2"/>
                </a:solidFill>
              </a:rPr>
              <a:t>that</a:t>
            </a:r>
            <a:r>
              <a:rPr lang="en-US" sz="3200" spc="-15">
                <a:solidFill>
                  <a:schemeClr val="tx2"/>
                </a:solidFill>
              </a:rPr>
              <a:t> </a:t>
            </a:r>
            <a:r>
              <a:rPr lang="en-US" sz="3200" spc="-10">
                <a:solidFill>
                  <a:schemeClr val="tx2"/>
                </a:solidFill>
              </a:rPr>
              <a:t>state</a:t>
            </a:r>
          </a:p>
          <a:p>
            <a:pPr marL="298450" marR="5080" indent="-228600">
              <a:spcBef>
                <a:spcPts val="420"/>
              </a:spcBef>
              <a:buSzPct val="80000"/>
              <a:buFont typeface="Arial" panose="020B0604020202020204" pitchFamily="34" charset="0"/>
              <a:buChar char="•"/>
            </a:pPr>
            <a:r>
              <a:rPr lang="en-US" sz="3200">
                <a:solidFill>
                  <a:schemeClr val="tx2"/>
                </a:solidFill>
              </a:rPr>
              <a:t>operations</a:t>
            </a:r>
            <a:r>
              <a:rPr lang="en-US" sz="3200" spc="-50">
                <a:solidFill>
                  <a:schemeClr val="tx2"/>
                </a:solidFill>
              </a:rPr>
              <a:t> </a:t>
            </a:r>
            <a:r>
              <a:rPr lang="en-US" sz="3200">
                <a:solidFill>
                  <a:schemeClr val="tx2"/>
                </a:solidFill>
              </a:rPr>
              <a:t>have</a:t>
            </a:r>
            <a:r>
              <a:rPr lang="en-US" sz="3200" spc="-45">
                <a:solidFill>
                  <a:schemeClr val="tx2"/>
                </a:solidFill>
              </a:rPr>
              <a:t> </a:t>
            </a:r>
            <a:r>
              <a:rPr lang="en-US" sz="3200">
                <a:solidFill>
                  <a:schemeClr val="tx2"/>
                </a:solidFill>
              </a:rPr>
              <a:t>large,</a:t>
            </a:r>
            <a:r>
              <a:rPr lang="en-US" sz="3200" spc="-45">
                <a:solidFill>
                  <a:schemeClr val="tx2"/>
                </a:solidFill>
              </a:rPr>
              <a:t> </a:t>
            </a:r>
            <a:r>
              <a:rPr lang="en-US" sz="3200">
                <a:solidFill>
                  <a:schemeClr val="tx2"/>
                </a:solidFill>
              </a:rPr>
              <a:t>multipart</a:t>
            </a:r>
            <a:r>
              <a:rPr lang="en-US" sz="3200" spc="-35">
                <a:solidFill>
                  <a:schemeClr val="tx2"/>
                </a:solidFill>
              </a:rPr>
              <a:t> </a:t>
            </a:r>
            <a:r>
              <a:rPr lang="en-US" sz="3200">
                <a:solidFill>
                  <a:schemeClr val="tx2"/>
                </a:solidFill>
              </a:rPr>
              <a:t>conditional</a:t>
            </a:r>
            <a:r>
              <a:rPr lang="en-US" sz="3200" spc="-45">
                <a:solidFill>
                  <a:schemeClr val="tx2"/>
                </a:solidFill>
              </a:rPr>
              <a:t> </a:t>
            </a:r>
            <a:r>
              <a:rPr lang="en-US" sz="3200">
                <a:solidFill>
                  <a:schemeClr val="tx2"/>
                </a:solidFill>
              </a:rPr>
              <a:t>statements</a:t>
            </a:r>
            <a:r>
              <a:rPr lang="en-US" sz="3200" spc="-45">
                <a:solidFill>
                  <a:schemeClr val="tx2"/>
                </a:solidFill>
              </a:rPr>
              <a:t> </a:t>
            </a:r>
            <a:r>
              <a:rPr lang="en-US" sz="3200">
                <a:solidFill>
                  <a:schemeClr val="tx2"/>
                </a:solidFill>
              </a:rPr>
              <a:t>that</a:t>
            </a:r>
            <a:r>
              <a:rPr lang="en-US" sz="3200" spc="-45">
                <a:solidFill>
                  <a:schemeClr val="tx2"/>
                </a:solidFill>
              </a:rPr>
              <a:t> </a:t>
            </a:r>
            <a:r>
              <a:rPr lang="en-US" sz="3200">
                <a:solidFill>
                  <a:schemeClr val="tx2"/>
                </a:solidFill>
              </a:rPr>
              <a:t>depend</a:t>
            </a:r>
            <a:r>
              <a:rPr lang="en-US" sz="3200" spc="-45">
                <a:solidFill>
                  <a:schemeClr val="tx2"/>
                </a:solidFill>
              </a:rPr>
              <a:t> </a:t>
            </a:r>
            <a:r>
              <a:rPr lang="en-US" sz="3200">
                <a:solidFill>
                  <a:schemeClr val="tx2"/>
                </a:solidFill>
              </a:rPr>
              <a:t>on</a:t>
            </a:r>
            <a:r>
              <a:rPr lang="en-US" sz="3200" spc="-45">
                <a:solidFill>
                  <a:schemeClr val="tx2"/>
                </a:solidFill>
              </a:rPr>
              <a:t> </a:t>
            </a:r>
            <a:r>
              <a:rPr lang="en-US" sz="3200" spc="-25">
                <a:solidFill>
                  <a:schemeClr val="tx2"/>
                </a:solidFill>
              </a:rPr>
              <a:t>the </a:t>
            </a:r>
            <a:r>
              <a:rPr lang="en-US" sz="3200">
                <a:solidFill>
                  <a:schemeClr val="tx2"/>
                </a:solidFill>
              </a:rPr>
              <a:t>object's</a:t>
            </a:r>
            <a:r>
              <a:rPr lang="en-US" sz="3200" spc="-35">
                <a:solidFill>
                  <a:schemeClr val="tx2"/>
                </a:solidFill>
              </a:rPr>
              <a:t> </a:t>
            </a:r>
            <a:r>
              <a:rPr lang="en-US" sz="3200" spc="-20">
                <a:solidFill>
                  <a:schemeClr val="tx2"/>
                </a:solidFill>
              </a:rPr>
              <a:t>state</a:t>
            </a:r>
          </a:p>
          <a:p>
            <a:pPr indent="-228600">
              <a:buSzPct val="80000"/>
              <a:buFont typeface="Arial" panose="020B0604020202020204" pitchFamily="34" charset="0"/>
              <a:buChar char="•"/>
            </a:pPr>
            <a:endParaRPr lang="en-US" sz="3200">
              <a:solidFill>
                <a:schemeClr val="tx2"/>
              </a:solidFill>
            </a:endParaRPr>
          </a:p>
        </p:txBody>
      </p:sp>
      <p:pic>
        <p:nvPicPr>
          <p:cNvPr id="13" name="Picture 12" descr="A person holding a globe">
            <a:extLst>
              <a:ext uri="{FF2B5EF4-FFF2-40B4-BE49-F238E27FC236}">
                <a16:creationId xmlns:a16="http://schemas.microsoft.com/office/drawing/2014/main" id="{C8D83118-4086-35E2-67A0-9FE94AA5EABB}"/>
              </a:ext>
            </a:extLst>
          </p:cNvPr>
          <p:cNvPicPr>
            <a:picLocks noChangeAspect="1"/>
          </p:cNvPicPr>
          <p:nvPr/>
        </p:nvPicPr>
        <p:blipFill rotWithShape="1">
          <a:blip r:embed="rId2"/>
          <a:srcRect l="28260" r="27928"/>
          <a:stretch/>
        </p:blipFill>
        <p:spPr>
          <a:xfrm>
            <a:off x="20" y="2"/>
            <a:ext cx="5049819" cy="6857998"/>
          </a:xfrm>
          <a:custGeom>
            <a:avLst/>
            <a:gdLst/>
            <a:ahLst/>
            <a:cxnLst/>
            <a:rect l="l" t="t" r="r" b="b"/>
            <a:pathLst>
              <a:path w="5049839" h="6857998">
                <a:moveTo>
                  <a:pt x="0" y="0"/>
                </a:moveTo>
                <a:lnTo>
                  <a:pt x="5049839" y="1331"/>
                </a:lnTo>
                <a:lnTo>
                  <a:pt x="3110749" y="6857998"/>
                </a:lnTo>
                <a:lnTo>
                  <a:pt x="0" y="6857998"/>
                </a:lnTo>
                <a:close/>
              </a:path>
            </a:pathLst>
          </a:custGeom>
        </p:spPr>
      </p:pic>
      <p:cxnSp>
        <p:nvCxnSpPr>
          <p:cNvPr id="21" name="Straight Connector 20">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845859" y="0"/>
            <a:ext cx="699247" cy="685734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C2312DA-BDBD-40EE-84AB-53293C1CDE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210" y="5788959"/>
            <a:ext cx="7396312" cy="106904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2582" y="564156"/>
            <a:ext cx="13191714" cy="694186"/>
          </a:xfrm>
          <a:prstGeom prst="rect">
            <a:avLst/>
          </a:prstGeom>
        </p:spPr>
        <p:txBody>
          <a:bodyPr vert="horz" wrap="square" lIns="0" tIns="16912" rIns="0" bIns="0" rtlCol="0" anchor="ctr">
            <a:spAutoFit/>
          </a:bodyPr>
          <a:lstStyle/>
          <a:p>
            <a:pPr marL="16913">
              <a:lnSpc>
                <a:spcPct val="100000"/>
              </a:lnSpc>
              <a:spcBef>
                <a:spcPts val="133"/>
              </a:spcBef>
            </a:pPr>
            <a:r>
              <a:rPr spc="-13" dirty="0"/>
              <a:t>State</a:t>
            </a:r>
          </a:p>
        </p:txBody>
      </p:sp>
      <p:sp>
        <p:nvSpPr>
          <p:cNvPr id="3" name="object 3"/>
          <p:cNvSpPr txBox="1"/>
          <p:nvPr/>
        </p:nvSpPr>
        <p:spPr>
          <a:xfrm>
            <a:off x="922582"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98238" y="1652383"/>
            <a:ext cx="743302" cy="385961"/>
          </a:xfrm>
          <a:prstGeom prst="rect">
            <a:avLst/>
          </a:prstGeom>
        </p:spPr>
        <p:txBody>
          <a:bodyPr vert="horz" wrap="square" lIns="0" tIns="16912" rIns="0" bIns="0" rtlCol="0">
            <a:spAutoFit/>
          </a:bodyPr>
          <a:lstStyle/>
          <a:p>
            <a:pPr marL="16913">
              <a:spcBef>
                <a:spcPts val="133"/>
              </a:spcBef>
            </a:pPr>
            <a:r>
              <a:rPr sz="2397" spc="-13" dirty="0">
                <a:latin typeface="Arial"/>
                <a:cs typeface="Arial"/>
              </a:rPr>
              <a:t>Pros:</a:t>
            </a:r>
            <a:endParaRPr sz="2397">
              <a:latin typeface="Arial"/>
              <a:cs typeface="Arial"/>
            </a:endParaRPr>
          </a:p>
        </p:txBody>
      </p:sp>
      <p:sp>
        <p:nvSpPr>
          <p:cNvPr id="5" name="object 5"/>
          <p:cNvSpPr txBox="1"/>
          <p:nvPr/>
        </p:nvSpPr>
        <p:spPr>
          <a:xfrm>
            <a:off x="1199674" y="2179747"/>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6" name="object 6"/>
          <p:cNvSpPr txBox="1"/>
          <p:nvPr/>
        </p:nvSpPr>
        <p:spPr>
          <a:xfrm>
            <a:off x="1485885" y="2087218"/>
            <a:ext cx="9986804" cy="754843"/>
          </a:xfrm>
          <a:prstGeom prst="rect">
            <a:avLst/>
          </a:prstGeom>
        </p:spPr>
        <p:txBody>
          <a:bodyPr vert="horz" wrap="square" lIns="0" tIns="16912" rIns="0" bIns="0" rtlCol="0">
            <a:spAutoFit/>
          </a:bodyPr>
          <a:lstStyle/>
          <a:p>
            <a:pPr marL="16913" marR="6765">
              <a:spcBef>
                <a:spcPts val="133"/>
              </a:spcBef>
            </a:pPr>
            <a:r>
              <a:rPr sz="2397" dirty="0">
                <a:latin typeface="Arial"/>
                <a:cs typeface="Arial"/>
              </a:rPr>
              <a:t>The</a:t>
            </a:r>
            <a:r>
              <a:rPr sz="2397" spc="-53" dirty="0">
                <a:latin typeface="Arial"/>
                <a:cs typeface="Arial"/>
              </a:rPr>
              <a:t> </a:t>
            </a:r>
            <a:r>
              <a:rPr sz="2397" dirty="0">
                <a:latin typeface="Arial"/>
                <a:cs typeface="Arial"/>
              </a:rPr>
              <a:t>responsibilities</a:t>
            </a:r>
            <a:r>
              <a:rPr sz="2397" spc="-47" dirty="0">
                <a:latin typeface="Arial"/>
                <a:cs typeface="Arial"/>
              </a:rPr>
              <a:t> </a:t>
            </a:r>
            <a:r>
              <a:rPr sz="2397" dirty="0">
                <a:latin typeface="Arial"/>
                <a:cs typeface="Arial"/>
              </a:rPr>
              <a:t>associated</a:t>
            </a:r>
            <a:r>
              <a:rPr sz="2397" spc="-53" dirty="0">
                <a:latin typeface="Arial"/>
                <a:cs typeface="Arial"/>
              </a:rPr>
              <a:t> </a:t>
            </a:r>
            <a:r>
              <a:rPr sz="2397" dirty="0">
                <a:latin typeface="Arial"/>
                <a:cs typeface="Arial"/>
              </a:rPr>
              <a:t>with</a:t>
            </a:r>
            <a:r>
              <a:rPr sz="2397" spc="-47" dirty="0">
                <a:latin typeface="Arial"/>
                <a:cs typeface="Arial"/>
              </a:rPr>
              <a:t> </a:t>
            </a:r>
            <a:r>
              <a:rPr sz="2397" dirty="0">
                <a:latin typeface="Arial"/>
                <a:cs typeface="Arial"/>
              </a:rPr>
              <a:t>each</a:t>
            </a:r>
            <a:r>
              <a:rPr sz="2397" spc="-47" dirty="0">
                <a:latin typeface="Arial"/>
                <a:cs typeface="Arial"/>
              </a:rPr>
              <a:t> </a:t>
            </a:r>
            <a:r>
              <a:rPr sz="2397" dirty="0">
                <a:latin typeface="Arial"/>
                <a:cs typeface="Arial"/>
              </a:rPr>
              <a:t>state</a:t>
            </a:r>
            <a:r>
              <a:rPr sz="2397" spc="-53" dirty="0">
                <a:latin typeface="Arial"/>
                <a:cs typeface="Arial"/>
              </a:rPr>
              <a:t> </a:t>
            </a:r>
            <a:r>
              <a:rPr sz="2397" dirty="0">
                <a:latin typeface="Arial"/>
                <a:cs typeface="Arial"/>
              </a:rPr>
              <a:t>are</a:t>
            </a:r>
            <a:r>
              <a:rPr sz="2397" spc="-47" dirty="0">
                <a:latin typeface="Arial"/>
                <a:cs typeface="Arial"/>
              </a:rPr>
              <a:t> </a:t>
            </a:r>
            <a:r>
              <a:rPr sz="2397" dirty="0">
                <a:latin typeface="Arial"/>
                <a:cs typeface="Arial"/>
              </a:rPr>
              <a:t>separated</a:t>
            </a:r>
            <a:r>
              <a:rPr sz="2397" spc="-53" dirty="0">
                <a:latin typeface="Arial"/>
                <a:cs typeface="Arial"/>
              </a:rPr>
              <a:t> </a:t>
            </a:r>
            <a:r>
              <a:rPr sz="2397" dirty="0">
                <a:latin typeface="Arial"/>
                <a:cs typeface="Arial"/>
              </a:rPr>
              <a:t>into</a:t>
            </a:r>
            <a:r>
              <a:rPr sz="2397" spc="-47" dirty="0">
                <a:latin typeface="Arial"/>
                <a:cs typeface="Arial"/>
              </a:rPr>
              <a:t> </a:t>
            </a:r>
            <a:r>
              <a:rPr sz="2397" spc="-13" dirty="0">
                <a:latin typeface="Arial"/>
                <a:cs typeface="Arial"/>
              </a:rPr>
              <a:t>different objects</a:t>
            </a:r>
            <a:endParaRPr sz="2397">
              <a:latin typeface="Arial"/>
              <a:cs typeface="Arial"/>
            </a:endParaRPr>
          </a:p>
        </p:txBody>
      </p:sp>
      <p:sp>
        <p:nvSpPr>
          <p:cNvPr id="7" name="object 7"/>
          <p:cNvSpPr txBox="1"/>
          <p:nvPr/>
        </p:nvSpPr>
        <p:spPr>
          <a:xfrm>
            <a:off x="1487322" y="2979875"/>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8" name="object 8"/>
          <p:cNvSpPr txBox="1"/>
          <p:nvPr/>
        </p:nvSpPr>
        <p:spPr>
          <a:xfrm>
            <a:off x="1773042" y="2888784"/>
            <a:ext cx="4081821"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Single</a:t>
            </a:r>
            <a:r>
              <a:rPr sz="2397" spc="-87" dirty="0">
                <a:latin typeface="Arial"/>
                <a:cs typeface="Arial"/>
              </a:rPr>
              <a:t> </a:t>
            </a:r>
            <a:r>
              <a:rPr sz="2397" dirty="0">
                <a:latin typeface="Arial"/>
                <a:cs typeface="Arial"/>
              </a:rPr>
              <a:t>Responsibility</a:t>
            </a:r>
            <a:r>
              <a:rPr sz="2397" spc="-80" dirty="0">
                <a:latin typeface="Arial"/>
                <a:cs typeface="Arial"/>
              </a:rPr>
              <a:t> </a:t>
            </a:r>
            <a:r>
              <a:rPr sz="2397" spc="-13" dirty="0">
                <a:latin typeface="Arial"/>
                <a:cs typeface="Arial"/>
              </a:rPr>
              <a:t>Principle</a:t>
            </a:r>
            <a:endParaRPr sz="2397">
              <a:latin typeface="Arial"/>
              <a:cs typeface="Arial"/>
            </a:endParaRPr>
          </a:p>
        </p:txBody>
      </p:sp>
      <p:sp>
        <p:nvSpPr>
          <p:cNvPr id="9" name="object 9"/>
          <p:cNvSpPr txBox="1"/>
          <p:nvPr/>
        </p:nvSpPr>
        <p:spPr>
          <a:xfrm>
            <a:off x="1199674" y="3414694"/>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10" name="object 10"/>
          <p:cNvSpPr txBox="1"/>
          <p:nvPr/>
        </p:nvSpPr>
        <p:spPr>
          <a:xfrm>
            <a:off x="1485886" y="3323131"/>
            <a:ext cx="8352215"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New</a:t>
            </a:r>
            <a:r>
              <a:rPr sz="2397" spc="-60" dirty="0">
                <a:latin typeface="Arial"/>
                <a:cs typeface="Arial"/>
              </a:rPr>
              <a:t> </a:t>
            </a:r>
            <a:r>
              <a:rPr sz="2397" dirty="0">
                <a:latin typeface="Arial"/>
                <a:cs typeface="Arial"/>
              </a:rPr>
              <a:t>states</a:t>
            </a:r>
            <a:r>
              <a:rPr sz="2397" spc="-33" dirty="0">
                <a:latin typeface="Arial"/>
                <a:cs typeface="Arial"/>
              </a:rPr>
              <a:t> </a:t>
            </a:r>
            <a:r>
              <a:rPr sz="2397" dirty="0">
                <a:latin typeface="Arial"/>
                <a:cs typeface="Arial"/>
              </a:rPr>
              <a:t>can</a:t>
            </a:r>
            <a:r>
              <a:rPr sz="2397" spc="-53" dirty="0">
                <a:latin typeface="Arial"/>
                <a:cs typeface="Arial"/>
              </a:rPr>
              <a:t> </a:t>
            </a:r>
            <a:r>
              <a:rPr sz="2397" dirty="0">
                <a:latin typeface="Arial"/>
                <a:cs typeface="Arial"/>
              </a:rPr>
              <a:t>be</a:t>
            </a:r>
            <a:r>
              <a:rPr sz="2397" spc="-47" dirty="0">
                <a:latin typeface="Arial"/>
                <a:cs typeface="Arial"/>
              </a:rPr>
              <a:t> </a:t>
            </a:r>
            <a:r>
              <a:rPr sz="2397" dirty="0">
                <a:latin typeface="Arial"/>
                <a:cs typeface="Arial"/>
              </a:rPr>
              <a:t>added</a:t>
            </a:r>
            <a:r>
              <a:rPr sz="2397" spc="-53" dirty="0">
                <a:latin typeface="Arial"/>
                <a:cs typeface="Arial"/>
              </a:rPr>
              <a:t> </a:t>
            </a:r>
            <a:r>
              <a:rPr sz="2397" dirty="0">
                <a:latin typeface="Arial"/>
                <a:cs typeface="Arial"/>
              </a:rPr>
              <a:t>without</a:t>
            </a:r>
            <a:r>
              <a:rPr sz="2397" spc="-47" dirty="0">
                <a:latin typeface="Arial"/>
                <a:cs typeface="Arial"/>
              </a:rPr>
              <a:t> </a:t>
            </a:r>
            <a:r>
              <a:rPr sz="2397" dirty="0">
                <a:latin typeface="Arial"/>
                <a:cs typeface="Arial"/>
              </a:rPr>
              <a:t>changing</a:t>
            </a:r>
            <a:r>
              <a:rPr sz="2397" spc="-47" dirty="0">
                <a:latin typeface="Arial"/>
                <a:cs typeface="Arial"/>
              </a:rPr>
              <a:t> </a:t>
            </a:r>
            <a:r>
              <a:rPr sz="2397" dirty="0">
                <a:latin typeface="Arial"/>
                <a:cs typeface="Arial"/>
              </a:rPr>
              <a:t>existing</a:t>
            </a:r>
            <a:r>
              <a:rPr sz="2397" spc="-53" dirty="0">
                <a:latin typeface="Arial"/>
                <a:cs typeface="Arial"/>
              </a:rPr>
              <a:t> </a:t>
            </a:r>
            <a:r>
              <a:rPr sz="2397" spc="-13" dirty="0">
                <a:latin typeface="Arial"/>
                <a:cs typeface="Arial"/>
              </a:rPr>
              <a:t>behaviour</a:t>
            </a:r>
            <a:endParaRPr sz="2397">
              <a:latin typeface="Arial"/>
              <a:cs typeface="Arial"/>
            </a:endParaRPr>
          </a:p>
        </p:txBody>
      </p:sp>
      <p:sp>
        <p:nvSpPr>
          <p:cNvPr id="11" name="object 11"/>
          <p:cNvSpPr txBox="1"/>
          <p:nvPr/>
        </p:nvSpPr>
        <p:spPr>
          <a:xfrm>
            <a:off x="1487322" y="3850952"/>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12" name="object 12"/>
          <p:cNvSpPr txBox="1"/>
          <p:nvPr/>
        </p:nvSpPr>
        <p:spPr>
          <a:xfrm>
            <a:off x="1773041" y="3759861"/>
            <a:ext cx="3054389"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Open/Closed</a:t>
            </a:r>
            <a:r>
              <a:rPr sz="2397" spc="-113" dirty="0">
                <a:latin typeface="Arial"/>
                <a:cs typeface="Arial"/>
              </a:rPr>
              <a:t> </a:t>
            </a:r>
            <a:r>
              <a:rPr sz="2397" spc="-13" dirty="0">
                <a:latin typeface="Arial"/>
                <a:cs typeface="Arial"/>
              </a:rPr>
              <a:t>Principle</a:t>
            </a:r>
            <a:endParaRPr sz="2397">
              <a:latin typeface="Arial"/>
              <a:cs typeface="Arial"/>
            </a:endParaRPr>
          </a:p>
        </p:txBody>
      </p:sp>
      <p:sp>
        <p:nvSpPr>
          <p:cNvPr id="13" name="object 13"/>
          <p:cNvSpPr txBox="1"/>
          <p:nvPr/>
        </p:nvSpPr>
        <p:spPr>
          <a:xfrm>
            <a:off x="1199674" y="4285297"/>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14" name="object 14"/>
          <p:cNvSpPr txBox="1"/>
          <p:nvPr/>
        </p:nvSpPr>
        <p:spPr>
          <a:xfrm>
            <a:off x="1485886" y="4194206"/>
            <a:ext cx="9399096"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Complex</a:t>
            </a:r>
            <a:r>
              <a:rPr sz="2397" spc="-53" dirty="0">
                <a:latin typeface="Arial"/>
                <a:cs typeface="Arial"/>
              </a:rPr>
              <a:t> </a:t>
            </a:r>
            <a:r>
              <a:rPr sz="2397" dirty="0">
                <a:latin typeface="Arial"/>
                <a:cs typeface="Arial"/>
              </a:rPr>
              <a:t>conditional</a:t>
            </a:r>
            <a:r>
              <a:rPr sz="2397" spc="-53" dirty="0">
                <a:latin typeface="Arial"/>
                <a:cs typeface="Arial"/>
              </a:rPr>
              <a:t> </a:t>
            </a:r>
            <a:r>
              <a:rPr sz="2397" dirty="0">
                <a:latin typeface="Arial"/>
                <a:cs typeface="Arial"/>
              </a:rPr>
              <a:t>logic</a:t>
            </a:r>
            <a:r>
              <a:rPr sz="2397" spc="-60" dirty="0">
                <a:latin typeface="Arial"/>
                <a:cs typeface="Arial"/>
              </a:rPr>
              <a:t> </a:t>
            </a:r>
            <a:r>
              <a:rPr sz="2397" dirty="0">
                <a:latin typeface="Arial"/>
                <a:cs typeface="Arial"/>
              </a:rPr>
              <a:t>can</a:t>
            </a:r>
            <a:r>
              <a:rPr sz="2397" spc="-53" dirty="0">
                <a:latin typeface="Arial"/>
                <a:cs typeface="Arial"/>
              </a:rPr>
              <a:t> </a:t>
            </a:r>
            <a:r>
              <a:rPr sz="2397" dirty="0">
                <a:latin typeface="Arial"/>
                <a:cs typeface="Arial"/>
              </a:rPr>
              <a:t>be</a:t>
            </a:r>
            <a:r>
              <a:rPr sz="2397" spc="-47" dirty="0">
                <a:latin typeface="Arial"/>
                <a:cs typeface="Arial"/>
              </a:rPr>
              <a:t> </a:t>
            </a:r>
            <a:r>
              <a:rPr sz="2397" dirty="0">
                <a:latin typeface="Arial"/>
                <a:cs typeface="Arial"/>
              </a:rPr>
              <a:t>replaced</a:t>
            </a:r>
            <a:r>
              <a:rPr sz="2397" spc="-53" dirty="0">
                <a:latin typeface="Arial"/>
                <a:cs typeface="Arial"/>
              </a:rPr>
              <a:t> </a:t>
            </a:r>
            <a:r>
              <a:rPr sz="2397" dirty="0">
                <a:latin typeface="Arial"/>
                <a:cs typeface="Arial"/>
              </a:rPr>
              <a:t>by</a:t>
            </a:r>
            <a:r>
              <a:rPr sz="2397" spc="-40" dirty="0">
                <a:latin typeface="Arial"/>
                <a:cs typeface="Arial"/>
              </a:rPr>
              <a:t> </a:t>
            </a:r>
            <a:r>
              <a:rPr sz="2397" dirty="0">
                <a:latin typeface="Arial"/>
                <a:cs typeface="Arial"/>
              </a:rPr>
              <a:t>simpler</a:t>
            </a:r>
            <a:r>
              <a:rPr sz="2397" spc="-53" dirty="0">
                <a:latin typeface="Arial"/>
                <a:cs typeface="Arial"/>
              </a:rPr>
              <a:t> </a:t>
            </a:r>
            <a:r>
              <a:rPr sz="2397" dirty="0">
                <a:latin typeface="Arial"/>
                <a:cs typeface="Arial"/>
              </a:rPr>
              <a:t>state</a:t>
            </a:r>
            <a:r>
              <a:rPr sz="2397" spc="-53" dirty="0">
                <a:latin typeface="Arial"/>
                <a:cs typeface="Arial"/>
              </a:rPr>
              <a:t> </a:t>
            </a:r>
            <a:r>
              <a:rPr sz="2397" spc="-13" dirty="0">
                <a:latin typeface="Arial"/>
                <a:cs typeface="Arial"/>
              </a:rPr>
              <a:t>transitions</a:t>
            </a:r>
            <a:endParaRPr sz="2397">
              <a:latin typeface="Arial"/>
              <a:cs typeface="Arial"/>
            </a:endParaRPr>
          </a:p>
        </p:txBody>
      </p:sp>
      <p:sp>
        <p:nvSpPr>
          <p:cNvPr id="15" name="object 15"/>
          <p:cNvSpPr txBox="1"/>
          <p:nvPr/>
        </p:nvSpPr>
        <p:spPr>
          <a:xfrm>
            <a:off x="922582" y="4722044"/>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16" name="object 16"/>
          <p:cNvSpPr txBox="1"/>
          <p:nvPr/>
        </p:nvSpPr>
        <p:spPr>
          <a:xfrm>
            <a:off x="1198237" y="4629042"/>
            <a:ext cx="827019" cy="385961"/>
          </a:xfrm>
          <a:prstGeom prst="rect">
            <a:avLst/>
          </a:prstGeom>
        </p:spPr>
        <p:txBody>
          <a:bodyPr vert="horz" wrap="square" lIns="0" tIns="16912" rIns="0" bIns="0" rtlCol="0">
            <a:spAutoFit/>
          </a:bodyPr>
          <a:lstStyle/>
          <a:p>
            <a:pPr marL="16913">
              <a:spcBef>
                <a:spcPts val="133"/>
              </a:spcBef>
            </a:pPr>
            <a:r>
              <a:rPr sz="2397" spc="-13" dirty="0">
                <a:latin typeface="Arial"/>
                <a:cs typeface="Arial"/>
              </a:rPr>
              <a:t>Cons:</a:t>
            </a:r>
            <a:endParaRPr sz="2397">
              <a:latin typeface="Arial"/>
              <a:cs typeface="Arial"/>
            </a:endParaRPr>
          </a:p>
        </p:txBody>
      </p:sp>
      <p:sp>
        <p:nvSpPr>
          <p:cNvPr id="17" name="object 17"/>
          <p:cNvSpPr txBox="1"/>
          <p:nvPr/>
        </p:nvSpPr>
        <p:spPr>
          <a:xfrm>
            <a:off x="1199674" y="5156391"/>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18" name="object 18"/>
          <p:cNvSpPr txBox="1"/>
          <p:nvPr/>
        </p:nvSpPr>
        <p:spPr>
          <a:xfrm>
            <a:off x="1485885" y="5065298"/>
            <a:ext cx="6348935"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Can</a:t>
            </a:r>
            <a:r>
              <a:rPr sz="2397" spc="-27" dirty="0">
                <a:latin typeface="Arial"/>
                <a:cs typeface="Arial"/>
              </a:rPr>
              <a:t> </a:t>
            </a:r>
            <a:r>
              <a:rPr sz="2397" dirty="0">
                <a:latin typeface="Arial"/>
                <a:cs typeface="Arial"/>
              </a:rPr>
              <a:t>be</a:t>
            </a:r>
            <a:r>
              <a:rPr sz="2397" spc="-27" dirty="0">
                <a:latin typeface="Arial"/>
                <a:cs typeface="Arial"/>
              </a:rPr>
              <a:t> </a:t>
            </a:r>
            <a:r>
              <a:rPr sz="2397" dirty="0">
                <a:latin typeface="Arial"/>
                <a:cs typeface="Arial"/>
              </a:rPr>
              <a:t>overkill</a:t>
            </a:r>
            <a:r>
              <a:rPr sz="2397" spc="-27" dirty="0">
                <a:latin typeface="Arial"/>
                <a:cs typeface="Arial"/>
              </a:rPr>
              <a:t> </a:t>
            </a:r>
            <a:r>
              <a:rPr sz="2397" dirty="0">
                <a:latin typeface="Arial"/>
                <a:cs typeface="Arial"/>
              </a:rPr>
              <a:t>if</a:t>
            </a:r>
            <a:r>
              <a:rPr sz="2397" spc="-13" dirty="0">
                <a:latin typeface="Arial"/>
                <a:cs typeface="Arial"/>
              </a:rPr>
              <a:t> </a:t>
            </a:r>
            <a:r>
              <a:rPr sz="2397" dirty="0">
                <a:latin typeface="Arial"/>
                <a:cs typeface="Arial"/>
              </a:rPr>
              <a:t>only</a:t>
            </a:r>
            <a:r>
              <a:rPr sz="2397" spc="-13" dirty="0">
                <a:latin typeface="Arial"/>
                <a:cs typeface="Arial"/>
              </a:rPr>
              <a:t> </a:t>
            </a:r>
            <a:r>
              <a:rPr sz="2397" dirty="0">
                <a:latin typeface="Arial"/>
                <a:cs typeface="Arial"/>
              </a:rPr>
              <a:t>a</a:t>
            </a:r>
            <a:r>
              <a:rPr sz="2397" spc="-27" dirty="0">
                <a:latin typeface="Arial"/>
                <a:cs typeface="Arial"/>
              </a:rPr>
              <a:t> </a:t>
            </a:r>
            <a:r>
              <a:rPr sz="2397" dirty="0">
                <a:latin typeface="Arial"/>
                <a:cs typeface="Arial"/>
              </a:rPr>
              <a:t>few</a:t>
            </a:r>
            <a:r>
              <a:rPr sz="2397" spc="-27" dirty="0">
                <a:latin typeface="Arial"/>
                <a:cs typeface="Arial"/>
              </a:rPr>
              <a:t> </a:t>
            </a:r>
            <a:r>
              <a:rPr sz="2397" dirty="0">
                <a:latin typeface="Arial"/>
                <a:cs typeface="Arial"/>
              </a:rPr>
              <a:t>states</a:t>
            </a:r>
            <a:r>
              <a:rPr sz="2397" spc="-20" dirty="0">
                <a:latin typeface="Arial"/>
                <a:cs typeface="Arial"/>
              </a:rPr>
              <a:t> </a:t>
            </a:r>
            <a:r>
              <a:rPr sz="2397" dirty="0">
                <a:latin typeface="Arial"/>
                <a:cs typeface="Arial"/>
              </a:rPr>
              <a:t>are</a:t>
            </a:r>
            <a:r>
              <a:rPr sz="2397" spc="-27" dirty="0">
                <a:latin typeface="Arial"/>
                <a:cs typeface="Arial"/>
              </a:rPr>
              <a:t> </a:t>
            </a:r>
            <a:r>
              <a:rPr sz="2397" spc="-13" dirty="0">
                <a:latin typeface="Arial"/>
                <a:cs typeface="Arial"/>
              </a:rPr>
              <a:t>involved</a:t>
            </a:r>
            <a:endParaRPr sz="2397">
              <a:latin typeface="Arial"/>
              <a:cs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2" name="Rectangle 21">
            <a:extLst>
              <a:ext uri="{FF2B5EF4-FFF2-40B4-BE49-F238E27FC236}">
                <a16:creationId xmlns:a16="http://schemas.microsoft.com/office/drawing/2014/main" id="{3EAA282C-D6AD-4614-A9F7-E9D8CDB6B8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etallic spheres connected in mesh">
            <a:extLst>
              <a:ext uri="{FF2B5EF4-FFF2-40B4-BE49-F238E27FC236}">
                <a16:creationId xmlns:a16="http://schemas.microsoft.com/office/drawing/2014/main" id="{E7613EC3-4F04-6E17-FE7C-3BA7852D630E}"/>
              </a:ext>
            </a:extLst>
          </p:cNvPr>
          <p:cNvPicPr>
            <a:picLocks noChangeAspect="1"/>
          </p:cNvPicPr>
          <p:nvPr/>
        </p:nvPicPr>
        <p:blipFill rotWithShape="1">
          <a:blip r:embed="rId2"/>
          <a:srcRect t="15730"/>
          <a:stretch/>
        </p:blipFill>
        <p:spPr>
          <a:xfrm>
            <a:off x="20" y="10"/>
            <a:ext cx="12191980" cy="6857990"/>
          </a:xfrm>
          <a:prstGeom prst="rect">
            <a:avLst/>
          </a:prstGeom>
        </p:spPr>
      </p:pic>
      <p:sp>
        <p:nvSpPr>
          <p:cNvPr id="24" name="Rectangle 23">
            <a:extLst>
              <a:ext uri="{FF2B5EF4-FFF2-40B4-BE49-F238E27FC236}">
                <a16:creationId xmlns:a16="http://schemas.microsoft.com/office/drawing/2014/main" id="{85349CB8-0027-49D3-B09C-B3097EB0E4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49100"/>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46044D-C125-4CE3-23EB-965C9306F7BF}"/>
              </a:ext>
            </a:extLst>
          </p:cNvPr>
          <p:cNvSpPr>
            <a:spLocks noGrp="1"/>
          </p:cNvSpPr>
          <p:nvPr>
            <p:ph type="title"/>
          </p:nvPr>
        </p:nvSpPr>
        <p:spPr>
          <a:xfrm>
            <a:off x="848436" y="5284380"/>
            <a:ext cx="10495128" cy="775225"/>
          </a:xfrm>
        </p:spPr>
        <p:txBody>
          <a:bodyPr vert="horz" lIns="91440" tIns="45720" rIns="91440" bIns="45720" rtlCol="0" anchor="ctr">
            <a:normAutofit/>
          </a:bodyPr>
          <a:lstStyle/>
          <a:p>
            <a:pPr algn="ctr"/>
            <a:r>
              <a:rPr lang="en-US" sz="4000" i="1" kern="1200" cap="all" baseline="0">
                <a:solidFill>
                  <a:schemeClr val="tx2"/>
                </a:solidFill>
                <a:latin typeface="+mj-lt"/>
                <a:ea typeface="+mj-ea"/>
                <a:cs typeface="+mj-cs"/>
              </a:rPr>
              <a:t>Strategy Pattern</a:t>
            </a:r>
          </a:p>
        </p:txBody>
      </p:sp>
      <p:cxnSp>
        <p:nvCxnSpPr>
          <p:cNvPr id="26" name="Straight Connector 25">
            <a:extLst>
              <a:ext uri="{FF2B5EF4-FFF2-40B4-BE49-F238E27FC236}">
                <a16:creationId xmlns:a16="http://schemas.microsoft.com/office/drawing/2014/main" id="{C4A330F7-C135-4887-BEB7-715897211F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4849100"/>
            <a:ext cx="3309581" cy="5281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B4BC022-2321-4FF2-BB92-B4B3F486CF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864221" y="4849100"/>
            <a:ext cx="3327780" cy="5281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6E8991A-3FA3-406E-92A6-7021C64B8B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0990" y="4849100"/>
            <a:ext cx="2648592"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4486EB5-0FC0-4694-8A6B-5084CCDFFA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95230" y="5834655"/>
            <a:ext cx="4296771" cy="102334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02A2150-2605-46B8-9C26-A96C0BB01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283588" y="4849100"/>
            <a:ext cx="1460311"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3962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2582" y="566719"/>
            <a:ext cx="13191714" cy="694186"/>
          </a:xfrm>
          <a:prstGeom prst="rect">
            <a:avLst/>
          </a:prstGeom>
        </p:spPr>
        <p:txBody>
          <a:bodyPr vert="horz" wrap="square" lIns="0" tIns="16912" rIns="0" bIns="0" rtlCol="0" anchor="ctr">
            <a:spAutoFit/>
          </a:bodyPr>
          <a:lstStyle/>
          <a:p>
            <a:pPr marL="16913">
              <a:lnSpc>
                <a:spcPct val="100000"/>
              </a:lnSpc>
              <a:spcBef>
                <a:spcPts val="133"/>
              </a:spcBef>
            </a:pPr>
            <a:r>
              <a:rPr spc="-13" dirty="0"/>
              <a:t>Strategy</a:t>
            </a:r>
          </a:p>
        </p:txBody>
      </p:sp>
      <p:sp>
        <p:nvSpPr>
          <p:cNvPr id="3" name="object 3"/>
          <p:cNvSpPr txBox="1"/>
          <p:nvPr/>
        </p:nvSpPr>
        <p:spPr>
          <a:xfrm>
            <a:off x="922582"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98238" y="1652383"/>
            <a:ext cx="5333342" cy="2230375"/>
          </a:xfrm>
          <a:prstGeom prst="rect">
            <a:avLst/>
          </a:prstGeom>
        </p:spPr>
        <p:txBody>
          <a:bodyPr vert="horz" wrap="square" lIns="0" tIns="16912" rIns="0" bIns="0" rtlCol="0">
            <a:spAutoFit/>
          </a:bodyPr>
          <a:lstStyle/>
          <a:p>
            <a:pPr marL="16913" marR="6765">
              <a:spcBef>
                <a:spcPts val="133"/>
              </a:spcBef>
            </a:pPr>
            <a:r>
              <a:rPr sz="2397" dirty="0">
                <a:latin typeface="Arial"/>
                <a:cs typeface="Arial"/>
              </a:rPr>
              <a:t>The</a:t>
            </a:r>
            <a:r>
              <a:rPr sz="2397" spc="-53" dirty="0">
                <a:latin typeface="Arial"/>
                <a:cs typeface="Arial"/>
              </a:rPr>
              <a:t> </a:t>
            </a:r>
            <a:r>
              <a:rPr sz="2397" b="1" dirty="0">
                <a:latin typeface="Arial"/>
                <a:cs typeface="Arial"/>
              </a:rPr>
              <a:t>strategy</a:t>
            </a:r>
            <a:r>
              <a:rPr sz="2397" b="1" spc="-60" dirty="0">
                <a:latin typeface="Arial"/>
                <a:cs typeface="Arial"/>
              </a:rPr>
              <a:t> </a:t>
            </a:r>
            <a:r>
              <a:rPr sz="2397" b="1" dirty="0">
                <a:latin typeface="Arial"/>
                <a:cs typeface="Arial"/>
              </a:rPr>
              <a:t>pattern</a:t>
            </a:r>
            <a:r>
              <a:rPr sz="2397" dirty="0">
                <a:latin typeface="Arial"/>
                <a:cs typeface="Arial"/>
              </a:rPr>
              <a:t>,</a:t>
            </a:r>
            <a:r>
              <a:rPr sz="2397" spc="-40" dirty="0">
                <a:latin typeface="Arial"/>
                <a:cs typeface="Arial"/>
              </a:rPr>
              <a:t> </a:t>
            </a:r>
            <a:r>
              <a:rPr sz="2397" dirty="0">
                <a:latin typeface="Arial"/>
                <a:cs typeface="Arial"/>
              </a:rPr>
              <a:t>also</a:t>
            </a:r>
            <a:r>
              <a:rPr sz="2397" spc="-60" dirty="0">
                <a:latin typeface="Arial"/>
                <a:cs typeface="Arial"/>
              </a:rPr>
              <a:t> </a:t>
            </a:r>
            <a:r>
              <a:rPr sz="2397" dirty="0">
                <a:latin typeface="Arial"/>
                <a:cs typeface="Arial"/>
              </a:rPr>
              <a:t>called</a:t>
            </a:r>
            <a:r>
              <a:rPr sz="2397" spc="-53" dirty="0">
                <a:latin typeface="Arial"/>
                <a:cs typeface="Arial"/>
              </a:rPr>
              <a:t> </a:t>
            </a:r>
            <a:r>
              <a:rPr sz="2397" spc="-33" dirty="0">
                <a:latin typeface="Arial"/>
                <a:cs typeface="Arial"/>
              </a:rPr>
              <a:t>the </a:t>
            </a:r>
            <a:r>
              <a:rPr sz="2397" b="1" dirty="0">
                <a:latin typeface="Arial"/>
                <a:cs typeface="Arial"/>
              </a:rPr>
              <a:t>policy</a:t>
            </a:r>
            <a:r>
              <a:rPr sz="2397" b="1" spc="-47" dirty="0">
                <a:latin typeface="Arial"/>
                <a:cs typeface="Arial"/>
              </a:rPr>
              <a:t> </a:t>
            </a:r>
            <a:r>
              <a:rPr sz="2397" b="1" dirty="0">
                <a:latin typeface="Arial"/>
                <a:cs typeface="Arial"/>
              </a:rPr>
              <a:t>pattern</a:t>
            </a:r>
            <a:r>
              <a:rPr sz="2397" dirty="0">
                <a:latin typeface="Arial"/>
                <a:cs typeface="Arial"/>
              </a:rPr>
              <a:t>,</a:t>
            </a:r>
            <a:r>
              <a:rPr sz="2397" spc="-33" dirty="0">
                <a:latin typeface="Arial"/>
                <a:cs typeface="Arial"/>
              </a:rPr>
              <a:t> </a:t>
            </a:r>
            <a:r>
              <a:rPr sz="2397" dirty="0">
                <a:latin typeface="Arial"/>
                <a:cs typeface="Arial"/>
              </a:rPr>
              <a:t>allows</a:t>
            </a:r>
            <a:r>
              <a:rPr sz="2397" spc="-40" dirty="0">
                <a:latin typeface="Arial"/>
                <a:cs typeface="Arial"/>
              </a:rPr>
              <a:t> </a:t>
            </a:r>
            <a:r>
              <a:rPr sz="2397" dirty="0">
                <a:latin typeface="Arial"/>
                <a:cs typeface="Arial"/>
              </a:rPr>
              <a:t>for</a:t>
            </a:r>
            <a:r>
              <a:rPr sz="2397" spc="-33" dirty="0">
                <a:latin typeface="Arial"/>
                <a:cs typeface="Arial"/>
              </a:rPr>
              <a:t> </a:t>
            </a:r>
            <a:r>
              <a:rPr sz="2397" dirty="0">
                <a:latin typeface="Arial"/>
                <a:cs typeface="Arial"/>
              </a:rPr>
              <a:t>a</a:t>
            </a:r>
            <a:r>
              <a:rPr sz="2397" spc="-47" dirty="0">
                <a:latin typeface="Arial"/>
                <a:cs typeface="Arial"/>
              </a:rPr>
              <a:t> </a:t>
            </a:r>
            <a:r>
              <a:rPr sz="2397" dirty="0">
                <a:latin typeface="Arial"/>
                <a:cs typeface="Arial"/>
              </a:rPr>
              <a:t>family</a:t>
            </a:r>
            <a:r>
              <a:rPr sz="2397" spc="-47" dirty="0">
                <a:latin typeface="Arial"/>
                <a:cs typeface="Arial"/>
              </a:rPr>
              <a:t> </a:t>
            </a:r>
            <a:r>
              <a:rPr sz="2397" spc="-33" dirty="0">
                <a:latin typeface="Arial"/>
                <a:cs typeface="Arial"/>
              </a:rPr>
              <a:t>of </a:t>
            </a:r>
            <a:r>
              <a:rPr sz="2397" dirty="0">
                <a:latin typeface="Arial"/>
                <a:cs typeface="Arial"/>
              </a:rPr>
              <a:t>algorithms</a:t>
            </a:r>
            <a:r>
              <a:rPr sz="2397" spc="-53" dirty="0">
                <a:latin typeface="Arial"/>
                <a:cs typeface="Arial"/>
              </a:rPr>
              <a:t> </a:t>
            </a:r>
            <a:r>
              <a:rPr sz="2397" dirty="0">
                <a:latin typeface="Arial"/>
                <a:cs typeface="Arial"/>
              </a:rPr>
              <a:t>to</a:t>
            </a:r>
            <a:r>
              <a:rPr sz="2397" spc="-60" dirty="0">
                <a:latin typeface="Arial"/>
                <a:cs typeface="Arial"/>
              </a:rPr>
              <a:t> </a:t>
            </a:r>
            <a:r>
              <a:rPr sz="2397" dirty="0">
                <a:latin typeface="Arial"/>
                <a:cs typeface="Arial"/>
              </a:rPr>
              <a:t>be</a:t>
            </a:r>
            <a:r>
              <a:rPr sz="2397" spc="-67" dirty="0">
                <a:latin typeface="Arial"/>
                <a:cs typeface="Arial"/>
              </a:rPr>
              <a:t> </a:t>
            </a:r>
            <a:r>
              <a:rPr sz="2397" dirty="0">
                <a:latin typeface="Arial"/>
                <a:cs typeface="Arial"/>
              </a:rPr>
              <a:t>encapsulated</a:t>
            </a:r>
            <a:r>
              <a:rPr sz="2397" spc="-60" dirty="0">
                <a:latin typeface="Arial"/>
                <a:cs typeface="Arial"/>
              </a:rPr>
              <a:t> </a:t>
            </a:r>
            <a:r>
              <a:rPr sz="2397" spc="-33" dirty="0">
                <a:latin typeface="Arial"/>
                <a:cs typeface="Arial"/>
              </a:rPr>
              <a:t>as </a:t>
            </a:r>
            <a:r>
              <a:rPr sz="2397" dirty="0">
                <a:latin typeface="Arial"/>
                <a:cs typeface="Arial"/>
              </a:rPr>
              <a:t>objects</a:t>
            </a:r>
            <a:r>
              <a:rPr sz="2397" spc="-33" dirty="0">
                <a:latin typeface="Arial"/>
                <a:cs typeface="Arial"/>
              </a:rPr>
              <a:t> </a:t>
            </a:r>
            <a:r>
              <a:rPr sz="2397" dirty="0">
                <a:latin typeface="Arial"/>
                <a:cs typeface="Arial"/>
              </a:rPr>
              <a:t>and</a:t>
            </a:r>
            <a:r>
              <a:rPr sz="2397" spc="-27" dirty="0">
                <a:latin typeface="Arial"/>
                <a:cs typeface="Arial"/>
              </a:rPr>
              <a:t> </a:t>
            </a:r>
            <a:r>
              <a:rPr sz="2397" dirty="0">
                <a:latin typeface="Arial"/>
                <a:cs typeface="Arial"/>
              </a:rPr>
              <a:t>be</a:t>
            </a:r>
            <a:r>
              <a:rPr sz="2397" spc="-27" dirty="0">
                <a:latin typeface="Arial"/>
                <a:cs typeface="Arial"/>
              </a:rPr>
              <a:t> </a:t>
            </a:r>
            <a:r>
              <a:rPr sz="2397" dirty="0">
                <a:latin typeface="Arial"/>
                <a:cs typeface="Arial"/>
              </a:rPr>
              <a:t>used</a:t>
            </a:r>
            <a:r>
              <a:rPr sz="2397" spc="-33" dirty="0">
                <a:latin typeface="Arial"/>
                <a:cs typeface="Arial"/>
              </a:rPr>
              <a:t> </a:t>
            </a:r>
            <a:r>
              <a:rPr sz="2397" spc="-13" dirty="0">
                <a:latin typeface="Arial"/>
                <a:cs typeface="Arial"/>
              </a:rPr>
              <a:t>interchangeably, </a:t>
            </a:r>
            <a:r>
              <a:rPr sz="2397" dirty="0">
                <a:latin typeface="Arial"/>
                <a:cs typeface="Arial"/>
              </a:rPr>
              <a:t>decoupling</a:t>
            </a:r>
            <a:r>
              <a:rPr sz="2397" spc="-67" dirty="0">
                <a:latin typeface="Arial"/>
                <a:cs typeface="Arial"/>
              </a:rPr>
              <a:t> </a:t>
            </a:r>
            <a:r>
              <a:rPr sz="2397" dirty="0">
                <a:latin typeface="Arial"/>
                <a:cs typeface="Arial"/>
              </a:rPr>
              <a:t>the</a:t>
            </a:r>
            <a:r>
              <a:rPr sz="2397" spc="-47" dirty="0">
                <a:latin typeface="Arial"/>
                <a:cs typeface="Arial"/>
              </a:rPr>
              <a:t> </a:t>
            </a:r>
            <a:r>
              <a:rPr sz="2397" dirty="0">
                <a:latin typeface="Arial"/>
                <a:cs typeface="Arial"/>
              </a:rPr>
              <a:t>algorithm</a:t>
            </a:r>
            <a:r>
              <a:rPr sz="2397" spc="-40" dirty="0">
                <a:latin typeface="Arial"/>
                <a:cs typeface="Arial"/>
              </a:rPr>
              <a:t> </a:t>
            </a:r>
            <a:r>
              <a:rPr sz="2397" dirty="0">
                <a:latin typeface="Arial"/>
                <a:cs typeface="Arial"/>
              </a:rPr>
              <a:t>from</a:t>
            </a:r>
            <a:r>
              <a:rPr sz="2397" spc="-47" dirty="0">
                <a:latin typeface="Arial"/>
                <a:cs typeface="Arial"/>
              </a:rPr>
              <a:t> </a:t>
            </a:r>
            <a:r>
              <a:rPr sz="2397" dirty="0">
                <a:latin typeface="Arial"/>
                <a:cs typeface="Arial"/>
              </a:rPr>
              <a:t>the</a:t>
            </a:r>
            <a:r>
              <a:rPr sz="2397" spc="-47" dirty="0">
                <a:latin typeface="Arial"/>
                <a:cs typeface="Arial"/>
              </a:rPr>
              <a:t> </a:t>
            </a:r>
            <a:r>
              <a:rPr sz="2397" spc="-13" dirty="0">
                <a:latin typeface="Arial"/>
                <a:cs typeface="Arial"/>
              </a:rPr>
              <a:t>client </a:t>
            </a:r>
            <a:r>
              <a:rPr sz="2397" dirty="0">
                <a:latin typeface="Arial"/>
                <a:cs typeface="Arial"/>
              </a:rPr>
              <a:t>code</a:t>
            </a:r>
            <a:r>
              <a:rPr sz="2397" spc="-33" dirty="0">
                <a:latin typeface="Arial"/>
                <a:cs typeface="Arial"/>
              </a:rPr>
              <a:t> </a:t>
            </a:r>
            <a:r>
              <a:rPr sz="2397" dirty="0">
                <a:latin typeface="Arial"/>
                <a:cs typeface="Arial"/>
              </a:rPr>
              <a:t>that</a:t>
            </a:r>
            <a:r>
              <a:rPr sz="2397" spc="-20" dirty="0">
                <a:latin typeface="Arial"/>
                <a:cs typeface="Arial"/>
              </a:rPr>
              <a:t> </a:t>
            </a:r>
            <a:r>
              <a:rPr sz="2397" dirty="0">
                <a:latin typeface="Arial"/>
                <a:cs typeface="Arial"/>
              </a:rPr>
              <a:t>uses</a:t>
            </a:r>
            <a:r>
              <a:rPr sz="2397" spc="-13" dirty="0">
                <a:latin typeface="Arial"/>
                <a:cs typeface="Arial"/>
              </a:rPr>
              <a:t> </a:t>
            </a:r>
            <a:r>
              <a:rPr sz="2397" spc="-33" dirty="0">
                <a:latin typeface="Arial"/>
                <a:cs typeface="Arial"/>
              </a:rPr>
              <a:t>it</a:t>
            </a:r>
            <a:endParaRPr sz="2397" dirty="0">
              <a:latin typeface="Arial"/>
              <a:cs typeface="Arial"/>
            </a:endParaRPr>
          </a:p>
        </p:txBody>
      </p:sp>
      <p:pic>
        <p:nvPicPr>
          <p:cNvPr id="5" name="object 5"/>
          <p:cNvPicPr/>
          <p:nvPr/>
        </p:nvPicPr>
        <p:blipFill>
          <a:blip r:embed="rId2" cstate="print"/>
          <a:stretch>
            <a:fillRect/>
          </a:stretch>
        </p:blipFill>
        <p:spPr>
          <a:xfrm>
            <a:off x="6719224" y="1584445"/>
            <a:ext cx="5184799" cy="4359743"/>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2582" y="618446"/>
            <a:ext cx="13191714" cy="694186"/>
          </a:xfrm>
          <a:prstGeom prst="rect">
            <a:avLst/>
          </a:prstGeom>
        </p:spPr>
        <p:txBody>
          <a:bodyPr vert="horz" wrap="square" lIns="0" tIns="16912" rIns="0" bIns="0" rtlCol="0" anchor="ctr">
            <a:spAutoFit/>
          </a:bodyPr>
          <a:lstStyle/>
          <a:p>
            <a:pPr marL="16913">
              <a:lnSpc>
                <a:spcPct val="100000"/>
              </a:lnSpc>
              <a:spcBef>
                <a:spcPts val="133"/>
              </a:spcBef>
            </a:pPr>
            <a:r>
              <a:rPr spc="-13" dirty="0"/>
              <a:t>Strategy</a:t>
            </a:r>
          </a:p>
        </p:txBody>
      </p:sp>
      <p:sp>
        <p:nvSpPr>
          <p:cNvPr id="3" name="object 3"/>
          <p:cNvSpPr txBox="1"/>
          <p:nvPr/>
        </p:nvSpPr>
        <p:spPr>
          <a:xfrm>
            <a:off x="922582"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98238" y="1652383"/>
            <a:ext cx="5659753" cy="2740323"/>
          </a:xfrm>
          <a:prstGeom prst="rect">
            <a:avLst/>
          </a:prstGeom>
        </p:spPr>
        <p:txBody>
          <a:bodyPr vert="horz" wrap="square" lIns="0" tIns="16912" rIns="0" bIns="0" rtlCol="0">
            <a:spAutoFit/>
          </a:bodyPr>
          <a:lstStyle/>
          <a:p>
            <a:pPr marL="16913" marR="6765">
              <a:spcBef>
                <a:spcPts val="133"/>
              </a:spcBef>
            </a:pPr>
            <a:r>
              <a:rPr sz="2397" dirty="0">
                <a:latin typeface="Arial"/>
                <a:cs typeface="Arial"/>
              </a:rPr>
              <a:t>Strategy</a:t>
            </a:r>
            <a:r>
              <a:rPr sz="2397" spc="-33" dirty="0">
                <a:latin typeface="Arial"/>
                <a:cs typeface="Arial"/>
              </a:rPr>
              <a:t> </a:t>
            </a:r>
            <a:r>
              <a:rPr sz="2397" dirty="0">
                <a:latin typeface="Arial"/>
                <a:cs typeface="Arial"/>
              </a:rPr>
              <a:t>–</a:t>
            </a:r>
            <a:r>
              <a:rPr sz="2397" spc="-27" dirty="0">
                <a:latin typeface="Arial"/>
                <a:cs typeface="Arial"/>
              </a:rPr>
              <a:t> </a:t>
            </a:r>
            <a:r>
              <a:rPr sz="2397" dirty="0">
                <a:latin typeface="Arial"/>
                <a:cs typeface="Arial"/>
              </a:rPr>
              <a:t>defines</a:t>
            </a:r>
            <a:r>
              <a:rPr sz="2397" spc="-33" dirty="0">
                <a:latin typeface="Arial"/>
                <a:cs typeface="Arial"/>
              </a:rPr>
              <a:t> </a:t>
            </a:r>
            <a:r>
              <a:rPr sz="2397" dirty="0">
                <a:latin typeface="Arial"/>
                <a:cs typeface="Arial"/>
              </a:rPr>
              <a:t>an</a:t>
            </a:r>
            <a:r>
              <a:rPr sz="2397" spc="-27" dirty="0">
                <a:latin typeface="Arial"/>
                <a:cs typeface="Arial"/>
              </a:rPr>
              <a:t> </a:t>
            </a:r>
            <a:r>
              <a:rPr sz="2397" dirty="0">
                <a:latin typeface="Arial"/>
                <a:cs typeface="Arial"/>
              </a:rPr>
              <a:t>interface</a:t>
            </a:r>
            <a:r>
              <a:rPr sz="2397" spc="-27" dirty="0">
                <a:latin typeface="Arial"/>
                <a:cs typeface="Arial"/>
              </a:rPr>
              <a:t> </a:t>
            </a:r>
            <a:r>
              <a:rPr sz="2397" dirty="0">
                <a:latin typeface="Arial"/>
                <a:cs typeface="Arial"/>
              </a:rPr>
              <a:t>to</a:t>
            </a:r>
            <a:r>
              <a:rPr sz="2397" spc="-33" dirty="0">
                <a:latin typeface="Arial"/>
                <a:cs typeface="Arial"/>
              </a:rPr>
              <a:t> </a:t>
            </a:r>
            <a:r>
              <a:rPr sz="2397" dirty="0">
                <a:latin typeface="Arial"/>
                <a:cs typeface="Arial"/>
              </a:rPr>
              <a:t>be</a:t>
            </a:r>
            <a:r>
              <a:rPr sz="2397" spc="-27" dirty="0">
                <a:latin typeface="Arial"/>
                <a:cs typeface="Arial"/>
              </a:rPr>
              <a:t> used </a:t>
            </a:r>
            <a:r>
              <a:rPr sz="2397" dirty="0">
                <a:latin typeface="Arial"/>
                <a:cs typeface="Arial"/>
              </a:rPr>
              <a:t>by</a:t>
            </a:r>
            <a:r>
              <a:rPr sz="2397" spc="-33" dirty="0">
                <a:latin typeface="Arial"/>
                <a:cs typeface="Arial"/>
              </a:rPr>
              <a:t> </a:t>
            </a:r>
            <a:r>
              <a:rPr sz="2397" dirty="0">
                <a:latin typeface="Arial"/>
                <a:cs typeface="Arial"/>
              </a:rPr>
              <a:t>the</a:t>
            </a:r>
            <a:r>
              <a:rPr sz="2397" spc="-27" dirty="0">
                <a:latin typeface="Arial"/>
                <a:cs typeface="Arial"/>
              </a:rPr>
              <a:t> </a:t>
            </a:r>
            <a:r>
              <a:rPr sz="2397" dirty="0">
                <a:latin typeface="Arial"/>
                <a:cs typeface="Arial"/>
              </a:rPr>
              <a:t>family</a:t>
            </a:r>
            <a:r>
              <a:rPr sz="2397" spc="-27" dirty="0">
                <a:latin typeface="Arial"/>
                <a:cs typeface="Arial"/>
              </a:rPr>
              <a:t> </a:t>
            </a:r>
            <a:r>
              <a:rPr sz="2397" dirty="0">
                <a:latin typeface="Arial"/>
                <a:cs typeface="Arial"/>
              </a:rPr>
              <a:t>of</a:t>
            </a:r>
            <a:r>
              <a:rPr sz="2397" spc="-20" dirty="0">
                <a:latin typeface="Arial"/>
                <a:cs typeface="Arial"/>
              </a:rPr>
              <a:t> </a:t>
            </a:r>
            <a:r>
              <a:rPr sz="2397" spc="-13" dirty="0">
                <a:latin typeface="Arial"/>
                <a:cs typeface="Arial"/>
              </a:rPr>
              <a:t>algorithms</a:t>
            </a:r>
            <a:endParaRPr sz="2397">
              <a:latin typeface="Arial"/>
              <a:cs typeface="Arial"/>
            </a:endParaRPr>
          </a:p>
          <a:p>
            <a:pPr marL="16913" marR="262991">
              <a:spcBef>
                <a:spcPts val="545"/>
              </a:spcBef>
            </a:pPr>
            <a:r>
              <a:rPr sz="2397" dirty="0">
                <a:latin typeface="Arial"/>
                <a:cs typeface="Arial"/>
              </a:rPr>
              <a:t>ConcreteStrategy</a:t>
            </a:r>
            <a:r>
              <a:rPr sz="2397" spc="-67" dirty="0">
                <a:latin typeface="Arial"/>
                <a:cs typeface="Arial"/>
              </a:rPr>
              <a:t> </a:t>
            </a:r>
            <a:r>
              <a:rPr sz="2397" dirty="0">
                <a:latin typeface="Arial"/>
                <a:cs typeface="Arial"/>
              </a:rPr>
              <a:t>–</a:t>
            </a:r>
            <a:r>
              <a:rPr sz="2397" spc="-80" dirty="0">
                <a:latin typeface="Arial"/>
                <a:cs typeface="Arial"/>
              </a:rPr>
              <a:t> </a:t>
            </a:r>
            <a:r>
              <a:rPr sz="2397" dirty="0">
                <a:latin typeface="Arial"/>
                <a:cs typeface="Arial"/>
              </a:rPr>
              <a:t>implements</a:t>
            </a:r>
            <a:r>
              <a:rPr sz="2397" spc="-73" dirty="0">
                <a:latin typeface="Arial"/>
                <a:cs typeface="Arial"/>
              </a:rPr>
              <a:t> </a:t>
            </a:r>
            <a:r>
              <a:rPr sz="2397" spc="-33" dirty="0">
                <a:latin typeface="Arial"/>
                <a:cs typeface="Arial"/>
              </a:rPr>
              <a:t>the </a:t>
            </a:r>
            <a:r>
              <a:rPr sz="2397" dirty="0">
                <a:latin typeface="Arial"/>
                <a:cs typeface="Arial"/>
              </a:rPr>
              <a:t>Strategy</a:t>
            </a:r>
            <a:r>
              <a:rPr sz="2397" spc="-67" dirty="0">
                <a:latin typeface="Arial"/>
                <a:cs typeface="Arial"/>
              </a:rPr>
              <a:t> </a:t>
            </a:r>
            <a:r>
              <a:rPr sz="2397" dirty="0">
                <a:latin typeface="Arial"/>
                <a:cs typeface="Arial"/>
              </a:rPr>
              <a:t>interface,</a:t>
            </a:r>
            <a:r>
              <a:rPr sz="2397" spc="-47" dirty="0">
                <a:latin typeface="Arial"/>
                <a:cs typeface="Arial"/>
              </a:rPr>
              <a:t> </a:t>
            </a:r>
            <a:r>
              <a:rPr sz="2397" dirty="0">
                <a:latin typeface="Arial"/>
                <a:cs typeface="Arial"/>
              </a:rPr>
              <a:t>representing</a:t>
            </a:r>
            <a:r>
              <a:rPr sz="2397" spc="-73" dirty="0">
                <a:latin typeface="Arial"/>
                <a:cs typeface="Arial"/>
              </a:rPr>
              <a:t> </a:t>
            </a:r>
            <a:r>
              <a:rPr sz="2397" dirty="0">
                <a:latin typeface="Arial"/>
                <a:cs typeface="Arial"/>
              </a:rPr>
              <a:t>a</a:t>
            </a:r>
            <a:r>
              <a:rPr sz="2397" spc="-67" dirty="0">
                <a:latin typeface="Arial"/>
                <a:cs typeface="Arial"/>
              </a:rPr>
              <a:t> </a:t>
            </a:r>
            <a:r>
              <a:rPr sz="2397" spc="-13" dirty="0">
                <a:latin typeface="Arial"/>
                <a:cs typeface="Arial"/>
              </a:rPr>
              <a:t>single </a:t>
            </a:r>
            <a:r>
              <a:rPr sz="2397" dirty="0">
                <a:latin typeface="Arial"/>
                <a:cs typeface="Arial"/>
              </a:rPr>
              <a:t>algorithm</a:t>
            </a:r>
            <a:r>
              <a:rPr sz="2397" spc="-40" dirty="0">
                <a:latin typeface="Arial"/>
                <a:cs typeface="Arial"/>
              </a:rPr>
              <a:t> </a:t>
            </a:r>
            <a:r>
              <a:rPr sz="2397" dirty="0">
                <a:latin typeface="Arial"/>
                <a:cs typeface="Arial"/>
              </a:rPr>
              <a:t>in</a:t>
            </a:r>
            <a:r>
              <a:rPr sz="2397" spc="-47" dirty="0">
                <a:latin typeface="Arial"/>
                <a:cs typeface="Arial"/>
              </a:rPr>
              <a:t> </a:t>
            </a:r>
            <a:r>
              <a:rPr sz="2397" dirty="0">
                <a:latin typeface="Arial"/>
                <a:cs typeface="Arial"/>
              </a:rPr>
              <a:t>the</a:t>
            </a:r>
            <a:r>
              <a:rPr sz="2397" spc="-47" dirty="0">
                <a:latin typeface="Arial"/>
                <a:cs typeface="Arial"/>
              </a:rPr>
              <a:t> </a:t>
            </a:r>
            <a:r>
              <a:rPr sz="2397" spc="-13" dirty="0">
                <a:latin typeface="Arial"/>
                <a:cs typeface="Arial"/>
              </a:rPr>
              <a:t>family</a:t>
            </a:r>
            <a:endParaRPr sz="2397">
              <a:latin typeface="Arial"/>
              <a:cs typeface="Arial"/>
            </a:endParaRPr>
          </a:p>
          <a:p>
            <a:pPr marL="16913" marR="732315">
              <a:spcBef>
                <a:spcPts val="559"/>
              </a:spcBef>
            </a:pPr>
            <a:r>
              <a:rPr sz="2397" dirty="0">
                <a:latin typeface="Arial"/>
                <a:cs typeface="Arial"/>
              </a:rPr>
              <a:t>Context</a:t>
            </a:r>
            <a:r>
              <a:rPr sz="2397" spc="-27" dirty="0">
                <a:latin typeface="Arial"/>
                <a:cs typeface="Arial"/>
              </a:rPr>
              <a:t> </a:t>
            </a:r>
            <a:r>
              <a:rPr sz="2397" dirty="0">
                <a:latin typeface="Arial"/>
                <a:cs typeface="Arial"/>
              </a:rPr>
              <a:t>–</a:t>
            </a:r>
            <a:r>
              <a:rPr sz="2397" spc="-33" dirty="0">
                <a:latin typeface="Arial"/>
                <a:cs typeface="Arial"/>
              </a:rPr>
              <a:t> </a:t>
            </a:r>
            <a:r>
              <a:rPr sz="2397" dirty="0">
                <a:latin typeface="Arial"/>
                <a:cs typeface="Arial"/>
              </a:rPr>
              <a:t>maintains</a:t>
            </a:r>
            <a:r>
              <a:rPr sz="2397" spc="-40" dirty="0">
                <a:latin typeface="Arial"/>
                <a:cs typeface="Arial"/>
              </a:rPr>
              <a:t> </a:t>
            </a:r>
            <a:r>
              <a:rPr sz="2397" dirty="0">
                <a:latin typeface="Arial"/>
                <a:cs typeface="Arial"/>
              </a:rPr>
              <a:t>a</a:t>
            </a:r>
            <a:r>
              <a:rPr sz="2397" spc="-33" dirty="0">
                <a:latin typeface="Arial"/>
                <a:cs typeface="Arial"/>
              </a:rPr>
              <a:t> </a:t>
            </a:r>
            <a:r>
              <a:rPr sz="2397" dirty="0">
                <a:latin typeface="Arial"/>
                <a:cs typeface="Arial"/>
              </a:rPr>
              <a:t>reference</a:t>
            </a:r>
            <a:r>
              <a:rPr sz="2397" spc="-33" dirty="0">
                <a:latin typeface="Arial"/>
                <a:cs typeface="Arial"/>
              </a:rPr>
              <a:t> </a:t>
            </a:r>
            <a:r>
              <a:rPr sz="2397" dirty="0">
                <a:latin typeface="Arial"/>
                <a:cs typeface="Arial"/>
              </a:rPr>
              <a:t>to</a:t>
            </a:r>
            <a:r>
              <a:rPr sz="2397" spc="-33" dirty="0">
                <a:latin typeface="Arial"/>
                <a:cs typeface="Arial"/>
              </a:rPr>
              <a:t> </a:t>
            </a:r>
            <a:r>
              <a:rPr sz="2397" spc="-67" dirty="0">
                <a:latin typeface="Arial"/>
                <a:cs typeface="Arial"/>
              </a:rPr>
              <a:t>a </a:t>
            </a:r>
            <a:r>
              <a:rPr sz="2397" dirty="0">
                <a:latin typeface="Arial"/>
                <a:cs typeface="Arial"/>
              </a:rPr>
              <a:t>Strategy</a:t>
            </a:r>
            <a:r>
              <a:rPr sz="2397" spc="-60" dirty="0">
                <a:latin typeface="Arial"/>
                <a:cs typeface="Arial"/>
              </a:rPr>
              <a:t> </a:t>
            </a:r>
            <a:r>
              <a:rPr sz="2397" spc="-13" dirty="0">
                <a:latin typeface="Arial"/>
                <a:cs typeface="Arial"/>
              </a:rPr>
              <a:t>implementation</a:t>
            </a:r>
            <a:endParaRPr sz="2397">
              <a:latin typeface="Arial"/>
              <a:cs typeface="Arial"/>
            </a:endParaRPr>
          </a:p>
        </p:txBody>
      </p:sp>
      <p:sp>
        <p:nvSpPr>
          <p:cNvPr id="5" name="object 5"/>
          <p:cNvSpPr txBox="1"/>
          <p:nvPr/>
        </p:nvSpPr>
        <p:spPr>
          <a:xfrm>
            <a:off x="922582" y="2545056"/>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6" name="object 6"/>
          <p:cNvSpPr txBox="1"/>
          <p:nvPr/>
        </p:nvSpPr>
        <p:spPr>
          <a:xfrm>
            <a:off x="922582" y="371049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pic>
        <p:nvPicPr>
          <p:cNvPr id="7" name="object 7"/>
          <p:cNvPicPr/>
          <p:nvPr/>
        </p:nvPicPr>
        <p:blipFill>
          <a:blip r:embed="rId2" cstate="print"/>
          <a:stretch>
            <a:fillRect/>
          </a:stretch>
        </p:blipFill>
        <p:spPr>
          <a:xfrm>
            <a:off x="6719714" y="1584445"/>
            <a:ext cx="5184799" cy="4359743"/>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367125" y="2300671"/>
            <a:ext cx="8977401" cy="4409600"/>
          </a:xfrm>
          <a:prstGeom prst="rect">
            <a:avLst/>
          </a:prstGeom>
        </p:spPr>
      </p:pic>
      <p:sp>
        <p:nvSpPr>
          <p:cNvPr id="3" name="object 3"/>
          <p:cNvSpPr txBox="1">
            <a:spLocks noGrp="1"/>
          </p:cNvSpPr>
          <p:nvPr>
            <p:ph type="ctrTitle"/>
          </p:nvPr>
        </p:nvSpPr>
        <p:spPr>
          <a:xfrm>
            <a:off x="859455" y="300074"/>
            <a:ext cx="9773144" cy="877762"/>
          </a:xfrm>
          <a:prstGeom prst="rect">
            <a:avLst/>
          </a:prstGeom>
        </p:spPr>
        <p:txBody>
          <a:bodyPr vert="horz" wrap="square" lIns="0" tIns="16912" rIns="0" bIns="0" rtlCol="0" anchor="ctr">
            <a:spAutoFit/>
          </a:bodyPr>
          <a:lstStyle/>
          <a:p>
            <a:pPr marL="16913">
              <a:lnSpc>
                <a:spcPct val="100000"/>
              </a:lnSpc>
              <a:spcBef>
                <a:spcPts val="133"/>
              </a:spcBef>
            </a:pPr>
            <a:r>
              <a:rPr spc="-13" dirty="0"/>
              <a:t>Strategy</a:t>
            </a:r>
          </a:p>
        </p:txBody>
      </p:sp>
      <p:sp>
        <p:nvSpPr>
          <p:cNvPr id="6" name="object 6"/>
          <p:cNvSpPr txBox="1">
            <a:spLocks noGrp="1"/>
          </p:cNvSpPr>
          <p:nvPr>
            <p:ph type="sldNum" sz="quarter" idx="7"/>
          </p:nvPr>
        </p:nvSpPr>
        <p:spPr>
          <a:xfrm>
            <a:off x="15465927" y="8636193"/>
            <a:ext cx="627075" cy="256480"/>
          </a:xfrm>
          <a:prstGeom prst="rect">
            <a:avLst/>
          </a:prstGeom>
        </p:spPr>
        <p:txBody>
          <a:bodyPr vert="horz" wrap="square" lIns="0" tIns="0" rIns="0" bIns="0" rtlCol="0" anchor="ctr">
            <a:spAutoFit/>
          </a:bodyPr>
          <a:lstStyle/>
          <a:p>
            <a:pPr marL="50738">
              <a:lnSpc>
                <a:spcPts val="2024"/>
              </a:lnSpc>
            </a:pPr>
            <a:fld id="{81D60167-4931-47E6-BA6A-407CBD079E47}" type="slidenum">
              <a:rPr spc="-33" dirty="0"/>
              <a:pPr marL="50738">
                <a:lnSpc>
                  <a:spcPts val="2024"/>
                </a:lnSpc>
              </a:pPr>
              <a:t>77</a:t>
            </a:fld>
            <a:endParaRPr spc="-33" dirty="0"/>
          </a:p>
        </p:txBody>
      </p:sp>
      <p:sp>
        <p:nvSpPr>
          <p:cNvPr id="4" name="object 4"/>
          <p:cNvSpPr txBox="1"/>
          <p:nvPr/>
        </p:nvSpPr>
        <p:spPr>
          <a:xfrm>
            <a:off x="922582"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5" name="object 5"/>
          <p:cNvSpPr txBox="1"/>
          <p:nvPr/>
        </p:nvSpPr>
        <p:spPr>
          <a:xfrm>
            <a:off x="1198238" y="1652383"/>
            <a:ext cx="10400313" cy="754843"/>
          </a:xfrm>
          <a:prstGeom prst="rect">
            <a:avLst/>
          </a:prstGeom>
        </p:spPr>
        <p:txBody>
          <a:bodyPr vert="horz" wrap="square" lIns="0" tIns="16912" rIns="0" bIns="0" rtlCol="0">
            <a:spAutoFit/>
          </a:bodyPr>
          <a:lstStyle/>
          <a:p>
            <a:pPr marL="16913" marR="6765">
              <a:spcBef>
                <a:spcPts val="133"/>
              </a:spcBef>
            </a:pPr>
            <a:r>
              <a:rPr sz="2397" dirty="0">
                <a:latin typeface="Arial"/>
                <a:cs typeface="Arial"/>
              </a:rPr>
              <a:t>Example:</a:t>
            </a:r>
            <a:r>
              <a:rPr sz="2397" spc="-47" dirty="0">
                <a:latin typeface="Arial"/>
                <a:cs typeface="Arial"/>
              </a:rPr>
              <a:t> </a:t>
            </a:r>
            <a:r>
              <a:rPr sz="2397" dirty="0">
                <a:latin typeface="Arial"/>
                <a:cs typeface="Arial"/>
              </a:rPr>
              <a:t>navigation</a:t>
            </a:r>
            <a:r>
              <a:rPr sz="2397" spc="-47" dirty="0">
                <a:latin typeface="Arial"/>
                <a:cs typeface="Arial"/>
              </a:rPr>
              <a:t> </a:t>
            </a:r>
            <a:r>
              <a:rPr sz="2397" dirty="0">
                <a:latin typeface="Arial"/>
                <a:cs typeface="Arial"/>
              </a:rPr>
              <a:t>app,</a:t>
            </a:r>
            <a:r>
              <a:rPr sz="2397" spc="-33" dirty="0">
                <a:latin typeface="Arial"/>
                <a:cs typeface="Arial"/>
              </a:rPr>
              <a:t> </a:t>
            </a:r>
            <a:r>
              <a:rPr sz="2397" dirty="0">
                <a:latin typeface="Arial"/>
                <a:cs typeface="Arial"/>
              </a:rPr>
              <a:t>with</a:t>
            </a:r>
            <a:r>
              <a:rPr sz="2397" spc="-47" dirty="0">
                <a:latin typeface="Arial"/>
                <a:cs typeface="Arial"/>
              </a:rPr>
              <a:t> </a:t>
            </a:r>
            <a:r>
              <a:rPr sz="2397" dirty="0">
                <a:latin typeface="Arial"/>
                <a:cs typeface="Arial"/>
              </a:rPr>
              <a:t>multiple</a:t>
            </a:r>
            <a:r>
              <a:rPr sz="2397" spc="-33" dirty="0">
                <a:latin typeface="Arial"/>
                <a:cs typeface="Arial"/>
              </a:rPr>
              <a:t> </a:t>
            </a:r>
            <a:r>
              <a:rPr sz="2397" dirty="0">
                <a:latin typeface="Arial"/>
                <a:cs typeface="Arial"/>
              </a:rPr>
              <a:t>types</a:t>
            </a:r>
            <a:r>
              <a:rPr sz="2397" spc="-47" dirty="0">
                <a:latin typeface="Arial"/>
                <a:cs typeface="Arial"/>
              </a:rPr>
              <a:t> </a:t>
            </a:r>
            <a:r>
              <a:rPr sz="2397" dirty="0">
                <a:latin typeface="Arial"/>
                <a:cs typeface="Arial"/>
              </a:rPr>
              <a:t>of</a:t>
            </a:r>
            <a:r>
              <a:rPr sz="2397" spc="-27" dirty="0">
                <a:latin typeface="Arial"/>
                <a:cs typeface="Arial"/>
              </a:rPr>
              <a:t> </a:t>
            </a:r>
            <a:r>
              <a:rPr sz="2397" dirty="0">
                <a:latin typeface="Arial"/>
                <a:cs typeface="Arial"/>
              </a:rPr>
              <a:t>route</a:t>
            </a:r>
            <a:r>
              <a:rPr sz="2397" spc="-47" dirty="0">
                <a:latin typeface="Arial"/>
                <a:cs typeface="Arial"/>
              </a:rPr>
              <a:t> </a:t>
            </a:r>
            <a:r>
              <a:rPr sz="2397" dirty="0">
                <a:latin typeface="Arial"/>
                <a:cs typeface="Arial"/>
              </a:rPr>
              <a:t>based</a:t>
            </a:r>
            <a:r>
              <a:rPr sz="2397" spc="-47" dirty="0">
                <a:latin typeface="Arial"/>
                <a:cs typeface="Arial"/>
              </a:rPr>
              <a:t> </a:t>
            </a:r>
            <a:r>
              <a:rPr sz="2397" dirty="0">
                <a:latin typeface="Arial"/>
                <a:cs typeface="Arial"/>
              </a:rPr>
              <a:t>on</a:t>
            </a:r>
            <a:r>
              <a:rPr sz="2397" spc="-47" dirty="0">
                <a:latin typeface="Arial"/>
                <a:cs typeface="Arial"/>
              </a:rPr>
              <a:t> </a:t>
            </a:r>
            <a:r>
              <a:rPr sz="2397" spc="-13" dirty="0">
                <a:latin typeface="Arial"/>
                <a:cs typeface="Arial"/>
              </a:rPr>
              <a:t>transportation options</a:t>
            </a:r>
            <a:endParaRPr sz="2397">
              <a:latin typeface="Arial"/>
              <a:cs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2582" y="631493"/>
            <a:ext cx="9410494" cy="694186"/>
          </a:xfrm>
          <a:prstGeom prst="rect">
            <a:avLst/>
          </a:prstGeom>
        </p:spPr>
        <p:txBody>
          <a:bodyPr vert="horz" wrap="square" lIns="0" tIns="16912" rIns="0" bIns="0" rtlCol="0" anchor="ctr">
            <a:spAutoFit/>
          </a:bodyPr>
          <a:lstStyle/>
          <a:p>
            <a:pPr marL="16913">
              <a:lnSpc>
                <a:spcPct val="100000"/>
              </a:lnSpc>
              <a:spcBef>
                <a:spcPts val="133"/>
              </a:spcBef>
            </a:pPr>
            <a:r>
              <a:rPr spc="-13" dirty="0"/>
              <a:t>Strategy</a:t>
            </a:r>
          </a:p>
        </p:txBody>
      </p:sp>
      <p:sp>
        <p:nvSpPr>
          <p:cNvPr id="3" name="object 3"/>
          <p:cNvSpPr txBox="1"/>
          <p:nvPr/>
        </p:nvSpPr>
        <p:spPr>
          <a:xfrm>
            <a:off x="922582"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98238" y="1652383"/>
            <a:ext cx="2634115" cy="385961"/>
          </a:xfrm>
          <a:prstGeom prst="rect">
            <a:avLst/>
          </a:prstGeom>
        </p:spPr>
        <p:txBody>
          <a:bodyPr vert="horz" wrap="square" lIns="0" tIns="16912" rIns="0" bIns="0" rtlCol="0">
            <a:spAutoFit/>
          </a:bodyPr>
          <a:lstStyle/>
          <a:p>
            <a:pPr marL="16913">
              <a:spcBef>
                <a:spcPts val="133"/>
              </a:spcBef>
            </a:pPr>
            <a:r>
              <a:rPr sz="2397" dirty="0">
                <a:latin typeface="Arial"/>
                <a:cs typeface="Arial"/>
              </a:rPr>
              <a:t>Use</a:t>
            </a:r>
            <a:r>
              <a:rPr sz="2397" spc="-60" dirty="0">
                <a:latin typeface="Arial"/>
                <a:cs typeface="Arial"/>
              </a:rPr>
              <a:t> </a:t>
            </a:r>
            <a:r>
              <a:rPr sz="2397" dirty="0">
                <a:latin typeface="Arial"/>
                <a:cs typeface="Arial"/>
              </a:rPr>
              <a:t>strategy</a:t>
            </a:r>
            <a:r>
              <a:rPr sz="2397" spc="-27" dirty="0">
                <a:latin typeface="Arial"/>
                <a:cs typeface="Arial"/>
              </a:rPr>
              <a:t> when:</a:t>
            </a:r>
            <a:endParaRPr sz="2397">
              <a:latin typeface="Arial"/>
              <a:cs typeface="Arial"/>
            </a:endParaRPr>
          </a:p>
        </p:txBody>
      </p:sp>
      <p:sp>
        <p:nvSpPr>
          <p:cNvPr id="5" name="object 5"/>
          <p:cNvSpPr txBox="1"/>
          <p:nvPr/>
        </p:nvSpPr>
        <p:spPr>
          <a:xfrm>
            <a:off x="1199674" y="2179747"/>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6" name="object 6"/>
          <p:cNvSpPr txBox="1"/>
          <p:nvPr/>
        </p:nvSpPr>
        <p:spPr>
          <a:xfrm>
            <a:off x="1485885" y="2016271"/>
            <a:ext cx="9872645" cy="2142724"/>
          </a:xfrm>
          <a:prstGeom prst="rect">
            <a:avLst/>
          </a:prstGeom>
        </p:spPr>
        <p:txBody>
          <a:bodyPr vert="horz" wrap="square" lIns="0" tIns="16912" rIns="0" bIns="0" rtlCol="0">
            <a:spAutoFit/>
          </a:bodyPr>
          <a:lstStyle/>
          <a:p>
            <a:pPr marL="16913" marR="3352921">
              <a:lnSpc>
                <a:spcPct val="119400"/>
              </a:lnSpc>
              <a:spcBef>
                <a:spcPts val="133"/>
              </a:spcBef>
            </a:pPr>
            <a:r>
              <a:rPr sz="2397" dirty="0">
                <a:latin typeface="Arial"/>
                <a:cs typeface="Arial"/>
              </a:rPr>
              <a:t>many</a:t>
            </a:r>
            <a:r>
              <a:rPr sz="2397" spc="-47" dirty="0">
                <a:latin typeface="Arial"/>
                <a:cs typeface="Arial"/>
              </a:rPr>
              <a:t> </a:t>
            </a:r>
            <a:r>
              <a:rPr sz="2397" dirty="0">
                <a:latin typeface="Arial"/>
                <a:cs typeface="Arial"/>
              </a:rPr>
              <a:t>related</a:t>
            </a:r>
            <a:r>
              <a:rPr sz="2397" spc="-40" dirty="0">
                <a:latin typeface="Arial"/>
                <a:cs typeface="Arial"/>
              </a:rPr>
              <a:t> </a:t>
            </a:r>
            <a:r>
              <a:rPr sz="2397" dirty="0">
                <a:latin typeface="Arial"/>
                <a:cs typeface="Arial"/>
              </a:rPr>
              <a:t>classes</a:t>
            </a:r>
            <a:r>
              <a:rPr sz="2397" spc="-40" dirty="0">
                <a:latin typeface="Arial"/>
                <a:cs typeface="Arial"/>
              </a:rPr>
              <a:t> </a:t>
            </a:r>
            <a:r>
              <a:rPr sz="2397" dirty="0">
                <a:latin typeface="Arial"/>
                <a:cs typeface="Arial"/>
              </a:rPr>
              <a:t>differ</a:t>
            </a:r>
            <a:r>
              <a:rPr sz="2397" spc="-53" dirty="0">
                <a:latin typeface="Arial"/>
                <a:cs typeface="Arial"/>
              </a:rPr>
              <a:t> </a:t>
            </a:r>
            <a:r>
              <a:rPr sz="2397" dirty="0">
                <a:latin typeface="Arial"/>
                <a:cs typeface="Arial"/>
              </a:rPr>
              <a:t>only</a:t>
            </a:r>
            <a:r>
              <a:rPr sz="2397" spc="-60" dirty="0">
                <a:latin typeface="Arial"/>
                <a:cs typeface="Arial"/>
              </a:rPr>
              <a:t> </a:t>
            </a:r>
            <a:r>
              <a:rPr sz="2397" dirty="0">
                <a:latin typeface="Arial"/>
                <a:cs typeface="Arial"/>
              </a:rPr>
              <a:t>in</a:t>
            </a:r>
            <a:r>
              <a:rPr sz="2397" spc="-53" dirty="0">
                <a:latin typeface="Arial"/>
                <a:cs typeface="Arial"/>
              </a:rPr>
              <a:t> </a:t>
            </a:r>
            <a:r>
              <a:rPr sz="2397" dirty="0">
                <a:latin typeface="Arial"/>
                <a:cs typeface="Arial"/>
              </a:rPr>
              <a:t>their</a:t>
            </a:r>
            <a:r>
              <a:rPr sz="2397" spc="-40" dirty="0">
                <a:latin typeface="Arial"/>
                <a:cs typeface="Arial"/>
              </a:rPr>
              <a:t> </a:t>
            </a:r>
            <a:r>
              <a:rPr sz="2397" spc="-13" dirty="0">
                <a:latin typeface="Arial"/>
                <a:cs typeface="Arial"/>
              </a:rPr>
              <a:t>behavior </a:t>
            </a:r>
            <a:r>
              <a:rPr sz="2397" dirty="0">
                <a:latin typeface="Arial"/>
                <a:cs typeface="Arial"/>
              </a:rPr>
              <a:t>you</a:t>
            </a:r>
            <a:r>
              <a:rPr sz="2397" spc="-60" dirty="0">
                <a:latin typeface="Arial"/>
                <a:cs typeface="Arial"/>
              </a:rPr>
              <a:t> </a:t>
            </a:r>
            <a:r>
              <a:rPr sz="2397" dirty="0">
                <a:latin typeface="Arial"/>
                <a:cs typeface="Arial"/>
              </a:rPr>
              <a:t>need</a:t>
            </a:r>
            <a:r>
              <a:rPr sz="2397" spc="-47" dirty="0">
                <a:latin typeface="Arial"/>
                <a:cs typeface="Arial"/>
              </a:rPr>
              <a:t> </a:t>
            </a:r>
            <a:r>
              <a:rPr sz="2397" dirty="0">
                <a:latin typeface="Arial"/>
                <a:cs typeface="Arial"/>
              </a:rPr>
              <a:t>different</a:t>
            </a:r>
            <a:r>
              <a:rPr sz="2397" spc="-33" dirty="0">
                <a:latin typeface="Arial"/>
                <a:cs typeface="Arial"/>
              </a:rPr>
              <a:t> </a:t>
            </a:r>
            <a:r>
              <a:rPr sz="2397" dirty="0">
                <a:latin typeface="Arial"/>
                <a:cs typeface="Arial"/>
              </a:rPr>
              <a:t>variants</a:t>
            </a:r>
            <a:r>
              <a:rPr sz="2397" spc="-33" dirty="0">
                <a:latin typeface="Arial"/>
                <a:cs typeface="Arial"/>
              </a:rPr>
              <a:t> </a:t>
            </a:r>
            <a:r>
              <a:rPr sz="2397" dirty="0">
                <a:latin typeface="Arial"/>
                <a:cs typeface="Arial"/>
              </a:rPr>
              <a:t>of</a:t>
            </a:r>
            <a:r>
              <a:rPr sz="2397" spc="-33" dirty="0">
                <a:latin typeface="Arial"/>
                <a:cs typeface="Arial"/>
              </a:rPr>
              <a:t> </a:t>
            </a:r>
            <a:r>
              <a:rPr sz="2397" dirty="0">
                <a:latin typeface="Arial"/>
                <a:cs typeface="Arial"/>
              </a:rPr>
              <a:t>an</a:t>
            </a:r>
            <a:r>
              <a:rPr sz="2397" spc="-40" dirty="0">
                <a:latin typeface="Arial"/>
                <a:cs typeface="Arial"/>
              </a:rPr>
              <a:t> </a:t>
            </a:r>
            <a:r>
              <a:rPr sz="2397" spc="-13" dirty="0">
                <a:latin typeface="Arial"/>
                <a:cs typeface="Arial"/>
              </a:rPr>
              <a:t>algorithm</a:t>
            </a:r>
            <a:endParaRPr sz="2397">
              <a:latin typeface="Arial"/>
              <a:cs typeface="Arial"/>
            </a:endParaRPr>
          </a:p>
          <a:p>
            <a:pPr marL="16913">
              <a:spcBef>
                <a:spcPts val="539"/>
              </a:spcBef>
            </a:pPr>
            <a:r>
              <a:rPr sz="2397" dirty="0">
                <a:latin typeface="Arial"/>
                <a:cs typeface="Arial"/>
              </a:rPr>
              <a:t>an</a:t>
            </a:r>
            <a:r>
              <a:rPr sz="2397" spc="-53" dirty="0">
                <a:latin typeface="Arial"/>
                <a:cs typeface="Arial"/>
              </a:rPr>
              <a:t> </a:t>
            </a:r>
            <a:r>
              <a:rPr sz="2397" dirty="0">
                <a:latin typeface="Arial"/>
                <a:cs typeface="Arial"/>
              </a:rPr>
              <a:t>algorithm</a:t>
            </a:r>
            <a:r>
              <a:rPr sz="2397" spc="-60" dirty="0">
                <a:latin typeface="Arial"/>
                <a:cs typeface="Arial"/>
              </a:rPr>
              <a:t> </a:t>
            </a:r>
            <a:r>
              <a:rPr sz="2397" dirty="0">
                <a:latin typeface="Arial"/>
                <a:cs typeface="Arial"/>
              </a:rPr>
              <a:t>uses</a:t>
            </a:r>
            <a:r>
              <a:rPr sz="2397" spc="-40" dirty="0">
                <a:latin typeface="Arial"/>
                <a:cs typeface="Arial"/>
              </a:rPr>
              <a:t> </a:t>
            </a:r>
            <a:r>
              <a:rPr sz="2397" dirty="0">
                <a:latin typeface="Arial"/>
                <a:cs typeface="Arial"/>
              </a:rPr>
              <a:t>data</a:t>
            </a:r>
            <a:r>
              <a:rPr sz="2397" spc="-53" dirty="0">
                <a:latin typeface="Arial"/>
                <a:cs typeface="Arial"/>
              </a:rPr>
              <a:t> </a:t>
            </a:r>
            <a:r>
              <a:rPr sz="2397" dirty="0">
                <a:latin typeface="Arial"/>
                <a:cs typeface="Arial"/>
              </a:rPr>
              <a:t>that</a:t>
            </a:r>
            <a:r>
              <a:rPr sz="2397" spc="-40" dirty="0">
                <a:latin typeface="Arial"/>
                <a:cs typeface="Arial"/>
              </a:rPr>
              <a:t> </a:t>
            </a:r>
            <a:r>
              <a:rPr sz="2397" dirty="0">
                <a:latin typeface="Arial"/>
                <a:cs typeface="Arial"/>
              </a:rPr>
              <a:t>clients</a:t>
            </a:r>
            <a:r>
              <a:rPr sz="2397" spc="-53" dirty="0">
                <a:latin typeface="Arial"/>
                <a:cs typeface="Arial"/>
              </a:rPr>
              <a:t> </a:t>
            </a:r>
            <a:r>
              <a:rPr sz="2397" dirty="0">
                <a:latin typeface="Arial"/>
                <a:cs typeface="Arial"/>
              </a:rPr>
              <a:t>shouldn't</a:t>
            </a:r>
            <a:r>
              <a:rPr sz="2397" spc="-40" dirty="0">
                <a:latin typeface="Arial"/>
                <a:cs typeface="Arial"/>
              </a:rPr>
              <a:t> </a:t>
            </a:r>
            <a:r>
              <a:rPr sz="2397" dirty="0">
                <a:latin typeface="Arial"/>
                <a:cs typeface="Arial"/>
              </a:rPr>
              <a:t>know</a:t>
            </a:r>
            <a:r>
              <a:rPr sz="2397" spc="-60" dirty="0">
                <a:latin typeface="Arial"/>
                <a:cs typeface="Arial"/>
              </a:rPr>
              <a:t> </a:t>
            </a:r>
            <a:r>
              <a:rPr sz="2397" spc="-13" dirty="0">
                <a:latin typeface="Arial"/>
                <a:cs typeface="Arial"/>
              </a:rPr>
              <a:t>about</a:t>
            </a:r>
            <a:endParaRPr sz="2397">
              <a:latin typeface="Arial"/>
              <a:cs typeface="Arial"/>
            </a:endParaRPr>
          </a:p>
          <a:p>
            <a:pPr marL="16913" marR="6765">
              <a:spcBef>
                <a:spcPts val="566"/>
              </a:spcBef>
            </a:pPr>
            <a:r>
              <a:rPr sz="2397" dirty="0">
                <a:latin typeface="Arial"/>
                <a:cs typeface="Arial"/>
              </a:rPr>
              <a:t>a</a:t>
            </a:r>
            <a:r>
              <a:rPr sz="2397" spc="-67" dirty="0">
                <a:latin typeface="Arial"/>
                <a:cs typeface="Arial"/>
              </a:rPr>
              <a:t> </a:t>
            </a:r>
            <a:r>
              <a:rPr sz="2397" dirty="0">
                <a:latin typeface="Arial"/>
                <a:cs typeface="Arial"/>
              </a:rPr>
              <a:t>class</a:t>
            </a:r>
            <a:r>
              <a:rPr sz="2397" spc="-33" dirty="0">
                <a:latin typeface="Arial"/>
                <a:cs typeface="Arial"/>
              </a:rPr>
              <a:t> </a:t>
            </a:r>
            <a:r>
              <a:rPr sz="2397" dirty="0">
                <a:latin typeface="Arial"/>
                <a:cs typeface="Arial"/>
              </a:rPr>
              <a:t>defines</a:t>
            </a:r>
            <a:r>
              <a:rPr sz="2397" spc="-40" dirty="0">
                <a:latin typeface="Arial"/>
                <a:cs typeface="Arial"/>
              </a:rPr>
              <a:t> </a:t>
            </a:r>
            <a:r>
              <a:rPr sz="2397" dirty="0">
                <a:latin typeface="Arial"/>
                <a:cs typeface="Arial"/>
              </a:rPr>
              <a:t>many</a:t>
            </a:r>
            <a:r>
              <a:rPr sz="2397" spc="-47" dirty="0">
                <a:latin typeface="Arial"/>
                <a:cs typeface="Arial"/>
              </a:rPr>
              <a:t> </a:t>
            </a:r>
            <a:r>
              <a:rPr sz="2397" dirty="0">
                <a:latin typeface="Arial"/>
                <a:cs typeface="Arial"/>
              </a:rPr>
              <a:t>behaviors,</a:t>
            </a:r>
            <a:r>
              <a:rPr sz="2397" spc="-40" dirty="0">
                <a:latin typeface="Arial"/>
                <a:cs typeface="Arial"/>
              </a:rPr>
              <a:t> </a:t>
            </a:r>
            <a:r>
              <a:rPr sz="2397" dirty="0">
                <a:latin typeface="Arial"/>
                <a:cs typeface="Arial"/>
              </a:rPr>
              <a:t>and</a:t>
            </a:r>
            <a:r>
              <a:rPr sz="2397" spc="-47" dirty="0">
                <a:latin typeface="Arial"/>
                <a:cs typeface="Arial"/>
              </a:rPr>
              <a:t> </a:t>
            </a:r>
            <a:r>
              <a:rPr sz="2397" dirty="0">
                <a:latin typeface="Arial"/>
                <a:cs typeface="Arial"/>
              </a:rPr>
              <a:t>these</a:t>
            </a:r>
            <a:r>
              <a:rPr sz="2397" spc="-47" dirty="0">
                <a:latin typeface="Arial"/>
                <a:cs typeface="Arial"/>
              </a:rPr>
              <a:t> </a:t>
            </a:r>
            <a:r>
              <a:rPr sz="2397" dirty="0">
                <a:latin typeface="Arial"/>
                <a:cs typeface="Arial"/>
              </a:rPr>
              <a:t>appear</a:t>
            </a:r>
            <a:r>
              <a:rPr sz="2397" spc="-40" dirty="0">
                <a:latin typeface="Arial"/>
                <a:cs typeface="Arial"/>
              </a:rPr>
              <a:t> </a:t>
            </a:r>
            <a:r>
              <a:rPr sz="2397" dirty="0">
                <a:latin typeface="Arial"/>
                <a:cs typeface="Arial"/>
              </a:rPr>
              <a:t>as</a:t>
            </a:r>
            <a:r>
              <a:rPr sz="2397" spc="-33" dirty="0">
                <a:latin typeface="Arial"/>
                <a:cs typeface="Arial"/>
              </a:rPr>
              <a:t> </a:t>
            </a:r>
            <a:r>
              <a:rPr sz="2397" dirty="0">
                <a:latin typeface="Arial"/>
                <a:cs typeface="Arial"/>
              </a:rPr>
              <a:t>multiple</a:t>
            </a:r>
            <a:r>
              <a:rPr sz="2397" spc="-47" dirty="0">
                <a:latin typeface="Arial"/>
                <a:cs typeface="Arial"/>
              </a:rPr>
              <a:t> </a:t>
            </a:r>
            <a:r>
              <a:rPr sz="2397" spc="-13" dirty="0">
                <a:latin typeface="Arial"/>
                <a:cs typeface="Arial"/>
              </a:rPr>
              <a:t>conditional </a:t>
            </a:r>
            <a:r>
              <a:rPr sz="2397" dirty="0">
                <a:latin typeface="Arial"/>
                <a:cs typeface="Arial"/>
              </a:rPr>
              <a:t>statements</a:t>
            </a:r>
            <a:r>
              <a:rPr sz="2397" spc="-33" dirty="0">
                <a:latin typeface="Arial"/>
                <a:cs typeface="Arial"/>
              </a:rPr>
              <a:t> </a:t>
            </a:r>
            <a:r>
              <a:rPr sz="2397" dirty="0">
                <a:latin typeface="Arial"/>
                <a:cs typeface="Arial"/>
              </a:rPr>
              <a:t>in</a:t>
            </a:r>
            <a:r>
              <a:rPr sz="2397" spc="-33" dirty="0">
                <a:latin typeface="Arial"/>
                <a:cs typeface="Arial"/>
              </a:rPr>
              <a:t> </a:t>
            </a:r>
            <a:r>
              <a:rPr sz="2397" dirty="0">
                <a:latin typeface="Arial"/>
                <a:cs typeface="Arial"/>
              </a:rPr>
              <a:t>its</a:t>
            </a:r>
            <a:r>
              <a:rPr sz="2397" spc="-33" dirty="0">
                <a:latin typeface="Arial"/>
                <a:cs typeface="Arial"/>
              </a:rPr>
              <a:t> </a:t>
            </a:r>
            <a:r>
              <a:rPr sz="2397" spc="-13" dirty="0">
                <a:latin typeface="Arial"/>
                <a:cs typeface="Arial"/>
              </a:rPr>
              <a:t>operations</a:t>
            </a:r>
            <a:endParaRPr sz="2397">
              <a:latin typeface="Arial"/>
              <a:cs typeface="Arial"/>
            </a:endParaRPr>
          </a:p>
        </p:txBody>
      </p:sp>
      <p:sp>
        <p:nvSpPr>
          <p:cNvPr id="7" name="object 7"/>
          <p:cNvSpPr txBox="1"/>
          <p:nvPr/>
        </p:nvSpPr>
        <p:spPr>
          <a:xfrm>
            <a:off x="1199674" y="2614566"/>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8" name="object 8"/>
          <p:cNvSpPr txBox="1"/>
          <p:nvPr/>
        </p:nvSpPr>
        <p:spPr>
          <a:xfrm>
            <a:off x="1199674" y="3049385"/>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9" name="object 9"/>
          <p:cNvSpPr txBox="1"/>
          <p:nvPr/>
        </p:nvSpPr>
        <p:spPr>
          <a:xfrm>
            <a:off x="1199674" y="348564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2582" y="614446"/>
            <a:ext cx="9619197" cy="694186"/>
          </a:xfrm>
          <a:prstGeom prst="rect">
            <a:avLst/>
          </a:prstGeom>
        </p:spPr>
        <p:txBody>
          <a:bodyPr vert="horz" wrap="square" lIns="0" tIns="16912" rIns="0" bIns="0" rtlCol="0" anchor="ctr">
            <a:spAutoFit/>
          </a:bodyPr>
          <a:lstStyle/>
          <a:p>
            <a:pPr marL="16913">
              <a:lnSpc>
                <a:spcPct val="100000"/>
              </a:lnSpc>
              <a:spcBef>
                <a:spcPts val="133"/>
              </a:spcBef>
            </a:pPr>
            <a:r>
              <a:rPr spc="-13" dirty="0"/>
              <a:t>Strategy</a:t>
            </a:r>
          </a:p>
        </p:txBody>
      </p:sp>
      <p:sp>
        <p:nvSpPr>
          <p:cNvPr id="16" name="object 16"/>
          <p:cNvSpPr txBox="1">
            <a:spLocks noGrp="1"/>
          </p:cNvSpPr>
          <p:nvPr>
            <p:ph type="sldNum" sz="quarter" idx="7"/>
          </p:nvPr>
        </p:nvSpPr>
        <p:spPr>
          <a:xfrm>
            <a:off x="8691905" y="4730659"/>
            <a:ext cx="315721" cy="208914"/>
          </a:xfrm>
          <a:prstGeom prst="rect">
            <a:avLst/>
          </a:prstGeom>
        </p:spPr>
        <p:txBody>
          <a:bodyPr vert="horz" wrap="square" lIns="0" tIns="0" rIns="0" bIns="0" rtlCol="0">
            <a:spAutoFit/>
          </a:bodyPr>
          <a:lstStyle>
            <a:defPPr>
              <a:defRPr kern="0"/>
            </a:defPPr>
            <a:lvl1pPr>
              <a:defRPr sz="1300" b="0" i="0">
                <a:solidFill>
                  <a:schemeClr val="tx1"/>
                </a:solidFill>
                <a:latin typeface="Times New Roman"/>
                <a:cs typeface="Times New Roman"/>
              </a:defRPr>
            </a:lvl1pPr>
          </a:lstStyle>
          <a:p>
            <a:pPr marL="181610">
              <a:lnSpc>
                <a:spcPts val="1520"/>
              </a:lnSpc>
            </a:pPr>
            <a:fld id="{81D60167-4931-47E6-BA6A-407CBD079E47}" type="slidenum">
              <a:rPr lang="en-ZA" spc="-50" smtClean="0"/>
              <a:pPr marL="181610">
                <a:lnSpc>
                  <a:spcPts val="1520"/>
                </a:lnSpc>
              </a:pPr>
              <a:t>79</a:t>
            </a:fld>
            <a:endParaRPr spc="-33" dirty="0"/>
          </a:p>
        </p:txBody>
      </p:sp>
      <p:sp>
        <p:nvSpPr>
          <p:cNvPr id="3" name="object 3"/>
          <p:cNvSpPr txBox="1"/>
          <p:nvPr/>
        </p:nvSpPr>
        <p:spPr>
          <a:xfrm>
            <a:off x="922582" y="1735322"/>
            <a:ext cx="125152" cy="163930"/>
          </a:xfrm>
          <a:prstGeom prst="rect">
            <a:avLst/>
          </a:prstGeom>
        </p:spPr>
        <p:txBody>
          <a:bodyPr vert="horz" wrap="square" lIns="0" tIns="20295" rIns="0" bIns="0" rtlCol="0">
            <a:spAutoFit/>
          </a:bodyPr>
          <a:lstStyle/>
          <a:p>
            <a:pPr marL="16913">
              <a:spcBef>
                <a:spcPts val="160"/>
              </a:spcBef>
            </a:pPr>
            <a:r>
              <a:rPr sz="932" spc="-67" dirty="0">
                <a:latin typeface="Wingdings"/>
                <a:cs typeface="Wingdings"/>
              </a:rPr>
              <a:t></a:t>
            </a:r>
            <a:endParaRPr sz="932">
              <a:latin typeface="Wingdings"/>
              <a:cs typeface="Wingdings"/>
            </a:endParaRPr>
          </a:p>
        </p:txBody>
      </p:sp>
      <p:sp>
        <p:nvSpPr>
          <p:cNvPr id="4" name="object 4"/>
          <p:cNvSpPr txBox="1"/>
          <p:nvPr/>
        </p:nvSpPr>
        <p:spPr>
          <a:xfrm>
            <a:off x="1198238" y="1652401"/>
            <a:ext cx="664658" cy="344134"/>
          </a:xfrm>
          <a:prstGeom prst="rect">
            <a:avLst/>
          </a:prstGeom>
        </p:spPr>
        <p:txBody>
          <a:bodyPr vert="horz" wrap="square" lIns="0" tIns="16067" rIns="0" bIns="0" rtlCol="0">
            <a:spAutoFit/>
          </a:bodyPr>
          <a:lstStyle/>
          <a:p>
            <a:pPr marL="16913">
              <a:spcBef>
                <a:spcPts val="127"/>
              </a:spcBef>
            </a:pPr>
            <a:r>
              <a:rPr sz="2131" spc="-13" dirty="0">
                <a:latin typeface="Arial"/>
                <a:cs typeface="Arial"/>
              </a:rPr>
              <a:t>Pros:</a:t>
            </a:r>
            <a:endParaRPr sz="2131">
              <a:latin typeface="Arial"/>
              <a:cs typeface="Arial"/>
            </a:endParaRPr>
          </a:p>
        </p:txBody>
      </p:sp>
      <p:sp>
        <p:nvSpPr>
          <p:cNvPr id="5" name="object 5"/>
          <p:cNvSpPr txBox="1"/>
          <p:nvPr/>
        </p:nvSpPr>
        <p:spPr>
          <a:xfrm>
            <a:off x="1199674" y="2129398"/>
            <a:ext cx="125152" cy="163930"/>
          </a:xfrm>
          <a:prstGeom prst="rect">
            <a:avLst/>
          </a:prstGeom>
        </p:spPr>
        <p:txBody>
          <a:bodyPr vert="horz" wrap="square" lIns="0" tIns="20295" rIns="0" bIns="0" rtlCol="0">
            <a:spAutoFit/>
          </a:bodyPr>
          <a:lstStyle/>
          <a:p>
            <a:pPr marL="16913">
              <a:spcBef>
                <a:spcPts val="160"/>
              </a:spcBef>
            </a:pPr>
            <a:r>
              <a:rPr sz="932" spc="-67" dirty="0">
                <a:latin typeface="Wingdings"/>
                <a:cs typeface="Wingdings"/>
              </a:rPr>
              <a:t></a:t>
            </a:r>
            <a:endParaRPr sz="932">
              <a:latin typeface="Wingdings"/>
              <a:cs typeface="Wingdings"/>
            </a:endParaRPr>
          </a:p>
        </p:txBody>
      </p:sp>
      <p:sp>
        <p:nvSpPr>
          <p:cNvPr id="6" name="object 6"/>
          <p:cNvSpPr txBox="1"/>
          <p:nvPr/>
        </p:nvSpPr>
        <p:spPr>
          <a:xfrm>
            <a:off x="1485885" y="2046476"/>
            <a:ext cx="10035850" cy="1428598"/>
          </a:xfrm>
          <a:prstGeom prst="rect">
            <a:avLst/>
          </a:prstGeom>
        </p:spPr>
        <p:txBody>
          <a:bodyPr vert="horz" wrap="square" lIns="0" tIns="16067" rIns="0" bIns="0" rtlCol="0">
            <a:spAutoFit/>
          </a:bodyPr>
          <a:lstStyle/>
          <a:p>
            <a:pPr marL="16913" marR="12684">
              <a:spcBef>
                <a:spcPts val="127"/>
              </a:spcBef>
            </a:pPr>
            <a:r>
              <a:rPr sz="2131" dirty="0">
                <a:latin typeface="Arial"/>
                <a:cs typeface="Arial"/>
              </a:rPr>
              <a:t>Allows</a:t>
            </a:r>
            <a:r>
              <a:rPr sz="2131" spc="-47" dirty="0">
                <a:latin typeface="Arial"/>
                <a:cs typeface="Arial"/>
              </a:rPr>
              <a:t> </a:t>
            </a:r>
            <a:r>
              <a:rPr sz="2131" dirty="0">
                <a:latin typeface="Arial"/>
                <a:cs typeface="Arial"/>
              </a:rPr>
              <a:t>for</a:t>
            </a:r>
            <a:r>
              <a:rPr sz="2131" spc="-60" dirty="0">
                <a:latin typeface="Arial"/>
                <a:cs typeface="Arial"/>
              </a:rPr>
              <a:t> </a:t>
            </a:r>
            <a:r>
              <a:rPr sz="2131" dirty="0">
                <a:latin typeface="Arial"/>
                <a:cs typeface="Arial"/>
              </a:rPr>
              <a:t>choice</a:t>
            </a:r>
            <a:r>
              <a:rPr sz="2131" spc="-40" dirty="0">
                <a:latin typeface="Arial"/>
                <a:cs typeface="Arial"/>
              </a:rPr>
              <a:t> </a:t>
            </a:r>
            <a:r>
              <a:rPr sz="2131" dirty="0">
                <a:latin typeface="Arial"/>
                <a:cs typeface="Arial"/>
              </a:rPr>
              <a:t>of</a:t>
            </a:r>
            <a:r>
              <a:rPr sz="2131" spc="-53" dirty="0">
                <a:latin typeface="Arial"/>
                <a:cs typeface="Arial"/>
              </a:rPr>
              <a:t> </a:t>
            </a:r>
            <a:r>
              <a:rPr sz="2131" dirty="0">
                <a:latin typeface="Arial"/>
                <a:cs typeface="Arial"/>
              </a:rPr>
              <a:t>algorithm</a:t>
            </a:r>
            <a:r>
              <a:rPr sz="2131" spc="-53" dirty="0">
                <a:latin typeface="Arial"/>
                <a:cs typeface="Arial"/>
              </a:rPr>
              <a:t> </a:t>
            </a:r>
            <a:r>
              <a:rPr sz="2131" dirty="0">
                <a:latin typeface="Arial"/>
                <a:cs typeface="Arial"/>
              </a:rPr>
              <a:t>to</a:t>
            </a:r>
            <a:r>
              <a:rPr sz="2131" spc="-53" dirty="0">
                <a:latin typeface="Arial"/>
                <a:cs typeface="Arial"/>
              </a:rPr>
              <a:t> </a:t>
            </a:r>
            <a:r>
              <a:rPr sz="2131" dirty="0">
                <a:latin typeface="Arial"/>
                <a:cs typeface="Arial"/>
              </a:rPr>
              <a:t>be</a:t>
            </a:r>
            <a:r>
              <a:rPr sz="2131" spc="-60" dirty="0">
                <a:latin typeface="Arial"/>
                <a:cs typeface="Arial"/>
              </a:rPr>
              <a:t> </a:t>
            </a:r>
            <a:r>
              <a:rPr sz="2131" dirty="0">
                <a:latin typeface="Arial"/>
                <a:cs typeface="Arial"/>
              </a:rPr>
              <a:t>swapped</a:t>
            </a:r>
            <a:r>
              <a:rPr sz="2131" spc="-53" dirty="0">
                <a:latin typeface="Arial"/>
                <a:cs typeface="Arial"/>
              </a:rPr>
              <a:t> </a:t>
            </a:r>
            <a:r>
              <a:rPr sz="2131" dirty="0">
                <a:latin typeface="Arial"/>
                <a:cs typeface="Arial"/>
              </a:rPr>
              <a:t>at</a:t>
            </a:r>
            <a:r>
              <a:rPr sz="2131" spc="-60" dirty="0">
                <a:latin typeface="Arial"/>
                <a:cs typeface="Arial"/>
              </a:rPr>
              <a:t> </a:t>
            </a:r>
            <a:r>
              <a:rPr sz="2131" dirty="0">
                <a:latin typeface="Arial"/>
                <a:cs typeface="Arial"/>
              </a:rPr>
              <a:t>runtime</a:t>
            </a:r>
            <a:r>
              <a:rPr sz="2131" spc="-53" dirty="0">
                <a:latin typeface="Arial"/>
                <a:cs typeface="Arial"/>
              </a:rPr>
              <a:t> </a:t>
            </a:r>
            <a:r>
              <a:rPr sz="2131" dirty="0">
                <a:latin typeface="Arial"/>
                <a:cs typeface="Arial"/>
              </a:rPr>
              <a:t>without</a:t>
            </a:r>
            <a:r>
              <a:rPr sz="2131" spc="-53" dirty="0">
                <a:latin typeface="Arial"/>
                <a:cs typeface="Arial"/>
              </a:rPr>
              <a:t> </a:t>
            </a:r>
            <a:r>
              <a:rPr sz="2131" dirty="0">
                <a:latin typeface="Arial"/>
                <a:cs typeface="Arial"/>
              </a:rPr>
              <a:t>complex</a:t>
            </a:r>
            <a:r>
              <a:rPr sz="2131" spc="-40" dirty="0">
                <a:latin typeface="Arial"/>
                <a:cs typeface="Arial"/>
              </a:rPr>
              <a:t> </a:t>
            </a:r>
            <a:r>
              <a:rPr sz="2131" spc="-13" dirty="0">
                <a:latin typeface="Arial"/>
                <a:cs typeface="Arial"/>
              </a:rPr>
              <a:t>conditional logic</a:t>
            </a:r>
            <a:endParaRPr sz="2131">
              <a:latin typeface="Arial"/>
              <a:cs typeface="Arial"/>
            </a:endParaRPr>
          </a:p>
          <a:p>
            <a:pPr marL="16913" marR="6765">
              <a:lnSpc>
                <a:spcPct val="121400"/>
              </a:lnSpc>
              <a:spcBef>
                <a:spcPts val="7"/>
              </a:spcBef>
            </a:pPr>
            <a:r>
              <a:rPr sz="2131" spc="-33" dirty="0">
                <a:latin typeface="Arial"/>
                <a:cs typeface="Arial"/>
              </a:rPr>
              <a:t>You</a:t>
            </a:r>
            <a:r>
              <a:rPr sz="2131" spc="-67" dirty="0">
                <a:latin typeface="Arial"/>
                <a:cs typeface="Arial"/>
              </a:rPr>
              <a:t> </a:t>
            </a:r>
            <a:r>
              <a:rPr sz="2131" dirty="0">
                <a:latin typeface="Arial"/>
                <a:cs typeface="Arial"/>
              </a:rPr>
              <a:t>can</a:t>
            </a:r>
            <a:r>
              <a:rPr sz="2131" spc="-60" dirty="0">
                <a:latin typeface="Arial"/>
                <a:cs typeface="Arial"/>
              </a:rPr>
              <a:t> </a:t>
            </a:r>
            <a:r>
              <a:rPr sz="2131" dirty="0">
                <a:latin typeface="Arial"/>
                <a:cs typeface="Arial"/>
              </a:rPr>
              <a:t>isolate</a:t>
            </a:r>
            <a:r>
              <a:rPr sz="2131" spc="-47" dirty="0">
                <a:latin typeface="Arial"/>
                <a:cs typeface="Arial"/>
              </a:rPr>
              <a:t> </a:t>
            </a:r>
            <a:r>
              <a:rPr sz="2131" dirty="0">
                <a:latin typeface="Arial"/>
                <a:cs typeface="Arial"/>
              </a:rPr>
              <a:t>the</a:t>
            </a:r>
            <a:r>
              <a:rPr sz="2131" spc="-60" dirty="0">
                <a:latin typeface="Arial"/>
                <a:cs typeface="Arial"/>
              </a:rPr>
              <a:t> </a:t>
            </a:r>
            <a:r>
              <a:rPr sz="2131" dirty="0">
                <a:latin typeface="Arial"/>
                <a:cs typeface="Arial"/>
              </a:rPr>
              <a:t>implementation</a:t>
            </a:r>
            <a:r>
              <a:rPr sz="2131" spc="-60" dirty="0">
                <a:latin typeface="Arial"/>
                <a:cs typeface="Arial"/>
              </a:rPr>
              <a:t> </a:t>
            </a:r>
            <a:r>
              <a:rPr sz="2131" dirty="0">
                <a:latin typeface="Arial"/>
                <a:cs typeface="Arial"/>
              </a:rPr>
              <a:t>details</a:t>
            </a:r>
            <a:r>
              <a:rPr sz="2131" spc="-53" dirty="0">
                <a:latin typeface="Arial"/>
                <a:cs typeface="Arial"/>
              </a:rPr>
              <a:t> </a:t>
            </a:r>
            <a:r>
              <a:rPr sz="2131" dirty="0">
                <a:latin typeface="Arial"/>
                <a:cs typeface="Arial"/>
              </a:rPr>
              <a:t>of</a:t>
            </a:r>
            <a:r>
              <a:rPr sz="2131" spc="-60" dirty="0">
                <a:latin typeface="Arial"/>
                <a:cs typeface="Arial"/>
              </a:rPr>
              <a:t> </a:t>
            </a:r>
            <a:r>
              <a:rPr sz="2131" dirty="0">
                <a:latin typeface="Arial"/>
                <a:cs typeface="Arial"/>
              </a:rPr>
              <a:t>an</a:t>
            </a:r>
            <a:r>
              <a:rPr sz="2131" spc="-60" dirty="0">
                <a:latin typeface="Arial"/>
                <a:cs typeface="Arial"/>
              </a:rPr>
              <a:t> </a:t>
            </a:r>
            <a:r>
              <a:rPr sz="2131" dirty="0">
                <a:latin typeface="Arial"/>
                <a:cs typeface="Arial"/>
              </a:rPr>
              <a:t>algorithm</a:t>
            </a:r>
            <a:r>
              <a:rPr sz="2131" spc="-60" dirty="0">
                <a:latin typeface="Arial"/>
                <a:cs typeface="Arial"/>
              </a:rPr>
              <a:t> </a:t>
            </a:r>
            <a:r>
              <a:rPr sz="2131" dirty="0">
                <a:latin typeface="Arial"/>
                <a:cs typeface="Arial"/>
              </a:rPr>
              <a:t>from</a:t>
            </a:r>
            <a:r>
              <a:rPr sz="2131" spc="-47" dirty="0">
                <a:latin typeface="Arial"/>
                <a:cs typeface="Arial"/>
              </a:rPr>
              <a:t> </a:t>
            </a:r>
            <a:r>
              <a:rPr sz="2131" dirty="0">
                <a:latin typeface="Arial"/>
                <a:cs typeface="Arial"/>
              </a:rPr>
              <a:t>the</a:t>
            </a:r>
            <a:r>
              <a:rPr sz="2131" spc="-60" dirty="0">
                <a:latin typeface="Arial"/>
                <a:cs typeface="Arial"/>
              </a:rPr>
              <a:t> </a:t>
            </a:r>
            <a:r>
              <a:rPr sz="2131" dirty="0">
                <a:latin typeface="Arial"/>
                <a:cs typeface="Arial"/>
              </a:rPr>
              <a:t>code</a:t>
            </a:r>
            <a:r>
              <a:rPr sz="2131" spc="-67" dirty="0">
                <a:latin typeface="Arial"/>
                <a:cs typeface="Arial"/>
              </a:rPr>
              <a:t> </a:t>
            </a:r>
            <a:r>
              <a:rPr sz="2131" dirty="0">
                <a:latin typeface="Arial"/>
                <a:cs typeface="Arial"/>
              </a:rPr>
              <a:t>that</a:t>
            </a:r>
            <a:r>
              <a:rPr sz="2131" spc="-60" dirty="0">
                <a:latin typeface="Arial"/>
                <a:cs typeface="Arial"/>
              </a:rPr>
              <a:t> </a:t>
            </a:r>
            <a:r>
              <a:rPr sz="2131" dirty="0">
                <a:latin typeface="Arial"/>
                <a:cs typeface="Arial"/>
              </a:rPr>
              <a:t>uses</a:t>
            </a:r>
            <a:r>
              <a:rPr sz="2131" spc="-47" dirty="0">
                <a:latin typeface="Arial"/>
                <a:cs typeface="Arial"/>
              </a:rPr>
              <a:t> </a:t>
            </a:r>
            <a:r>
              <a:rPr sz="2131" spc="-33" dirty="0">
                <a:latin typeface="Arial"/>
                <a:cs typeface="Arial"/>
              </a:rPr>
              <a:t>it </a:t>
            </a:r>
            <a:r>
              <a:rPr sz="2131" dirty="0">
                <a:latin typeface="Arial"/>
                <a:cs typeface="Arial"/>
              </a:rPr>
              <a:t>New</a:t>
            </a:r>
            <a:r>
              <a:rPr sz="2131" spc="-53" dirty="0">
                <a:latin typeface="Arial"/>
                <a:cs typeface="Arial"/>
              </a:rPr>
              <a:t> </a:t>
            </a:r>
            <a:r>
              <a:rPr sz="2131" dirty="0">
                <a:latin typeface="Arial"/>
                <a:cs typeface="Arial"/>
              </a:rPr>
              <a:t>strategies</a:t>
            </a:r>
            <a:r>
              <a:rPr sz="2131" spc="-47" dirty="0">
                <a:latin typeface="Arial"/>
                <a:cs typeface="Arial"/>
              </a:rPr>
              <a:t> </a:t>
            </a:r>
            <a:r>
              <a:rPr sz="2131" dirty="0">
                <a:latin typeface="Arial"/>
                <a:cs typeface="Arial"/>
              </a:rPr>
              <a:t>can</a:t>
            </a:r>
            <a:r>
              <a:rPr sz="2131" spc="-60" dirty="0">
                <a:latin typeface="Arial"/>
                <a:cs typeface="Arial"/>
              </a:rPr>
              <a:t> </a:t>
            </a:r>
            <a:r>
              <a:rPr sz="2131" dirty="0">
                <a:latin typeface="Arial"/>
                <a:cs typeface="Arial"/>
              </a:rPr>
              <a:t>be</a:t>
            </a:r>
            <a:r>
              <a:rPr sz="2131" spc="-60" dirty="0">
                <a:latin typeface="Arial"/>
                <a:cs typeface="Arial"/>
              </a:rPr>
              <a:t> </a:t>
            </a:r>
            <a:r>
              <a:rPr sz="2131" dirty="0">
                <a:latin typeface="Arial"/>
                <a:cs typeface="Arial"/>
              </a:rPr>
              <a:t>introduced</a:t>
            </a:r>
            <a:r>
              <a:rPr sz="2131" spc="-60" dirty="0">
                <a:latin typeface="Arial"/>
                <a:cs typeface="Arial"/>
              </a:rPr>
              <a:t> </a:t>
            </a:r>
            <a:r>
              <a:rPr sz="2131" dirty="0">
                <a:latin typeface="Arial"/>
                <a:cs typeface="Arial"/>
              </a:rPr>
              <a:t>without</a:t>
            </a:r>
            <a:r>
              <a:rPr sz="2131" spc="-53" dirty="0">
                <a:latin typeface="Arial"/>
                <a:cs typeface="Arial"/>
              </a:rPr>
              <a:t> </a:t>
            </a:r>
            <a:r>
              <a:rPr sz="2131" dirty="0">
                <a:latin typeface="Arial"/>
                <a:cs typeface="Arial"/>
              </a:rPr>
              <a:t>breaking</a:t>
            </a:r>
            <a:r>
              <a:rPr sz="2131" spc="-53" dirty="0">
                <a:latin typeface="Arial"/>
                <a:cs typeface="Arial"/>
              </a:rPr>
              <a:t> </a:t>
            </a:r>
            <a:r>
              <a:rPr sz="2131" dirty="0">
                <a:latin typeface="Arial"/>
                <a:cs typeface="Arial"/>
              </a:rPr>
              <a:t>existing</a:t>
            </a:r>
            <a:r>
              <a:rPr sz="2131" spc="-60" dirty="0">
                <a:latin typeface="Arial"/>
                <a:cs typeface="Arial"/>
              </a:rPr>
              <a:t> </a:t>
            </a:r>
            <a:r>
              <a:rPr sz="2131" spc="-27" dirty="0">
                <a:latin typeface="Arial"/>
                <a:cs typeface="Arial"/>
              </a:rPr>
              <a:t>code</a:t>
            </a:r>
            <a:endParaRPr sz="2131">
              <a:latin typeface="Arial"/>
              <a:cs typeface="Arial"/>
            </a:endParaRPr>
          </a:p>
        </p:txBody>
      </p:sp>
      <p:sp>
        <p:nvSpPr>
          <p:cNvPr id="7" name="object 7"/>
          <p:cNvSpPr txBox="1"/>
          <p:nvPr/>
        </p:nvSpPr>
        <p:spPr>
          <a:xfrm>
            <a:off x="1199674" y="2846588"/>
            <a:ext cx="125152" cy="163930"/>
          </a:xfrm>
          <a:prstGeom prst="rect">
            <a:avLst/>
          </a:prstGeom>
        </p:spPr>
        <p:txBody>
          <a:bodyPr vert="horz" wrap="square" lIns="0" tIns="20295" rIns="0" bIns="0" rtlCol="0">
            <a:spAutoFit/>
          </a:bodyPr>
          <a:lstStyle/>
          <a:p>
            <a:pPr marL="16913">
              <a:spcBef>
                <a:spcPts val="160"/>
              </a:spcBef>
            </a:pPr>
            <a:r>
              <a:rPr sz="932" spc="-67" dirty="0">
                <a:latin typeface="Wingdings"/>
                <a:cs typeface="Wingdings"/>
              </a:rPr>
              <a:t></a:t>
            </a:r>
            <a:endParaRPr sz="932">
              <a:latin typeface="Wingdings"/>
              <a:cs typeface="Wingdings"/>
            </a:endParaRPr>
          </a:p>
        </p:txBody>
      </p:sp>
      <p:sp>
        <p:nvSpPr>
          <p:cNvPr id="8" name="object 8"/>
          <p:cNvSpPr txBox="1"/>
          <p:nvPr/>
        </p:nvSpPr>
        <p:spPr>
          <a:xfrm>
            <a:off x="1199674" y="3240664"/>
            <a:ext cx="125152" cy="163930"/>
          </a:xfrm>
          <a:prstGeom prst="rect">
            <a:avLst/>
          </a:prstGeom>
        </p:spPr>
        <p:txBody>
          <a:bodyPr vert="horz" wrap="square" lIns="0" tIns="20295" rIns="0" bIns="0" rtlCol="0">
            <a:spAutoFit/>
          </a:bodyPr>
          <a:lstStyle/>
          <a:p>
            <a:pPr marL="16913">
              <a:spcBef>
                <a:spcPts val="160"/>
              </a:spcBef>
            </a:pPr>
            <a:r>
              <a:rPr sz="932" spc="-67" dirty="0">
                <a:latin typeface="Wingdings"/>
                <a:cs typeface="Wingdings"/>
              </a:rPr>
              <a:t></a:t>
            </a:r>
            <a:endParaRPr sz="932">
              <a:latin typeface="Wingdings"/>
              <a:cs typeface="Wingdings"/>
            </a:endParaRPr>
          </a:p>
        </p:txBody>
      </p:sp>
      <p:sp>
        <p:nvSpPr>
          <p:cNvPr id="9" name="object 9"/>
          <p:cNvSpPr txBox="1"/>
          <p:nvPr/>
        </p:nvSpPr>
        <p:spPr>
          <a:xfrm>
            <a:off x="1487322" y="3634268"/>
            <a:ext cx="125152" cy="163930"/>
          </a:xfrm>
          <a:prstGeom prst="rect">
            <a:avLst/>
          </a:prstGeom>
        </p:spPr>
        <p:txBody>
          <a:bodyPr vert="horz" wrap="square" lIns="0" tIns="20295" rIns="0" bIns="0" rtlCol="0">
            <a:spAutoFit/>
          </a:bodyPr>
          <a:lstStyle/>
          <a:p>
            <a:pPr marL="16913">
              <a:spcBef>
                <a:spcPts val="160"/>
              </a:spcBef>
            </a:pPr>
            <a:r>
              <a:rPr sz="932" spc="-67" dirty="0">
                <a:latin typeface="Wingdings"/>
                <a:cs typeface="Wingdings"/>
              </a:rPr>
              <a:t></a:t>
            </a:r>
            <a:endParaRPr sz="932">
              <a:latin typeface="Wingdings"/>
              <a:cs typeface="Wingdings"/>
            </a:endParaRPr>
          </a:p>
        </p:txBody>
      </p:sp>
      <p:sp>
        <p:nvSpPr>
          <p:cNvPr id="10" name="object 10"/>
          <p:cNvSpPr txBox="1"/>
          <p:nvPr/>
        </p:nvSpPr>
        <p:spPr>
          <a:xfrm>
            <a:off x="1773041" y="3553732"/>
            <a:ext cx="2722058" cy="344134"/>
          </a:xfrm>
          <a:prstGeom prst="rect">
            <a:avLst/>
          </a:prstGeom>
        </p:spPr>
        <p:txBody>
          <a:bodyPr vert="horz" wrap="square" lIns="0" tIns="16067" rIns="0" bIns="0" rtlCol="0">
            <a:spAutoFit/>
          </a:bodyPr>
          <a:lstStyle/>
          <a:p>
            <a:pPr marL="16913">
              <a:spcBef>
                <a:spcPts val="127"/>
              </a:spcBef>
            </a:pPr>
            <a:r>
              <a:rPr sz="2131" dirty="0">
                <a:latin typeface="Arial"/>
                <a:cs typeface="Arial"/>
              </a:rPr>
              <a:t>Open/Closed</a:t>
            </a:r>
            <a:r>
              <a:rPr sz="2131" spc="-100" dirty="0">
                <a:latin typeface="Arial"/>
                <a:cs typeface="Arial"/>
              </a:rPr>
              <a:t> </a:t>
            </a:r>
            <a:r>
              <a:rPr sz="2131" spc="-13" dirty="0">
                <a:latin typeface="Arial"/>
                <a:cs typeface="Arial"/>
              </a:rPr>
              <a:t>Principle</a:t>
            </a:r>
            <a:endParaRPr sz="2131">
              <a:latin typeface="Arial"/>
              <a:cs typeface="Arial"/>
            </a:endParaRPr>
          </a:p>
        </p:txBody>
      </p:sp>
      <p:sp>
        <p:nvSpPr>
          <p:cNvPr id="11" name="object 11"/>
          <p:cNvSpPr txBox="1"/>
          <p:nvPr/>
        </p:nvSpPr>
        <p:spPr>
          <a:xfrm>
            <a:off x="922582" y="4028328"/>
            <a:ext cx="125152" cy="163930"/>
          </a:xfrm>
          <a:prstGeom prst="rect">
            <a:avLst/>
          </a:prstGeom>
        </p:spPr>
        <p:txBody>
          <a:bodyPr vert="horz" wrap="square" lIns="0" tIns="20295" rIns="0" bIns="0" rtlCol="0">
            <a:spAutoFit/>
          </a:bodyPr>
          <a:lstStyle/>
          <a:p>
            <a:pPr marL="16913">
              <a:spcBef>
                <a:spcPts val="160"/>
              </a:spcBef>
            </a:pPr>
            <a:r>
              <a:rPr sz="932" spc="-67" dirty="0">
                <a:latin typeface="Wingdings"/>
                <a:cs typeface="Wingdings"/>
              </a:rPr>
              <a:t></a:t>
            </a:r>
            <a:endParaRPr sz="932">
              <a:latin typeface="Wingdings"/>
              <a:cs typeface="Wingdings"/>
            </a:endParaRPr>
          </a:p>
        </p:txBody>
      </p:sp>
      <p:sp>
        <p:nvSpPr>
          <p:cNvPr id="12" name="object 12"/>
          <p:cNvSpPr txBox="1"/>
          <p:nvPr/>
        </p:nvSpPr>
        <p:spPr>
          <a:xfrm>
            <a:off x="1198237" y="3947810"/>
            <a:ext cx="739074" cy="344134"/>
          </a:xfrm>
          <a:prstGeom prst="rect">
            <a:avLst/>
          </a:prstGeom>
        </p:spPr>
        <p:txBody>
          <a:bodyPr vert="horz" wrap="square" lIns="0" tIns="16067" rIns="0" bIns="0" rtlCol="0">
            <a:spAutoFit/>
          </a:bodyPr>
          <a:lstStyle/>
          <a:p>
            <a:pPr marL="16913">
              <a:spcBef>
                <a:spcPts val="127"/>
              </a:spcBef>
            </a:pPr>
            <a:r>
              <a:rPr sz="2131" spc="-13" dirty="0">
                <a:latin typeface="Arial"/>
                <a:cs typeface="Arial"/>
              </a:rPr>
              <a:t>Cons:</a:t>
            </a:r>
            <a:endParaRPr sz="2131">
              <a:latin typeface="Arial"/>
              <a:cs typeface="Arial"/>
            </a:endParaRPr>
          </a:p>
        </p:txBody>
      </p:sp>
      <p:sp>
        <p:nvSpPr>
          <p:cNvPr id="13" name="object 13"/>
          <p:cNvSpPr txBox="1"/>
          <p:nvPr/>
        </p:nvSpPr>
        <p:spPr>
          <a:xfrm>
            <a:off x="1199674" y="4422406"/>
            <a:ext cx="125152" cy="163930"/>
          </a:xfrm>
          <a:prstGeom prst="rect">
            <a:avLst/>
          </a:prstGeom>
        </p:spPr>
        <p:txBody>
          <a:bodyPr vert="horz" wrap="square" lIns="0" tIns="20295" rIns="0" bIns="0" rtlCol="0">
            <a:spAutoFit/>
          </a:bodyPr>
          <a:lstStyle/>
          <a:p>
            <a:pPr marL="16913">
              <a:spcBef>
                <a:spcPts val="160"/>
              </a:spcBef>
            </a:pPr>
            <a:r>
              <a:rPr sz="932" spc="-67" dirty="0">
                <a:latin typeface="Wingdings"/>
                <a:cs typeface="Wingdings"/>
              </a:rPr>
              <a:t></a:t>
            </a:r>
            <a:endParaRPr sz="932">
              <a:latin typeface="Wingdings"/>
              <a:cs typeface="Wingdings"/>
            </a:endParaRPr>
          </a:p>
        </p:txBody>
      </p:sp>
      <p:sp>
        <p:nvSpPr>
          <p:cNvPr id="14" name="object 14"/>
          <p:cNvSpPr txBox="1"/>
          <p:nvPr/>
        </p:nvSpPr>
        <p:spPr>
          <a:xfrm>
            <a:off x="1485886" y="4272247"/>
            <a:ext cx="9688299" cy="1133150"/>
          </a:xfrm>
          <a:prstGeom prst="rect">
            <a:avLst/>
          </a:prstGeom>
        </p:spPr>
        <p:txBody>
          <a:bodyPr vert="horz" wrap="square" lIns="0" tIns="86252" rIns="0" bIns="0" rtlCol="0">
            <a:spAutoFit/>
          </a:bodyPr>
          <a:lstStyle/>
          <a:p>
            <a:pPr marL="16913">
              <a:spcBef>
                <a:spcPts val="678"/>
              </a:spcBef>
            </a:pPr>
            <a:r>
              <a:rPr sz="2131" dirty="0">
                <a:latin typeface="Arial"/>
                <a:cs typeface="Arial"/>
              </a:rPr>
              <a:t>Can</a:t>
            </a:r>
            <a:r>
              <a:rPr sz="2131" spc="-47" dirty="0">
                <a:latin typeface="Arial"/>
                <a:cs typeface="Arial"/>
              </a:rPr>
              <a:t> </a:t>
            </a:r>
            <a:r>
              <a:rPr sz="2131" dirty="0">
                <a:latin typeface="Arial"/>
                <a:cs typeface="Arial"/>
              </a:rPr>
              <a:t>be</a:t>
            </a:r>
            <a:r>
              <a:rPr sz="2131" spc="-40" dirty="0">
                <a:latin typeface="Arial"/>
                <a:cs typeface="Arial"/>
              </a:rPr>
              <a:t> </a:t>
            </a:r>
            <a:r>
              <a:rPr sz="2131" dirty="0">
                <a:latin typeface="Arial"/>
                <a:cs typeface="Arial"/>
              </a:rPr>
              <a:t>overkill</a:t>
            </a:r>
            <a:r>
              <a:rPr sz="2131" spc="-33" dirty="0">
                <a:latin typeface="Arial"/>
                <a:cs typeface="Arial"/>
              </a:rPr>
              <a:t> </a:t>
            </a:r>
            <a:r>
              <a:rPr sz="2131" dirty="0">
                <a:latin typeface="Arial"/>
                <a:cs typeface="Arial"/>
              </a:rPr>
              <a:t>when</a:t>
            </a:r>
            <a:r>
              <a:rPr sz="2131" spc="-40" dirty="0">
                <a:latin typeface="Arial"/>
                <a:cs typeface="Arial"/>
              </a:rPr>
              <a:t> </a:t>
            </a:r>
            <a:r>
              <a:rPr sz="2131" dirty="0">
                <a:latin typeface="Arial"/>
                <a:cs typeface="Arial"/>
              </a:rPr>
              <a:t>the</a:t>
            </a:r>
            <a:r>
              <a:rPr sz="2131" spc="-40" dirty="0">
                <a:latin typeface="Arial"/>
                <a:cs typeface="Arial"/>
              </a:rPr>
              <a:t> </a:t>
            </a:r>
            <a:r>
              <a:rPr sz="2131" dirty="0">
                <a:latin typeface="Arial"/>
                <a:cs typeface="Arial"/>
              </a:rPr>
              <a:t>choice</a:t>
            </a:r>
            <a:r>
              <a:rPr sz="2131" spc="-47" dirty="0">
                <a:latin typeface="Arial"/>
                <a:cs typeface="Arial"/>
              </a:rPr>
              <a:t> </a:t>
            </a:r>
            <a:r>
              <a:rPr sz="2131" dirty="0">
                <a:latin typeface="Arial"/>
                <a:cs typeface="Arial"/>
              </a:rPr>
              <a:t>of</a:t>
            </a:r>
            <a:r>
              <a:rPr sz="2131" spc="-40" dirty="0">
                <a:latin typeface="Arial"/>
                <a:cs typeface="Arial"/>
              </a:rPr>
              <a:t> </a:t>
            </a:r>
            <a:r>
              <a:rPr sz="2131" dirty="0">
                <a:latin typeface="Arial"/>
                <a:cs typeface="Arial"/>
              </a:rPr>
              <a:t>algorithms</a:t>
            </a:r>
            <a:r>
              <a:rPr sz="2131" spc="-27" dirty="0">
                <a:latin typeface="Arial"/>
                <a:cs typeface="Arial"/>
              </a:rPr>
              <a:t> </a:t>
            </a:r>
            <a:r>
              <a:rPr sz="2131" dirty="0">
                <a:latin typeface="Arial"/>
                <a:cs typeface="Arial"/>
              </a:rPr>
              <a:t>is</a:t>
            </a:r>
            <a:r>
              <a:rPr sz="2131" spc="-27" dirty="0">
                <a:latin typeface="Arial"/>
                <a:cs typeface="Arial"/>
              </a:rPr>
              <a:t> </a:t>
            </a:r>
            <a:r>
              <a:rPr sz="2131" dirty="0">
                <a:latin typeface="Arial"/>
                <a:cs typeface="Arial"/>
              </a:rPr>
              <a:t>limited</a:t>
            </a:r>
            <a:r>
              <a:rPr sz="2131" spc="-40" dirty="0">
                <a:latin typeface="Arial"/>
                <a:cs typeface="Arial"/>
              </a:rPr>
              <a:t> </a:t>
            </a:r>
            <a:r>
              <a:rPr sz="2131" dirty="0">
                <a:latin typeface="Arial"/>
                <a:cs typeface="Arial"/>
              </a:rPr>
              <a:t>and</a:t>
            </a:r>
            <a:r>
              <a:rPr sz="2131" spc="-47" dirty="0">
                <a:latin typeface="Arial"/>
                <a:cs typeface="Arial"/>
              </a:rPr>
              <a:t> </a:t>
            </a:r>
            <a:r>
              <a:rPr sz="2131" dirty="0">
                <a:latin typeface="Arial"/>
                <a:cs typeface="Arial"/>
              </a:rPr>
              <a:t>they</a:t>
            </a:r>
            <a:r>
              <a:rPr sz="2131" spc="-27" dirty="0">
                <a:latin typeface="Arial"/>
                <a:cs typeface="Arial"/>
              </a:rPr>
              <a:t> </a:t>
            </a:r>
            <a:r>
              <a:rPr sz="2131" dirty="0">
                <a:latin typeface="Arial"/>
                <a:cs typeface="Arial"/>
              </a:rPr>
              <a:t>don’t</a:t>
            </a:r>
            <a:r>
              <a:rPr sz="2131" spc="-33" dirty="0">
                <a:latin typeface="Arial"/>
                <a:cs typeface="Arial"/>
              </a:rPr>
              <a:t> </a:t>
            </a:r>
            <a:r>
              <a:rPr sz="2131" dirty="0">
                <a:latin typeface="Arial"/>
                <a:cs typeface="Arial"/>
              </a:rPr>
              <a:t>vary</a:t>
            </a:r>
            <a:r>
              <a:rPr sz="2131" spc="-27" dirty="0">
                <a:latin typeface="Arial"/>
                <a:cs typeface="Arial"/>
              </a:rPr>
              <a:t> much</a:t>
            </a:r>
            <a:endParaRPr sz="2131">
              <a:latin typeface="Arial"/>
              <a:cs typeface="Arial"/>
            </a:endParaRPr>
          </a:p>
          <a:p>
            <a:pPr marL="16913" marR="84563">
              <a:lnSpc>
                <a:spcPts val="2544"/>
              </a:lnSpc>
              <a:spcBef>
                <a:spcPts val="639"/>
              </a:spcBef>
            </a:pPr>
            <a:r>
              <a:rPr sz="2131" dirty="0">
                <a:latin typeface="Arial"/>
                <a:cs typeface="Arial"/>
              </a:rPr>
              <a:t>Most</a:t>
            </a:r>
            <a:r>
              <a:rPr sz="2131" spc="-67" dirty="0">
                <a:latin typeface="Arial"/>
                <a:cs typeface="Arial"/>
              </a:rPr>
              <a:t> </a:t>
            </a:r>
            <a:r>
              <a:rPr sz="2131" dirty="0">
                <a:latin typeface="Arial"/>
                <a:cs typeface="Arial"/>
              </a:rPr>
              <a:t>programming</a:t>
            </a:r>
            <a:r>
              <a:rPr sz="2131" spc="-53" dirty="0">
                <a:latin typeface="Arial"/>
                <a:cs typeface="Arial"/>
              </a:rPr>
              <a:t> </a:t>
            </a:r>
            <a:r>
              <a:rPr sz="2131" dirty="0">
                <a:latin typeface="Arial"/>
                <a:cs typeface="Arial"/>
              </a:rPr>
              <a:t>languages</a:t>
            </a:r>
            <a:r>
              <a:rPr sz="2131" spc="-53" dirty="0">
                <a:latin typeface="Arial"/>
                <a:cs typeface="Arial"/>
              </a:rPr>
              <a:t> </a:t>
            </a:r>
            <a:r>
              <a:rPr sz="2131" dirty="0">
                <a:latin typeface="Arial"/>
                <a:cs typeface="Arial"/>
              </a:rPr>
              <a:t>can</a:t>
            </a:r>
            <a:r>
              <a:rPr sz="2131" spc="-60" dirty="0">
                <a:latin typeface="Arial"/>
                <a:cs typeface="Arial"/>
              </a:rPr>
              <a:t> </a:t>
            </a:r>
            <a:r>
              <a:rPr sz="2131" dirty="0">
                <a:latin typeface="Arial"/>
                <a:cs typeface="Arial"/>
              </a:rPr>
              <a:t>use</a:t>
            </a:r>
            <a:r>
              <a:rPr sz="2131" spc="-53" dirty="0">
                <a:latin typeface="Arial"/>
                <a:cs typeface="Arial"/>
              </a:rPr>
              <a:t> </a:t>
            </a:r>
            <a:r>
              <a:rPr sz="2131" dirty="0">
                <a:latin typeface="Arial"/>
                <a:cs typeface="Arial"/>
              </a:rPr>
              <a:t>features</a:t>
            </a:r>
            <a:r>
              <a:rPr sz="2131" spc="-60" dirty="0">
                <a:latin typeface="Arial"/>
                <a:cs typeface="Arial"/>
              </a:rPr>
              <a:t> </a:t>
            </a:r>
            <a:r>
              <a:rPr sz="2131" dirty="0">
                <a:latin typeface="Arial"/>
                <a:cs typeface="Arial"/>
              </a:rPr>
              <a:t>such</a:t>
            </a:r>
            <a:r>
              <a:rPr sz="2131" spc="-60" dirty="0">
                <a:latin typeface="Arial"/>
                <a:cs typeface="Arial"/>
              </a:rPr>
              <a:t> </a:t>
            </a:r>
            <a:r>
              <a:rPr sz="2131" dirty="0">
                <a:latin typeface="Arial"/>
                <a:cs typeface="Arial"/>
              </a:rPr>
              <a:t>as</a:t>
            </a:r>
            <a:r>
              <a:rPr sz="2131" spc="-53" dirty="0">
                <a:latin typeface="Arial"/>
                <a:cs typeface="Arial"/>
              </a:rPr>
              <a:t> </a:t>
            </a:r>
            <a:r>
              <a:rPr sz="2131" dirty="0">
                <a:latin typeface="Arial"/>
                <a:cs typeface="Arial"/>
              </a:rPr>
              <a:t>anonymous</a:t>
            </a:r>
            <a:r>
              <a:rPr sz="2131" spc="-53" dirty="0">
                <a:latin typeface="Arial"/>
                <a:cs typeface="Arial"/>
              </a:rPr>
              <a:t> </a:t>
            </a:r>
            <a:r>
              <a:rPr sz="2131" dirty="0">
                <a:latin typeface="Arial"/>
                <a:cs typeface="Arial"/>
              </a:rPr>
              <a:t>functions</a:t>
            </a:r>
            <a:r>
              <a:rPr sz="2131" spc="-53" dirty="0">
                <a:latin typeface="Arial"/>
                <a:cs typeface="Arial"/>
              </a:rPr>
              <a:t> </a:t>
            </a:r>
            <a:r>
              <a:rPr sz="2131" spc="-33" dirty="0">
                <a:latin typeface="Arial"/>
                <a:cs typeface="Arial"/>
              </a:rPr>
              <a:t>to </a:t>
            </a:r>
            <a:r>
              <a:rPr sz="2131" dirty="0">
                <a:latin typeface="Arial"/>
                <a:cs typeface="Arial"/>
              </a:rPr>
              <a:t>achieve</a:t>
            </a:r>
            <a:r>
              <a:rPr sz="2131" spc="-47" dirty="0">
                <a:latin typeface="Arial"/>
                <a:cs typeface="Arial"/>
              </a:rPr>
              <a:t> </a:t>
            </a:r>
            <a:r>
              <a:rPr sz="2131" dirty="0">
                <a:latin typeface="Arial"/>
                <a:cs typeface="Arial"/>
              </a:rPr>
              <a:t>the</a:t>
            </a:r>
            <a:r>
              <a:rPr sz="2131" spc="-53" dirty="0">
                <a:latin typeface="Arial"/>
                <a:cs typeface="Arial"/>
              </a:rPr>
              <a:t> </a:t>
            </a:r>
            <a:r>
              <a:rPr sz="2131" dirty="0">
                <a:latin typeface="Arial"/>
                <a:cs typeface="Arial"/>
              </a:rPr>
              <a:t>same</a:t>
            </a:r>
            <a:r>
              <a:rPr sz="2131" spc="-53" dirty="0">
                <a:latin typeface="Arial"/>
                <a:cs typeface="Arial"/>
              </a:rPr>
              <a:t> </a:t>
            </a:r>
            <a:r>
              <a:rPr sz="2131" dirty="0">
                <a:latin typeface="Arial"/>
                <a:cs typeface="Arial"/>
              </a:rPr>
              <a:t>pros</a:t>
            </a:r>
            <a:r>
              <a:rPr sz="2131" spc="-40" dirty="0">
                <a:latin typeface="Arial"/>
                <a:cs typeface="Arial"/>
              </a:rPr>
              <a:t> </a:t>
            </a:r>
            <a:r>
              <a:rPr sz="2131" dirty="0">
                <a:latin typeface="Arial"/>
                <a:cs typeface="Arial"/>
              </a:rPr>
              <a:t>without</a:t>
            </a:r>
            <a:r>
              <a:rPr sz="2131" spc="-47" dirty="0">
                <a:latin typeface="Arial"/>
                <a:cs typeface="Arial"/>
              </a:rPr>
              <a:t> </a:t>
            </a:r>
            <a:r>
              <a:rPr sz="2131" dirty="0">
                <a:latin typeface="Arial"/>
                <a:cs typeface="Arial"/>
              </a:rPr>
              <a:t>bloating</a:t>
            </a:r>
            <a:r>
              <a:rPr sz="2131" spc="-53" dirty="0">
                <a:latin typeface="Arial"/>
                <a:cs typeface="Arial"/>
              </a:rPr>
              <a:t> </a:t>
            </a:r>
            <a:r>
              <a:rPr sz="2131" dirty="0">
                <a:latin typeface="Arial"/>
                <a:cs typeface="Arial"/>
              </a:rPr>
              <a:t>the</a:t>
            </a:r>
            <a:r>
              <a:rPr sz="2131" spc="-40" dirty="0">
                <a:latin typeface="Arial"/>
                <a:cs typeface="Arial"/>
              </a:rPr>
              <a:t> </a:t>
            </a:r>
            <a:r>
              <a:rPr sz="2131" dirty="0">
                <a:latin typeface="Arial"/>
                <a:cs typeface="Arial"/>
              </a:rPr>
              <a:t>code</a:t>
            </a:r>
            <a:r>
              <a:rPr sz="2131" spc="-53" dirty="0">
                <a:latin typeface="Arial"/>
                <a:cs typeface="Arial"/>
              </a:rPr>
              <a:t> </a:t>
            </a:r>
            <a:r>
              <a:rPr sz="2131" dirty="0">
                <a:latin typeface="Arial"/>
                <a:cs typeface="Arial"/>
              </a:rPr>
              <a:t>with</a:t>
            </a:r>
            <a:r>
              <a:rPr sz="2131" spc="-40" dirty="0">
                <a:latin typeface="Arial"/>
                <a:cs typeface="Arial"/>
              </a:rPr>
              <a:t> </a:t>
            </a:r>
            <a:r>
              <a:rPr sz="2131" dirty="0">
                <a:latin typeface="Arial"/>
                <a:cs typeface="Arial"/>
              </a:rPr>
              <a:t>extra</a:t>
            </a:r>
            <a:r>
              <a:rPr sz="2131" spc="-53" dirty="0">
                <a:latin typeface="Arial"/>
                <a:cs typeface="Arial"/>
              </a:rPr>
              <a:t> </a:t>
            </a:r>
            <a:r>
              <a:rPr sz="2131" spc="-13" dirty="0">
                <a:latin typeface="Arial"/>
                <a:cs typeface="Arial"/>
              </a:rPr>
              <a:t>classes</a:t>
            </a:r>
            <a:endParaRPr sz="2131">
              <a:latin typeface="Arial"/>
              <a:cs typeface="Arial"/>
            </a:endParaRPr>
          </a:p>
        </p:txBody>
      </p:sp>
      <p:sp>
        <p:nvSpPr>
          <p:cNvPr id="15" name="object 15"/>
          <p:cNvSpPr txBox="1"/>
          <p:nvPr/>
        </p:nvSpPr>
        <p:spPr>
          <a:xfrm>
            <a:off x="1199674" y="4816483"/>
            <a:ext cx="125152" cy="163930"/>
          </a:xfrm>
          <a:prstGeom prst="rect">
            <a:avLst/>
          </a:prstGeom>
        </p:spPr>
        <p:txBody>
          <a:bodyPr vert="horz" wrap="square" lIns="0" tIns="20295" rIns="0" bIns="0" rtlCol="0">
            <a:spAutoFit/>
          </a:bodyPr>
          <a:lstStyle/>
          <a:p>
            <a:pPr marL="16913">
              <a:spcBef>
                <a:spcPts val="160"/>
              </a:spcBef>
            </a:pPr>
            <a:r>
              <a:rPr sz="932" spc="-67" dirty="0">
                <a:latin typeface="Wingdings"/>
                <a:cs typeface="Wingdings"/>
              </a:rPr>
              <a:t></a:t>
            </a:r>
            <a:endParaRPr sz="932">
              <a:latin typeface="Wingdings"/>
              <a:cs typeface="Wingding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35" name="Rectangle 34">
            <a:extLst>
              <a:ext uri="{FF2B5EF4-FFF2-40B4-BE49-F238E27FC236}">
                <a16:creationId xmlns:a16="http://schemas.microsoft.com/office/drawing/2014/main" id="{5E4165CA-2930-4841-AFB7-DD41E95F2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descr="Black chains">
            <a:extLst>
              <a:ext uri="{FF2B5EF4-FFF2-40B4-BE49-F238E27FC236}">
                <a16:creationId xmlns:a16="http://schemas.microsoft.com/office/drawing/2014/main" id="{F361C25E-8CDC-A773-508A-80D0657BCD25}"/>
              </a:ext>
            </a:extLst>
          </p:cNvPr>
          <p:cNvPicPr>
            <a:picLocks noChangeAspect="1"/>
          </p:cNvPicPr>
          <p:nvPr/>
        </p:nvPicPr>
        <p:blipFill rotWithShape="1">
          <a:blip r:embed="rId2"/>
          <a:srcRect t="13259" b="11238"/>
          <a:stretch/>
        </p:blipFill>
        <p:spPr>
          <a:xfrm>
            <a:off x="20" y="10"/>
            <a:ext cx="12191980" cy="6857990"/>
          </a:xfrm>
          <a:prstGeom prst="rect">
            <a:avLst/>
          </a:prstGeom>
        </p:spPr>
      </p:pic>
      <p:sp>
        <p:nvSpPr>
          <p:cNvPr id="37" name="Rectangle 36">
            <a:extLst>
              <a:ext uri="{FF2B5EF4-FFF2-40B4-BE49-F238E27FC236}">
                <a16:creationId xmlns:a16="http://schemas.microsoft.com/office/drawing/2014/main" id="{D3A19439-95A7-4D53-B166-072A2A397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3666683"/>
            <a:ext cx="12188952" cy="3191317"/>
          </a:xfrm>
          <a:prstGeom prst="rect">
            <a:avLst/>
          </a:prstGeom>
          <a:gradFill>
            <a:gsLst>
              <a:gs pos="42000">
                <a:srgbClr val="000000">
                  <a:alpha val="23000"/>
                </a:srgbClr>
              </a:gs>
              <a:gs pos="0">
                <a:srgbClr val="000000">
                  <a:alpha val="0"/>
                </a:srgbClr>
              </a:gs>
              <a:gs pos="100000">
                <a:srgbClr val="000000">
                  <a:alpha val="3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2FAA40-0FC8-D34D-17F8-88567BAA3A56}"/>
              </a:ext>
            </a:extLst>
          </p:cNvPr>
          <p:cNvSpPr>
            <a:spLocks noGrp="1"/>
          </p:cNvSpPr>
          <p:nvPr>
            <p:ph type="title"/>
          </p:nvPr>
        </p:nvSpPr>
        <p:spPr>
          <a:xfrm>
            <a:off x="1524000" y="2538483"/>
            <a:ext cx="9144000" cy="2825085"/>
          </a:xfrm>
        </p:spPr>
        <p:txBody>
          <a:bodyPr vert="horz" lIns="91440" tIns="45720" rIns="91440" bIns="45720" rtlCol="0" anchor="b">
            <a:normAutofit/>
          </a:bodyPr>
          <a:lstStyle/>
          <a:p>
            <a:pPr algn="ctr"/>
            <a:r>
              <a:rPr lang="en-US" sz="5400" i="1" kern="1200" cap="all" baseline="0">
                <a:solidFill>
                  <a:srgbClr val="FFFFFF"/>
                </a:solidFill>
                <a:latin typeface="+mj-lt"/>
                <a:ea typeface="+mj-ea"/>
                <a:cs typeface="+mj-cs"/>
              </a:rPr>
              <a:t>Chain of Responsibility</a:t>
            </a:r>
          </a:p>
        </p:txBody>
      </p:sp>
    </p:spTree>
    <p:extLst>
      <p:ext uri="{BB962C8B-B14F-4D97-AF65-F5344CB8AC3E}">
        <p14:creationId xmlns:p14="http://schemas.microsoft.com/office/powerpoint/2010/main" val="29477981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35" name="Rectangle 34">
            <a:extLst>
              <a:ext uri="{FF2B5EF4-FFF2-40B4-BE49-F238E27FC236}">
                <a16:creationId xmlns:a16="http://schemas.microsoft.com/office/drawing/2014/main" id="{B54B6BC3-2B8F-4DD8-B857-0F8930EC4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descr="Hand with red strings">
            <a:extLst>
              <a:ext uri="{FF2B5EF4-FFF2-40B4-BE49-F238E27FC236}">
                <a16:creationId xmlns:a16="http://schemas.microsoft.com/office/drawing/2014/main" id="{D2972533-7FF8-2DAE-A8AF-74C208750FA8}"/>
              </a:ext>
            </a:extLst>
          </p:cNvPr>
          <p:cNvPicPr>
            <a:picLocks noChangeAspect="1"/>
          </p:cNvPicPr>
          <p:nvPr/>
        </p:nvPicPr>
        <p:blipFill rotWithShape="1">
          <a:blip r:embed="rId2"/>
          <a:srcRect t="6073" b="9704"/>
          <a:stretch/>
        </p:blipFill>
        <p:spPr>
          <a:xfrm>
            <a:off x="20" y="10"/>
            <a:ext cx="12198803" cy="6857990"/>
          </a:xfrm>
          <a:prstGeom prst="rect">
            <a:avLst/>
          </a:prstGeom>
        </p:spPr>
      </p:pic>
      <p:sp>
        <p:nvSpPr>
          <p:cNvPr id="2" name="Title 1">
            <a:extLst>
              <a:ext uri="{FF2B5EF4-FFF2-40B4-BE49-F238E27FC236}">
                <a16:creationId xmlns:a16="http://schemas.microsoft.com/office/drawing/2014/main" id="{1F732269-B4CA-A49B-2D27-0D5B9DA320A9}"/>
              </a:ext>
            </a:extLst>
          </p:cNvPr>
          <p:cNvSpPr>
            <a:spLocks noGrp="1"/>
          </p:cNvSpPr>
          <p:nvPr>
            <p:ph type="title"/>
          </p:nvPr>
        </p:nvSpPr>
        <p:spPr>
          <a:xfrm>
            <a:off x="1104900" y="2635624"/>
            <a:ext cx="6232201" cy="3068438"/>
          </a:xfrm>
        </p:spPr>
        <p:txBody>
          <a:bodyPr vert="horz" lIns="91440" tIns="45720" rIns="91440" bIns="45720" rtlCol="0" anchor="b">
            <a:normAutofit/>
          </a:bodyPr>
          <a:lstStyle/>
          <a:p>
            <a:r>
              <a:rPr lang="en-US" sz="4800" i="1" kern="1200" cap="all" baseline="0">
                <a:solidFill>
                  <a:srgbClr val="FFFFFF"/>
                </a:solidFill>
                <a:latin typeface="+mj-lt"/>
                <a:ea typeface="+mj-ea"/>
                <a:cs typeface="+mj-cs"/>
              </a:rPr>
              <a:t>Template Method</a:t>
            </a:r>
          </a:p>
        </p:txBody>
      </p:sp>
      <p:sp>
        <p:nvSpPr>
          <p:cNvPr id="37" name="Rectangle 36">
            <a:extLst>
              <a:ext uri="{FF2B5EF4-FFF2-40B4-BE49-F238E27FC236}">
                <a16:creationId xmlns:a16="http://schemas.microsoft.com/office/drawing/2014/main" id="{0E61572A-1D1B-4050-AAAD-AE4B2AB1F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14464"/>
            <a:ext cx="12188952" cy="2583133"/>
          </a:xfrm>
          <a:prstGeom prst="rect">
            <a:avLst/>
          </a:prstGeom>
          <a:gradFill>
            <a:gsLst>
              <a:gs pos="42000">
                <a:srgbClr val="000000">
                  <a:alpha val="18000"/>
                </a:srgbClr>
              </a:gs>
              <a:gs pos="0">
                <a:srgbClr val="000000">
                  <a:alpha val="0"/>
                </a:srgbClr>
              </a:gs>
              <a:gs pos="100000">
                <a:srgbClr val="000000">
                  <a:alpha val="2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D8CC6741-2D53-4EFF-85C0-42C95E273C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84293" y="5336275"/>
            <a:ext cx="6507707" cy="152172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00C4E58-6752-4DBB-B0C2-2D3206A079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33465" y="4490113"/>
            <a:ext cx="2058535" cy="237471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444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2582" y="529189"/>
            <a:ext cx="13191714" cy="694186"/>
          </a:xfrm>
          <a:prstGeom prst="rect">
            <a:avLst/>
          </a:prstGeom>
        </p:spPr>
        <p:txBody>
          <a:bodyPr vert="horz" wrap="square" lIns="0" tIns="16912" rIns="0" bIns="0" rtlCol="0" anchor="ctr">
            <a:spAutoFit/>
          </a:bodyPr>
          <a:lstStyle/>
          <a:p>
            <a:pPr marL="16913">
              <a:lnSpc>
                <a:spcPct val="100000"/>
              </a:lnSpc>
              <a:spcBef>
                <a:spcPts val="133"/>
              </a:spcBef>
            </a:pPr>
            <a:r>
              <a:rPr spc="-611" dirty="0"/>
              <a:t>T</a:t>
            </a:r>
            <a:r>
              <a:rPr spc="67" dirty="0"/>
              <a:t>e</a:t>
            </a:r>
            <a:r>
              <a:rPr spc="73" dirty="0"/>
              <a:t>m</a:t>
            </a:r>
            <a:r>
              <a:rPr spc="67" dirty="0"/>
              <a:t>p</a:t>
            </a:r>
            <a:r>
              <a:rPr spc="73" dirty="0"/>
              <a:t>l</a:t>
            </a:r>
            <a:r>
              <a:rPr spc="60" dirty="0"/>
              <a:t>a</a:t>
            </a:r>
            <a:r>
              <a:rPr spc="80" dirty="0"/>
              <a:t>t</a:t>
            </a:r>
            <a:r>
              <a:rPr spc="40" dirty="0"/>
              <a:t>e</a:t>
            </a:r>
            <a:r>
              <a:rPr spc="-346" dirty="0"/>
              <a:t> </a:t>
            </a:r>
            <a:r>
              <a:rPr spc="-13" dirty="0"/>
              <a:t>Method</a:t>
            </a:r>
          </a:p>
        </p:txBody>
      </p:sp>
      <p:sp>
        <p:nvSpPr>
          <p:cNvPr id="3" name="object 3"/>
          <p:cNvSpPr txBox="1"/>
          <p:nvPr/>
        </p:nvSpPr>
        <p:spPr>
          <a:xfrm>
            <a:off x="922582"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98237" y="1652383"/>
            <a:ext cx="6854618" cy="1861493"/>
          </a:xfrm>
          <a:prstGeom prst="rect">
            <a:avLst/>
          </a:prstGeom>
        </p:spPr>
        <p:txBody>
          <a:bodyPr vert="horz" wrap="square" lIns="0" tIns="16912" rIns="0" bIns="0" rtlCol="0">
            <a:spAutoFit/>
          </a:bodyPr>
          <a:lstStyle/>
          <a:p>
            <a:pPr marL="16913" marR="6765">
              <a:spcBef>
                <a:spcPts val="133"/>
              </a:spcBef>
            </a:pPr>
            <a:r>
              <a:rPr sz="2397" dirty="0">
                <a:latin typeface="Arial"/>
                <a:cs typeface="Arial"/>
              </a:rPr>
              <a:t>The</a:t>
            </a:r>
            <a:r>
              <a:rPr sz="2397" spc="-53" dirty="0">
                <a:latin typeface="Arial"/>
                <a:cs typeface="Arial"/>
              </a:rPr>
              <a:t> </a:t>
            </a:r>
            <a:r>
              <a:rPr sz="2397" b="1" dirty="0">
                <a:latin typeface="Arial"/>
                <a:cs typeface="Arial"/>
              </a:rPr>
              <a:t>template</a:t>
            </a:r>
            <a:r>
              <a:rPr sz="2397" b="1" spc="-53" dirty="0">
                <a:latin typeface="Arial"/>
                <a:cs typeface="Arial"/>
              </a:rPr>
              <a:t> </a:t>
            </a:r>
            <a:r>
              <a:rPr sz="2397" b="1" dirty="0">
                <a:latin typeface="Arial"/>
                <a:cs typeface="Arial"/>
              </a:rPr>
              <a:t>method</a:t>
            </a:r>
            <a:r>
              <a:rPr sz="2397" b="1" spc="-47" dirty="0">
                <a:latin typeface="Arial"/>
                <a:cs typeface="Arial"/>
              </a:rPr>
              <a:t> </a:t>
            </a:r>
            <a:r>
              <a:rPr sz="2397" b="1" dirty="0">
                <a:latin typeface="Arial"/>
                <a:cs typeface="Arial"/>
              </a:rPr>
              <a:t>pattern</a:t>
            </a:r>
            <a:r>
              <a:rPr sz="2397" b="1" spc="-20" dirty="0">
                <a:latin typeface="Arial"/>
                <a:cs typeface="Arial"/>
              </a:rPr>
              <a:t> </a:t>
            </a:r>
            <a:r>
              <a:rPr sz="2397" dirty="0">
                <a:latin typeface="Arial"/>
                <a:cs typeface="Arial"/>
              </a:rPr>
              <a:t>allows</a:t>
            </a:r>
            <a:r>
              <a:rPr sz="2397" spc="-67" dirty="0">
                <a:latin typeface="Arial"/>
                <a:cs typeface="Arial"/>
              </a:rPr>
              <a:t> </a:t>
            </a:r>
            <a:r>
              <a:rPr sz="2397" dirty="0">
                <a:latin typeface="Arial"/>
                <a:cs typeface="Arial"/>
              </a:rPr>
              <a:t>for</a:t>
            </a:r>
            <a:r>
              <a:rPr sz="2397" spc="-53" dirty="0">
                <a:latin typeface="Arial"/>
                <a:cs typeface="Arial"/>
              </a:rPr>
              <a:t> </a:t>
            </a:r>
            <a:r>
              <a:rPr sz="2397" spc="-33" dirty="0">
                <a:latin typeface="Arial"/>
                <a:cs typeface="Arial"/>
              </a:rPr>
              <a:t>an </a:t>
            </a:r>
            <a:r>
              <a:rPr sz="2397" dirty="0">
                <a:latin typeface="Arial"/>
                <a:cs typeface="Arial"/>
              </a:rPr>
              <a:t>algorithm</a:t>
            </a:r>
            <a:r>
              <a:rPr sz="2397" spc="-40" dirty="0">
                <a:latin typeface="Arial"/>
                <a:cs typeface="Arial"/>
              </a:rPr>
              <a:t> </a:t>
            </a:r>
            <a:r>
              <a:rPr sz="2397" dirty="0">
                <a:latin typeface="Arial"/>
                <a:cs typeface="Arial"/>
              </a:rPr>
              <a:t>skeleton</a:t>
            </a:r>
            <a:r>
              <a:rPr sz="2397" spc="-40" dirty="0">
                <a:latin typeface="Arial"/>
                <a:cs typeface="Arial"/>
              </a:rPr>
              <a:t> </a:t>
            </a:r>
            <a:r>
              <a:rPr sz="2397" dirty="0">
                <a:latin typeface="Arial"/>
                <a:cs typeface="Arial"/>
              </a:rPr>
              <a:t>to</a:t>
            </a:r>
            <a:r>
              <a:rPr sz="2397" spc="-47" dirty="0">
                <a:latin typeface="Arial"/>
                <a:cs typeface="Arial"/>
              </a:rPr>
              <a:t> </a:t>
            </a:r>
            <a:r>
              <a:rPr sz="2397" dirty="0">
                <a:latin typeface="Arial"/>
                <a:cs typeface="Arial"/>
              </a:rPr>
              <a:t>be</a:t>
            </a:r>
            <a:r>
              <a:rPr sz="2397" spc="-33" dirty="0">
                <a:latin typeface="Arial"/>
                <a:cs typeface="Arial"/>
              </a:rPr>
              <a:t> </a:t>
            </a:r>
            <a:r>
              <a:rPr sz="2397" dirty="0">
                <a:latin typeface="Arial"/>
                <a:cs typeface="Arial"/>
              </a:rPr>
              <a:t>defined</a:t>
            </a:r>
            <a:r>
              <a:rPr sz="2397" spc="-47" dirty="0">
                <a:latin typeface="Arial"/>
                <a:cs typeface="Arial"/>
              </a:rPr>
              <a:t> </a:t>
            </a:r>
            <a:r>
              <a:rPr sz="2397" dirty="0">
                <a:latin typeface="Arial"/>
                <a:cs typeface="Arial"/>
              </a:rPr>
              <a:t>in</a:t>
            </a:r>
            <a:r>
              <a:rPr sz="2397" spc="-33" dirty="0">
                <a:latin typeface="Arial"/>
                <a:cs typeface="Arial"/>
              </a:rPr>
              <a:t> </a:t>
            </a:r>
            <a:r>
              <a:rPr sz="2397" dirty="0">
                <a:latin typeface="Arial"/>
                <a:cs typeface="Arial"/>
              </a:rPr>
              <a:t>a</a:t>
            </a:r>
            <a:r>
              <a:rPr sz="2397" spc="-47" dirty="0">
                <a:latin typeface="Arial"/>
                <a:cs typeface="Arial"/>
              </a:rPr>
              <a:t> </a:t>
            </a:r>
            <a:r>
              <a:rPr sz="2397" dirty="0">
                <a:latin typeface="Arial"/>
                <a:cs typeface="Arial"/>
              </a:rPr>
              <a:t>superclass</a:t>
            </a:r>
            <a:r>
              <a:rPr sz="2397" spc="-47" dirty="0">
                <a:latin typeface="Arial"/>
                <a:cs typeface="Arial"/>
              </a:rPr>
              <a:t> </a:t>
            </a:r>
            <a:r>
              <a:rPr sz="2397" spc="-33" dirty="0">
                <a:latin typeface="Arial"/>
                <a:cs typeface="Arial"/>
              </a:rPr>
              <a:t>as </a:t>
            </a:r>
            <a:r>
              <a:rPr sz="2397" dirty="0">
                <a:latin typeface="Arial"/>
                <a:cs typeface="Arial"/>
              </a:rPr>
              <a:t>a</a:t>
            </a:r>
            <a:r>
              <a:rPr sz="2397" spc="-33" dirty="0">
                <a:latin typeface="Arial"/>
                <a:cs typeface="Arial"/>
              </a:rPr>
              <a:t> </a:t>
            </a:r>
            <a:r>
              <a:rPr sz="2397" dirty="0">
                <a:latin typeface="Arial"/>
                <a:cs typeface="Arial"/>
              </a:rPr>
              <a:t>series</a:t>
            </a:r>
            <a:r>
              <a:rPr sz="2397" spc="-20" dirty="0">
                <a:latin typeface="Arial"/>
                <a:cs typeface="Arial"/>
              </a:rPr>
              <a:t> </a:t>
            </a:r>
            <a:r>
              <a:rPr sz="2397" dirty="0">
                <a:latin typeface="Arial"/>
                <a:cs typeface="Arial"/>
              </a:rPr>
              <a:t>of</a:t>
            </a:r>
            <a:r>
              <a:rPr sz="2397" spc="-20" dirty="0">
                <a:latin typeface="Arial"/>
                <a:cs typeface="Arial"/>
              </a:rPr>
              <a:t> </a:t>
            </a:r>
            <a:r>
              <a:rPr sz="2397" spc="-13" dirty="0">
                <a:latin typeface="Arial"/>
                <a:cs typeface="Arial"/>
              </a:rPr>
              <a:t>high-</a:t>
            </a:r>
            <a:r>
              <a:rPr sz="2397" dirty="0">
                <a:latin typeface="Arial"/>
                <a:cs typeface="Arial"/>
              </a:rPr>
              <a:t>level</a:t>
            </a:r>
            <a:r>
              <a:rPr sz="2397" spc="-33" dirty="0">
                <a:latin typeface="Arial"/>
                <a:cs typeface="Arial"/>
              </a:rPr>
              <a:t> </a:t>
            </a:r>
            <a:r>
              <a:rPr sz="2397" dirty="0">
                <a:latin typeface="Arial"/>
                <a:cs typeface="Arial"/>
              </a:rPr>
              <a:t>steps,</a:t>
            </a:r>
            <a:r>
              <a:rPr sz="2397" spc="-20" dirty="0">
                <a:latin typeface="Arial"/>
                <a:cs typeface="Arial"/>
              </a:rPr>
              <a:t> </a:t>
            </a:r>
            <a:r>
              <a:rPr sz="2397" dirty="0">
                <a:latin typeface="Arial"/>
                <a:cs typeface="Arial"/>
              </a:rPr>
              <a:t>with</a:t>
            </a:r>
            <a:r>
              <a:rPr sz="2397" spc="-27" dirty="0">
                <a:latin typeface="Arial"/>
                <a:cs typeface="Arial"/>
              </a:rPr>
              <a:t> </a:t>
            </a:r>
            <a:r>
              <a:rPr sz="2397" spc="-33" dirty="0">
                <a:latin typeface="Arial"/>
                <a:cs typeface="Arial"/>
              </a:rPr>
              <a:t>the </a:t>
            </a:r>
            <a:r>
              <a:rPr sz="2397" dirty="0">
                <a:latin typeface="Arial"/>
                <a:cs typeface="Arial"/>
              </a:rPr>
              <a:t>implementation</a:t>
            </a:r>
            <a:r>
              <a:rPr sz="2397" spc="-60" dirty="0">
                <a:latin typeface="Arial"/>
                <a:cs typeface="Arial"/>
              </a:rPr>
              <a:t> </a:t>
            </a:r>
            <a:r>
              <a:rPr sz="2397" dirty="0">
                <a:latin typeface="Arial"/>
                <a:cs typeface="Arial"/>
              </a:rPr>
              <a:t>of</a:t>
            </a:r>
            <a:r>
              <a:rPr sz="2397" spc="-47" dirty="0">
                <a:latin typeface="Arial"/>
                <a:cs typeface="Arial"/>
              </a:rPr>
              <a:t> </a:t>
            </a:r>
            <a:r>
              <a:rPr sz="2397" dirty="0">
                <a:latin typeface="Arial"/>
                <a:cs typeface="Arial"/>
              </a:rPr>
              <a:t>these</a:t>
            </a:r>
            <a:r>
              <a:rPr sz="2397" spc="-40" dirty="0">
                <a:latin typeface="Arial"/>
                <a:cs typeface="Arial"/>
              </a:rPr>
              <a:t> </a:t>
            </a:r>
            <a:r>
              <a:rPr sz="2397" dirty="0">
                <a:latin typeface="Arial"/>
                <a:cs typeface="Arial"/>
              </a:rPr>
              <a:t>steps</a:t>
            </a:r>
            <a:r>
              <a:rPr sz="2397" spc="-47" dirty="0">
                <a:latin typeface="Arial"/>
                <a:cs typeface="Arial"/>
              </a:rPr>
              <a:t> </a:t>
            </a:r>
            <a:r>
              <a:rPr sz="2397" dirty="0">
                <a:latin typeface="Arial"/>
                <a:cs typeface="Arial"/>
              </a:rPr>
              <a:t>defined</a:t>
            </a:r>
            <a:r>
              <a:rPr sz="2397" spc="-53" dirty="0">
                <a:latin typeface="Arial"/>
                <a:cs typeface="Arial"/>
              </a:rPr>
              <a:t> </a:t>
            </a:r>
            <a:r>
              <a:rPr sz="2397" spc="-33" dirty="0">
                <a:latin typeface="Arial"/>
                <a:cs typeface="Arial"/>
              </a:rPr>
              <a:t>in </a:t>
            </a:r>
            <a:r>
              <a:rPr sz="2397" spc="-13" dirty="0">
                <a:latin typeface="Arial"/>
                <a:cs typeface="Arial"/>
              </a:rPr>
              <a:t>subclasses</a:t>
            </a:r>
            <a:endParaRPr sz="2397">
              <a:latin typeface="Arial"/>
              <a:cs typeface="Arial"/>
            </a:endParaRPr>
          </a:p>
        </p:txBody>
      </p:sp>
      <p:pic>
        <p:nvPicPr>
          <p:cNvPr id="5" name="object 5"/>
          <p:cNvPicPr/>
          <p:nvPr/>
        </p:nvPicPr>
        <p:blipFill>
          <a:blip r:embed="rId2" cstate="print"/>
          <a:stretch>
            <a:fillRect/>
          </a:stretch>
        </p:blipFill>
        <p:spPr>
          <a:xfrm>
            <a:off x="7547173" y="1488552"/>
            <a:ext cx="4157909" cy="4647389"/>
          </a:xfrm>
          <a:prstGeom prst="rect">
            <a:avLst/>
          </a:prstGeom>
        </p:spPr>
      </p:pic>
      <p:sp>
        <p:nvSpPr>
          <p:cNvPr id="6" name="object 6"/>
          <p:cNvSpPr txBox="1">
            <a:spLocks noGrp="1"/>
          </p:cNvSpPr>
          <p:nvPr>
            <p:ph type="sldNum" sz="quarter" idx="7"/>
          </p:nvPr>
        </p:nvSpPr>
        <p:spPr>
          <a:xfrm>
            <a:off x="8691905" y="4730659"/>
            <a:ext cx="315721" cy="208914"/>
          </a:xfrm>
          <a:prstGeom prst="rect">
            <a:avLst/>
          </a:prstGeom>
        </p:spPr>
        <p:txBody>
          <a:bodyPr vert="horz" wrap="square" lIns="0" tIns="0" rIns="0" bIns="0" rtlCol="0">
            <a:spAutoFit/>
          </a:bodyPr>
          <a:lstStyle>
            <a:defPPr>
              <a:defRPr kern="0"/>
            </a:defPPr>
            <a:lvl1pPr>
              <a:defRPr sz="1300" b="0" i="0">
                <a:solidFill>
                  <a:schemeClr val="tx1"/>
                </a:solidFill>
                <a:latin typeface="Times New Roman"/>
                <a:cs typeface="Times New Roman"/>
              </a:defRPr>
            </a:lvl1pPr>
          </a:lstStyle>
          <a:p>
            <a:pPr marL="50738">
              <a:lnSpc>
                <a:spcPts val="2024"/>
              </a:lnSpc>
            </a:pPr>
            <a:fld id="{81D60167-4931-47E6-BA6A-407CBD079E47}" type="slidenum">
              <a:rPr lang="en-ZA" spc="-50" smtClean="0"/>
              <a:pPr marL="181610">
                <a:lnSpc>
                  <a:spcPts val="1520"/>
                </a:lnSpc>
              </a:pPr>
              <a:t>81</a:t>
            </a:fld>
            <a:endParaRPr spc="-33"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06286" y="722059"/>
            <a:ext cx="9054616" cy="694186"/>
          </a:xfrm>
          <a:prstGeom prst="rect">
            <a:avLst/>
          </a:prstGeom>
        </p:spPr>
        <p:txBody>
          <a:bodyPr vert="horz" wrap="square" lIns="0" tIns="16912" rIns="0" bIns="0" rtlCol="0" anchor="ctr">
            <a:spAutoFit/>
          </a:bodyPr>
          <a:lstStyle/>
          <a:p>
            <a:pPr marL="16913">
              <a:lnSpc>
                <a:spcPct val="100000"/>
              </a:lnSpc>
              <a:spcBef>
                <a:spcPts val="133"/>
              </a:spcBef>
            </a:pPr>
            <a:r>
              <a:rPr spc="-611" dirty="0"/>
              <a:t>T</a:t>
            </a:r>
            <a:r>
              <a:rPr spc="67" dirty="0"/>
              <a:t>e</a:t>
            </a:r>
            <a:r>
              <a:rPr spc="73" dirty="0"/>
              <a:t>m</a:t>
            </a:r>
            <a:r>
              <a:rPr spc="67" dirty="0"/>
              <a:t>p</a:t>
            </a:r>
            <a:r>
              <a:rPr spc="73" dirty="0"/>
              <a:t>l</a:t>
            </a:r>
            <a:r>
              <a:rPr spc="60" dirty="0"/>
              <a:t>a</a:t>
            </a:r>
            <a:r>
              <a:rPr spc="80" dirty="0"/>
              <a:t>t</a:t>
            </a:r>
            <a:r>
              <a:rPr spc="40" dirty="0"/>
              <a:t>e</a:t>
            </a:r>
            <a:r>
              <a:rPr spc="-346" dirty="0"/>
              <a:t> </a:t>
            </a:r>
            <a:r>
              <a:rPr spc="-13" dirty="0"/>
              <a:t>Method</a:t>
            </a:r>
          </a:p>
        </p:txBody>
      </p:sp>
      <p:sp>
        <p:nvSpPr>
          <p:cNvPr id="3" name="object 3"/>
          <p:cNvSpPr txBox="1"/>
          <p:nvPr/>
        </p:nvSpPr>
        <p:spPr>
          <a:xfrm>
            <a:off x="922582"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98238" y="1652383"/>
            <a:ext cx="6778511" cy="2294495"/>
          </a:xfrm>
          <a:prstGeom prst="rect">
            <a:avLst/>
          </a:prstGeom>
        </p:spPr>
        <p:txBody>
          <a:bodyPr vert="horz" wrap="square" lIns="0" tIns="16912" rIns="0" bIns="0" rtlCol="0">
            <a:spAutoFit/>
          </a:bodyPr>
          <a:lstStyle/>
          <a:p>
            <a:pPr marL="16913" marR="6765">
              <a:spcBef>
                <a:spcPts val="133"/>
              </a:spcBef>
            </a:pPr>
            <a:r>
              <a:rPr sz="2397" dirty="0">
                <a:latin typeface="Arial"/>
                <a:cs typeface="Arial"/>
              </a:rPr>
              <a:t>AbstractClass</a:t>
            </a:r>
            <a:r>
              <a:rPr sz="2397" spc="-53" dirty="0">
                <a:latin typeface="Arial"/>
                <a:cs typeface="Arial"/>
              </a:rPr>
              <a:t> </a:t>
            </a:r>
            <a:r>
              <a:rPr sz="2397" dirty="0">
                <a:latin typeface="Arial"/>
                <a:cs typeface="Arial"/>
              </a:rPr>
              <a:t>–</a:t>
            </a:r>
            <a:r>
              <a:rPr sz="2397" spc="-27" dirty="0">
                <a:latin typeface="Arial"/>
                <a:cs typeface="Arial"/>
              </a:rPr>
              <a:t> </a:t>
            </a:r>
            <a:r>
              <a:rPr sz="2397" dirty="0">
                <a:latin typeface="Arial"/>
                <a:cs typeface="Arial"/>
              </a:rPr>
              <a:t>defines</a:t>
            </a:r>
            <a:r>
              <a:rPr sz="2397" spc="-33" dirty="0">
                <a:latin typeface="Arial"/>
                <a:cs typeface="Arial"/>
              </a:rPr>
              <a:t> </a:t>
            </a:r>
            <a:r>
              <a:rPr sz="2397" dirty="0">
                <a:latin typeface="Arial"/>
                <a:cs typeface="Arial"/>
              </a:rPr>
              <a:t>a</a:t>
            </a:r>
            <a:r>
              <a:rPr sz="2397" spc="-33" dirty="0">
                <a:latin typeface="Arial"/>
                <a:cs typeface="Arial"/>
              </a:rPr>
              <a:t> </a:t>
            </a:r>
            <a:r>
              <a:rPr sz="2397" dirty="0">
                <a:latin typeface="Arial"/>
                <a:cs typeface="Arial"/>
              </a:rPr>
              <a:t>number</a:t>
            </a:r>
            <a:r>
              <a:rPr sz="2397" spc="-40" dirty="0">
                <a:latin typeface="Arial"/>
                <a:cs typeface="Arial"/>
              </a:rPr>
              <a:t> </a:t>
            </a:r>
            <a:r>
              <a:rPr sz="2397" dirty="0">
                <a:latin typeface="Arial"/>
                <a:cs typeface="Arial"/>
              </a:rPr>
              <a:t>of</a:t>
            </a:r>
            <a:r>
              <a:rPr sz="2397" spc="-20" dirty="0">
                <a:latin typeface="Arial"/>
                <a:cs typeface="Arial"/>
              </a:rPr>
              <a:t> </a:t>
            </a:r>
            <a:r>
              <a:rPr sz="2397" spc="-13" dirty="0">
                <a:latin typeface="Arial"/>
                <a:cs typeface="Arial"/>
              </a:rPr>
              <a:t>steps </a:t>
            </a:r>
            <a:r>
              <a:rPr sz="2397" dirty="0">
                <a:latin typeface="Arial"/>
                <a:cs typeface="Arial"/>
              </a:rPr>
              <a:t>(</a:t>
            </a:r>
            <a:r>
              <a:rPr sz="2397" b="1" dirty="0">
                <a:latin typeface="Arial"/>
                <a:cs typeface="Arial"/>
              </a:rPr>
              <a:t>primitive</a:t>
            </a:r>
            <a:r>
              <a:rPr sz="2397" b="1" spc="-80" dirty="0">
                <a:latin typeface="Arial"/>
                <a:cs typeface="Arial"/>
              </a:rPr>
              <a:t> </a:t>
            </a:r>
            <a:r>
              <a:rPr sz="2397" b="1" dirty="0">
                <a:latin typeface="Arial"/>
                <a:cs typeface="Arial"/>
              </a:rPr>
              <a:t>operations</a:t>
            </a:r>
            <a:r>
              <a:rPr sz="2397" dirty="0">
                <a:latin typeface="Arial"/>
                <a:cs typeface="Arial"/>
              </a:rPr>
              <a:t>)</a:t>
            </a:r>
            <a:r>
              <a:rPr sz="2397" spc="-73" dirty="0">
                <a:latin typeface="Arial"/>
                <a:cs typeface="Arial"/>
              </a:rPr>
              <a:t> </a:t>
            </a:r>
            <a:r>
              <a:rPr sz="2397" dirty="0">
                <a:latin typeface="Arial"/>
                <a:cs typeface="Arial"/>
              </a:rPr>
              <a:t>that</a:t>
            </a:r>
            <a:r>
              <a:rPr sz="2397" spc="-67" dirty="0">
                <a:latin typeface="Arial"/>
                <a:cs typeface="Arial"/>
              </a:rPr>
              <a:t> </a:t>
            </a:r>
            <a:r>
              <a:rPr sz="2397" dirty="0">
                <a:latin typeface="Arial"/>
                <a:cs typeface="Arial"/>
              </a:rPr>
              <a:t>subclasses</a:t>
            </a:r>
            <a:r>
              <a:rPr sz="2397" spc="-67" dirty="0">
                <a:latin typeface="Arial"/>
                <a:cs typeface="Arial"/>
              </a:rPr>
              <a:t> </a:t>
            </a:r>
            <a:r>
              <a:rPr sz="2397" spc="-27" dirty="0">
                <a:latin typeface="Arial"/>
                <a:cs typeface="Arial"/>
              </a:rPr>
              <a:t>must </a:t>
            </a:r>
            <a:r>
              <a:rPr sz="2397" dirty="0">
                <a:latin typeface="Arial"/>
                <a:cs typeface="Arial"/>
              </a:rPr>
              <a:t>implement,</a:t>
            </a:r>
            <a:r>
              <a:rPr sz="2397" spc="-60" dirty="0">
                <a:latin typeface="Arial"/>
                <a:cs typeface="Arial"/>
              </a:rPr>
              <a:t> </a:t>
            </a:r>
            <a:r>
              <a:rPr sz="2397" dirty="0">
                <a:latin typeface="Arial"/>
                <a:cs typeface="Arial"/>
              </a:rPr>
              <a:t>and</a:t>
            </a:r>
            <a:r>
              <a:rPr sz="2397" spc="-53" dirty="0">
                <a:latin typeface="Arial"/>
                <a:cs typeface="Arial"/>
              </a:rPr>
              <a:t> </a:t>
            </a:r>
            <a:r>
              <a:rPr sz="2397" dirty="0">
                <a:latin typeface="Arial"/>
                <a:cs typeface="Arial"/>
              </a:rPr>
              <a:t>a</a:t>
            </a:r>
            <a:r>
              <a:rPr sz="2397" spc="-40" dirty="0">
                <a:latin typeface="Arial"/>
                <a:cs typeface="Arial"/>
              </a:rPr>
              <a:t> </a:t>
            </a:r>
            <a:r>
              <a:rPr sz="2397" b="1" dirty="0">
                <a:latin typeface="Arial"/>
                <a:cs typeface="Arial"/>
              </a:rPr>
              <a:t>template</a:t>
            </a:r>
            <a:r>
              <a:rPr sz="2397" b="1" spc="-53" dirty="0">
                <a:latin typeface="Arial"/>
                <a:cs typeface="Arial"/>
              </a:rPr>
              <a:t> </a:t>
            </a:r>
            <a:r>
              <a:rPr sz="2397" b="1" dirty="0">
                <a:latin typeface="Arial"/>
                <a:cs typeface="Arial"/>
              </a:rPr>
              <a:t>method</a:t>
            </a:r>
            <a:r>
              <a:rPr sz="2397" b="1" spc="-27" dirty="0">
                <a:latin typeface="Arial"/>
                <a:cs typeface="Arial"/>
              </a:rPr>
              <a:t> </a:t>
            </a:r>
            <a:r>
              <a:rPr sz="2397" dirty="0">
                <a:latin typeface="Arial"/>
                <a:cs typeface="Arial"/>
              </a:rPr>
              <a:t>that</a:t>
            </a:r>
            <a:r>
              <a:rPr sz="2397" spc="-40" dirty="0">
                <a:latin typeface="Arial"/>
                <a:cs typeface="Arial"/>
              </a:rPr>
              <a:t> </a:t>
            </a:r>
            <a:r>
              <a:rPr sz="2397" spc="-13" dirty="0">
                <a:latin typeface="Arial"/>
                <a:cs typeface="Arial"/>
              </a:rPr>
              <a:t>executes </a:t>
            </a:r>
            <a:r>
              <a:rPr sz="2397" dirty="0">
                <a:latin typeface="Arial"/>
                <a:cs typeface="Arial"/>
              </a:rPr>
              <a:t>these</a:t>
            </a:r>
            <a:r>
              <a:rPr sz="2397" spc="-33" dirty="0">
                <a:latin typeface="Arial"/>
                <a:cs typeface="Arial"/>
              </a:rPr>
              <a:t> </a:t>
            </a:r>
            <a:r>
              <a:rPr sz="2397" spc="-27" dirty="0">
                <a:latin typeface="Arial"/>
                <a:cs typeface="Arial"/>
              </a:rPr>
              <a:t>steps</a:t>
            </a:r>
            <a:endParaRPr sz="2397">
              <a:latin typeface="Arial"/>
              <a:cs typeface="Arial"/>
            </a:endParaRPr>
          </a:p>
          <a:p>
            <a:pPr marL="16913" marR="1145828">
              <a:spcBef>
                <a:spcPts val="545"/>
              </a:spcBef>
            </a:pPr>
            <a:r>
              <a:rPr sz="2397" dirty="0">
                <a:latin typeface="Arial"/>
                <a:cs typeface="Arial"/>
              </a:rPr>
              <a:t>ConcreteClass</a:t>
            </a:r>
            <a:r>
              <a:rPr sz="2397" spc="-40" dirty="0">
                <a:latin typeface="Arial"/>
                <a:cs typeface="Arial"/>
              </a:rPr>
              <a:t> </a:t>
            </a:r>
            <a:r>
              <a:rPr sz="2397" dirty="0">
                <a:latin typeface="Arial"/>
                <a:cs typeface="Arial"/>
              </a:rPr>
              <a:t>–</a:t>
            </a:r>
            <a:r>
              <a:rPr sz="2397" spc="-53" dirty="0">
                <a:latin typeface="Arial"/>
                <a:cs typeface="Arial"/>
              </a:rPr>
              <a:t> </a:t>
            </a:r>
            <a:r>
              <a:rPr sz="2397" dirty="0">
                <a:latin typeface="Arial"/>
                <a:cs typeface="Arial"/>
              </a:rPr>
              <a:t>implements</a:t>
            </a:r>
            <a:r>
              <a:rPr sz="2397" spc="-47" dirty="0">
                <a:latin typeface="Arial"/>
                <a:cs typeface="Arial"/>
              </a:rPr>
              <a:t> </a:t>
            </a:r>
            <a:r>
              <a:rPr sz="2397" dirty="0">
                <a:latin typeface="Arial"/>
                <a:cs typeface="Arial"/>
              </a:rPr>
              <a:t>the</a:t>
            </a:r>
            <a:r>
              <a:rPr sz="2397" spc="-47" dirty="0">
                <a:latin typeface="Arial"/>
                <a:cs typeface="Arial"/>
              </a:rPr>
              <a:t> </a:t>
            </a:r>
            <a:r>
              <a:rPr sz="2397" spc="-13" dirty="0">
                <a:latin typeface="Arial"/>
                <a:cs typeface="Arial"/>
              </a:rPr>
              <a:t>primitive </a:t>
            </a:r>
            <a:r>
              <a:rPr sz="2397" dirty="0">
                <a:latin typeface="Arial"/>
                <a:cs typeface="Arial"/>
              </a:rPr>
              <a:t>operations</a:t>
            </a:r>
            <a:r>
              <a:rPr sz="2397" spc="-93" dirty="0">
                <a:latin typeface="Arial"/>
                <a:cs typeface="Arial"/>
              </a:rPr>
              <a:t> </a:t>
            </a:r>
            <a:r>
              <a:rPr sz="2397" dirty="0">
                <a:latin typeface="Arial"/>
                <a:cs typeface="Arial"/>
              </a:rPr>
              <a:t>defined</a:t>
            </a:r>
            <a:r>
              <a:rPr sz="2397" spc="-60" dirty="0">
                <a:latin typeface="Arial"/>
                <a:cs typeface="Arial"/>
              </a:rPr>
              <a:t> </a:t>
            </a:r>
            <a:r>
              <a:rPr sz="2397" dirty="0">
                <a:latin typeface="Arial"/>
                <a:cs typeface="Arial"/>
              </a:rPr>
              <a:t>by</a:t>
            </a:r>
            <a:r>
              <a:rPr sz="2397" spc="-166" dirty="0">
                <a:latin typeface="Arial"/>
                <a:cs typeface="Arial"/>
              </a:rPr>
              <a:t> </a:t>
            </a:r>
            <a:r>
              <a:rPr sz="2397" spc="-13" dirty="0">
                <a:latin typeface="Arial"/>
                <a:cs typeface="Arial"/>
              </a:rPr>
              <a:t>AbstractClass</a:t>
            </a:r>
            <a:endParaRPr sz="2397">
              <a:latin typeface="Arial"/>
              <a:cs typeface="Arial"/>
            </a:endParaRPr>
          </a:p>
        </p:txBody>
      </p:sp>
      <p:sp>
        <p:nvSpPr>
          <p:cNvPr id="5" name="object 5"/>
          <p:cNvSpPr txBox="1"/>
          <p:nvPr/>
        </p:nvSpPr>
        <p:spPr>
          <a:xfrm>
            <a:off x="922582" y="3275674"/>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pic>
        <p:nvPicPr>
          <p:cNvPr id="6" name="object 6"/>
          <p:cNvPicPr/>
          <p:nvPr/>
        </p:nvPicPr>
        <p:blipFill>
          <a:blip r:embed="rId2" cstate="print"/>
          <a:stretch>
            <a:fillRect/>
          </a:stretch>
        </p:blipFill>
        <p:spPr>
          <a:xfrm>
            <a:off x="7547647" y="1488552"/>
            <a:ext cx="4157909" cy="4647389"/>
          </a:xfrm>
          <a:prstGeom prst="rect">
            <a:avLst/>
          </a:prstGeom>
        </p:spPr>
      </p:pic>
      <p:sp>
        <p:nvSpPr>
          <p:cNvPr id="7" name="object 7"/>
          <p:cNvSpPr txBox="1">
            <a:spLocks noGrp="1"/>
          </p:cNvSpPr>
          <p:nvPr>
            <p:ph type="sldNum" sz="quarter" idx="7"/>
          </p:nvPr>
        </p:nvSpPr>
        <p:spPr>
          <a:xfrm>
            <a:off x="8691905" y="4730659"/>
            <a:ext cx="315721" cy="208914"/>
          </a:xfrm>
          <a:prstGeom prst="rect">
            <a:avLst/>
          </a:prstGeom>
        </p:spPr>
        <p:txBody>
          <a:bodyPr vert="horz" wrap="square" lIns="0" tIns="0" rIns="0" bIns="0" rtlCol="0">
            <a:spAutoFit/>
          </a:bodyPr>
          <a:lstStyle>
            <a:defPPr>
              <a:defRPr kern="0"/>
            </a:defPPr>
            <a:lvl1pPr>
              <a:defRPr sz="1300" b="0" i="0">
                <a:solidFill>
                  <a:schemeClr val="tx1"/>
                </a:solidFill>
                <a:latin typeface="Times New Roman"/>
                <a:cs typeface="Times New Roman"/>
              </a:defRPr>
            </a:lvl1pPr>
          </a:lstStyle>
          <a:p>
            <a:pPr marL="50738">
              <a:lnSpc>
                <a:spcPts val="2024"/>
              </a:lnSpc>
            </a:pPr>
            <a:fld id="{81D60167-4931-47E6-BA6A-407CBD079E47}" type="slidenum">
              <a:rPr lang="en-ZA" spc="-50" smtClean="0"/>
              <a:pPr marL="181610">
                <a:lnSpc>
                  <a:spcPts val="1520"/>
                </a:lnSpc>
              </a:pPr>
              <a:t>82</a:t>
            </a:fld>
            <a:endParaRPr spc="-33"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1077" y="572880"/>
            <a:ext cx="13191714" cy="694186"/>
          </a:xfrm>
          <a:prstGeom prst="rect">
            <a:avLst/>
          </a:prstGeom>
        </p:spPr>
        <p:txBody>
          <a:bodyPr vert="horz" wrap="square" lIns="0" tIns="16912" rIns="0" bIns="0" rtlCol="0" anchor="ctr">
            <a:spAutoFit/>
          </a:bodyPr>
          <a:lstStyle/>
          <a:p>
            <a:pPr marL="16913">
              <a:lnSpc>
                <a:spcPct val="100000"/>
              </a:lnSpc>
              <a:spcBef>
                <a:spcPts val="133"/>
              </a:spcBef>
            </a:pPr>
            <a:r>
              <a:rPr spc="-611" dirty="0"/>
              <a:t>T</a:t>
            </a:r>
            <a:r>
              <a:rPr spc="67" dirty="0"/>
              <a:t>e</a:t>
            </a:r>
            <a:r>
              <a:rPr spc="73" dirty="0"/>
              <a:t>m</a:t>
            </a:r>
            <a:r>
              <a:rPr spc="67" dirty="0"/>
              <a:t>p</a:t>
            </a:r>
            <a:r>
              <a:rPr spc="73" dirty="0"/>
              <a:t>l</a:t>
            </a:r>
            <a:r>
              <a:rPr spc="60" dirty="0"/>
              <a:t>a</a:t>
            </a:r>
            <a:r>
              <a:rPr spc="80" dirty="0"/>
              <a:t>t</a:t>
            </a:r>
            <a:r>
              <a:rPr spc="40" dirty="0"/>
              <a:t>e</a:t>
            </a:r>
            <a:r>
              <a:rPr spc="-346" dirty="0"/>
              <a:t> </a:t>
            </a:r>
            <a:r>
              <a:rPr spc="-13" dirty="0"/>
              <a:t>Method</a:t>
            </a:r>
          </a:p>
        </p:txBody>
      </p:sp>
      <p:sp>
        <p:nvSpPr>
          <p:cNvPr id="3" name="object 3"/>
          <p:cNvSpPr txBox="1"/>
          <p:nvPr/>
        </p:nvSpPr>
        <p:spPr>
          <a:xfrm>
            <a:off x="922582"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98238" y="1652383"/>
            <a:ext cx="3746954" cy="1861493"/>
          </a:xfrm>
          <a:prstGeom prst="rect">
            <a:avLst/>
          </a:prstGeom>
        </p:spPr>
        <p:txBody>
          <a:bodyPr vert="horz" wrap="square" lIns="0" tIns="16912" rIns="0" bIns="0" rtlCol="0">
            <a:spAutoFit/>
          </a:bodyPr>
          <a:lstStyle/>
          <a:p>
            <a:pPr marL="16913" marR="6765">
              <a:spcBef>
                <a:spcPts val="133"/>
              </a:spcBef>
            </a:pPr>
            <a:r>
              <a:rPr sz="2397" dirty="0">
                <a:latin typeface="Arial"/>
                <a:cs typeface="Arial"/>
              </a:rPr>
              <a:t>Example:</a:t>
            </a:r>
            <a:r>
              <a:rPr sz="2397" spc="-47" dirty="0">
                <a:latin typeface="Arial"/>
                <a:cs typeface="Arial"/>
              </a:rPr>
              <a:t> </a:t>
            </a:r>
            <a:r>
              <a:rPr sz="2397" dirty="0">
                <a:latin typeface="Arial"/>
                <a:cs typeface="Arial"/>
              </a:rPr>
              <a:t>data</a:t>
            </a:r>
            <a:r>
              <a:rPr sz="2397" spc="-40" dirty="0">
                <a:latin typeface="Arial"/>
                <a:cs typeface="Arial"/>
              </a:rPr>
              <a:t> </a:t>
            </a:r>
            <a:r>
              <a:rPr sz="2397" spc="-13" dirty="0">
                <a:latin typeface="Arial"/>
                <a:cs typeface="Arial"/>
              </a:rPr>
              <a:t>mining </a:t>
            </a:r>
            <a:r>
              <a:rPr sz="2397" dirty="0">
                <a:latin typeface="Arial"/>
                <a:cs typeface="Arial"/>
              </a:rPr>
              <a:t>application</a:t>
            </a:r>
            <a:r>
              <a:rPr sz="2397" spc="-73" dirty="0">
                <a:latin typeface="Arial"/>
                <a:cs typeface="Arial"/>
              </a:rPr>
              <a:t> </a:t>
            </a:r>
            <a:r>
              <a:rPr sz="2397" dirty="0">
                <a:latin typeface="Arial"/>
                <a:cs typeface="Arial"/>
              </a:rPr>
              <a:t>with</a:t>
            </a:r>
            <a:r>
              <a:rPr sz="2397" spc="-73" dirty="0">
                <a:latin typeface="Arial"/>
                <a:cs typeface="Arial"/>
              </a:rPr>
              <a:t> </a:t>
            </a:r>
            <a:r>
              <a:rPr sz="2397" spc="-13" dirty="0">
                <a:latin typeface="Arial"/>
                <a:cs typeface="Arial"/>
              </a:rPr>
              <a:t>separate </a:t>
            </a:r>
            <a:r>
              <a:rPr sz="2397" dirty="0">
                <a:latin typeface="Arial"/>
                <a:cs typeface="Arial"/>
              </a:rPr>
              <a:t>algorithms</a:t>
            </a:r>
            <a:r>
              <a:rPr sz="2397" spc="-67" dirty="0">
                <a:latin typeface="Arial"/>
                <a:cs typeface="Arial"/>
              </a:rPr>
              <a:t> </a:t>
            </a:r>
            <a:r>
              <a:rPr sz="2397" dirty="0">
                <a:latin typeface="Arial"/>
                <a:cs typeface="Arial"/>
              </a:rPr>
              <a:t>for</a:t>
            </a:r>
            <a:r>
              <a:rPr sz="2397" spc="-80" dirty="0">
                <a:latin typeface="Arial"/>
                <a:cs typeface="Arial"/>
              </a:rPr>
              <a:t> </a:t>
            </a:r>
            <a:r>
              <a:rPr sz="2397" dirty="0">
                <a:latin typeface="Arial"/>
                <a:cs typeface="Arial"/>
              </a:rPr>
              <a:t>different</a:t>
            </a:r>
            <a:r>
              <a:rPr sz="2397" spc="-67" dirty="0">
                <a:latin typeface="Arial"/>
                <a:cs typeface="Arial"/>
              </a:rPr>
              <a:t> </a:t>
            </a:r>
            <a:r>
              <a:rPr sz="2397" spc="-27" dirty="0">
                <a:latin typeface="Arial"/>
                <a:cs typeface="Arial"/>
              </a:rPr>
              <a:t>file </a:t>
            </a:r>
            <a:r>
              <a:rPr sz="2397" dirty="0">
                <a:latin typeface="Arial"/>
                <a:cs typeface="Arial"/>
              </a:rPr>
              <a:t>formats</a:t>
            </a:r>
            <a:r>
              <a:rPr sz="2397" spc="-60" dirty="0">
                <a:latin typeface="Arial"/>
                <a:cs typeface="Arial"/>
              </a:rPr>
              <a:t> </a:t>
            </a:r>
            <a:r>
              <a:rPr sz="2397" dirty="0">
                <a:latin typeface="Arial"/>
                <a:cs typeface="Arial"/>
              </a:rPr>
              <a:t>(e.g.</a:t>
            </a:r>
            <a:r>
              <a:rPr sz="2397" spc="-47" dirty="0">
                <a:latin typeface="Arial"/>
                <a:cs typeface="Arial"/>
              </a:rPr>
              <a:t> </a:t>
            </a:r>
            <a:r>
              <a:rPr sz="2397" dirty="0">
                <a:latin typeface="Arial"/>
                <a:cs typeface="Arial"/>
              </a:rPr>
              <a:t>pdf,</a:t>
            </a:r>
            <a:r>
              <a:rPr sz="2397" spc="-60" dirty="0">
                <a:latin typeface="Arial"/>
                <a:cs typeface="Arial"/>
              </a:rPr>
              <a:t> </a:t>
            </a:r>
            <a:r>
              <a:rPr sz="2397" spc="-13" dirty="0">
                <a:latin typeface="Arial"/>
                <a:cs typeface="Arial"/>
              </a:rPr>
              <a:t>csv,</a:t>
            </a:r>
            <a:r>
              <a:rPr sz="2397" spc="-40" dirty="0">
                <a:latin typeface="Arial"/>
                <a:cs typeface="Arial"/>
              </a:rPr>
              <a:t> </a:t>
            </a:r>
            <a:r>
              <a:rPr sz="2397" spc="-13" dirty="0">
                <a:latin typeface="Arial"/>
                <a:cs typeface="Arial"/>
              </a:rPr>
              <a:t>docs, etc.)</a:t>
            </a:r>
            <a:endParaRPr sz="2397">
              <a:latin typeface="Arial"/>
              <a:cs typeface="Arial"/>
            </a:endParaRPr>
          </a:p>
        </p:txBody>
      </p:sp>
      <p:pic>
        <p:nvPicPr>
          <p:cNvPr id="5" name="object 5"/>
          <p:cNvPicPr/>
          <p:nvPr/>
        </p:nvPicPr>
        <p:blipFill>
          <a:blip r:embed="rId2" cstate="print"/>
          <a:stretch>
            <a:fillRect/>
          </a:stretch>
        </p:blipFill>
        <p:spPr>
          <a:xfrm>
            <a:off x="4722015" y="1267066"/>
            <a:ext cx="7365627" cy="5155558"/>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1FBE127-D2A6-4FA3-A6B9-B8FD1DE4B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6757988" y="533400"/>
            <a:ext cx="4496228" cy="1690687"/>
          </a:xfrm>
          <a:prstGeom prst="rect">
            <a:avLst/>
          </a:prstGeom>
        </p:spPr>
        <p:txBody>
          <a:bodyPr vert="horz" lIns="0" tIns="16912" rIns="0" bIns="0" rtlCol="0">
            <a:normAutofit/>
          </a:bodyPr>
          <a:lstStyle/>
          <a:p>
            <a:pPr marL="16913">
              <a:spcBef>
                <a:spcPts val="133"/>
              </a:spcBef>
            </a:pPr>
            <a:r>
              <a:rPr lang="en-ZA" spc="-611"/>
              <a:t>T</a:t>
            </a:r>
            <a:r>
              <a:rPr lang="en-ZA" spc="67"/>
              <a:t>e</a:t>
            </a:r>
            <a:r>
              <a:rPr lang="en-ZA" spc="73"/>
              <a:t>m</a:t>
            </a:r>
            <a:r>
              <a:rPr lang="en-ZA" spc="67"/>
              <a:t>p</a:t>
            </a:r>
            <a:r>
              <a:rPr lang="en-ZA" spc="73"/>
              <a:t>l</a:t>
            </a:r>
            <a:r>
              <a:rPr lang="en-ZA" spc="60"/>
              <a:t>a</a:t>
            </a:r>
            <a:r>
              <a:rPr lang="en-ZA" spc="80"/>
              <a:t>t</a:t>
            </a:r>
            <a:r>
              <a:rPr lang="en-ZA" spc="40"/>
              <a:t>e</a:t>
            </a:r>
            <a:r>
              <a:rPr lang="en-ZA" spc="-346"/>
              <a:t> </a:t>
            </a:r>
            <a:r>
              <a:rPr lang="en-ZA" spc="-13"/>
              <a:t>Method</a:t>
            </a:r>
          </a:p>
        </p:txBody>
      </p:sp>
      <p:cxnSp>
        <p:nvCxnSpPr>
          <p:cNvPr id="15" name="Straight Connector 14">
            <a:extLst>
              <a:ext uri="{FF2B5EF4-FFF2-40B4-BE49-F238E27FC236}">
                <a16:creationId xmlns:a16="http://schemas.microsoft.com/office/drawing/2014/main" id="{DDD9C044-4B08-47CC-852C-B22B09675A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4948518" cy="132453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033687E-2F83-4E90-B11A-4B998C1540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818708" cy="642738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292DBC3-1A72-41ED-8432-D0D64FD631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2743200"/>
            <a:ext cx="4477872" cy="4114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10" name="Graphic 9" descr="Flowchart">
            <a:extLst>
              <a:ext uri="{FF2B5EF4-FFF2-40B4-BE49-F238E27FC236}">
                <a16:creationId xmlns:a16="http://schemas.microsoft.com/office/drawing/2014/main" id="{386C50CC-0D88-48D9-A1BC-87649AAF6D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3400" y="647699"/>
            <a:ext cx="5562600" cy="5562600"/>
          </a:xfrm>
          <a:prstGeom prst="rect">
            <a:avLst/>
          </a:prstGeom>
        </p:spPr>
      </p:pic>
      <p:sp>
        <p:nvSpPr>
          <p:cNvPr id="6" name="object 6"/>
          <p:cNvSpPr txBox="1">
            <a:spLocks noGrp="1"/>
          </p:cNvSpPr>
          <p:nvPr>
            <p:ph type="body" idx="1"/>
          </p:nvPr>
        </p:nvSpPr>
        <p:spPr>
          <a:xfrm>
            <a:off x="6681789" y="2290762"/>
            <a:ext cx="4572428" cy="4033837"/>
          </a:xfrm>
          <a:prstGeom prst="rect">
            <a:avLst/>
          </a:prstGeom>
        </p:spPr>
        <p:txBody>
          <a:bodyPr vert="horz" lIns="0" tIns="16912" rIns="0" bIns="0" rtlCol="0" anchor="t">
            <a:normAutofit/>
          </a:bodyPr>
          <a:lstStyle/>
          <a:p>
            <a:pPr marL="0" marR="6765" indent="0">
              <a:spcBef>
                <a:spcPts val="133"/>
              </a:spcBef>
              <a:buNone/>
            </a:pPr>
            <a:r>
              <a:rPr lang="en-ZA">
                <a:latin typeface="Arial"/>
                <a:cs typeface="Arial"/>
              </a:rPr>
              <a:t>Use</a:t>
            </a:r>
            <a:r>
              <a:rPr lang="en-ZA" spc="-47">
                <a:latin typeface="Arial"/>
                <a:cs typeface="Arial"/>
              </a:rPr>
              <a:t> </a:t>
            </a:r>
            <a:r>
              <a:rPr lang="en-ZA">
                <a:latin typeface="Arial"/>
                <a:cs typeface="Arial"/>
              </a:rPr>
              <a:t>template</a:t>
            </a:r>
            <a:r>
              <a:rPr lang="en-ZA" spc="-47">
                <a:latin typeface="Arial"/>
                <a:cs typeface="Arial"/>
              </a:rPr>
              <a:t> </a:t>
            </a:r>
            <a:r>
              <a:rPr lang="en-ZA">
                <a:latin typeface="Arial"/>
                <a:cs typeface="Arial"/>
              </a:rPr>
              <a:t>method</a:t>
            </a:r>
            <a:r>
              <a:rPr lang="en-ZA" spc="-47">
                <a:latin typeface="Arial"/>
                <a:cs typeface="Arial"/>
              </a:rPr>
              <a:t> </a:t>
            </a:r>
            <a:r>
              <a:rPr lang="en-ZA" spc="-27">
                <a:latin typeface="Arial"/>
                <a:cs typeface="Arial"/>
              </a:rPr>
              <a:t>when:</a:t>
            </a:r>
            <a:endParaRPr lang="en-US" dirty="0"/>
          </a:p>
          <a:p>
            <a:pPr marL="16913" marR="6765">
              <a:spcBef>
                <a:spcPts val="133"/>
              </a:spcBef>
            </a:pPr>
            <a:r>
              <a:rPr dirty="0"/>
              <a:t>the</a:t>
            </a:r>
            <a:r>
              <a:rPr spc="-47" dirty="0"/>
              <a:t> </a:t>
            </a:r>
            <a:r>
              <a:rPr dirty="0"/>
              <a:t>basic</a:t>
            </a:r>
            <a:r>
              <a:rPr spc="-47" dirty="0"/>
              <a:t> </a:t>
            </a:r>
            <a:r>
              <a:rPr dirty="0"/>
              <a:t>steps</a:t>
            </a:r>
            <a:r>
              <a:rPr spc="-40" dirty="0"/>
              <a:t> </a:t>
            </a:r>
            <a:r>
              <a:rPr dirty="0"/>
              <a:t>for</a:t>
            </a:r>
            <a:r>
              <a:rPr spc="-27" dirty="0"/>
              <a:t> </a:t>
            </a:r>
            <a:r>
              <a:rPr dirty="0"/>
              <a:t>an</a:t>
            </a:r>
            <a:r>
              <a:rPr spc="-40" dirty="0"/>
              <a:t> </a:t>
            </a:r>
            <a:r>
              <a:rPr dirty="0"/>
              <a:t>algorithm</a:t>
            </a:r>
            <a:r>
              <a:rPr spc="-27" dirty="0"/>
              <a:t> </a:t>
            </a:r>
            <a:r>
              <a:rPr dirty="0"/>
              <a:t>never</a:t>
            </a:r>
            <a:r>
              <a:rPr spc="-40" dirty="0"/>
              <a:t> </a:t>
            </a:r>
            <a:r>
              <a:rPr dirty="0"/>
              <a:t>change,</a:t>
            </a:r>
            <a:r>
              <a:rPr spc="-27" dirty="0"/>
              <a:t> </a:t>
            </a:r>
            <a:r>
              <a:rPr dirty="0"/>
              <a:t>but</a:t>
            </a:r>
            <a:r>
              <a:rPr spc="-27" dirty="0"/>
              <a:t> </a:t>
            </a:r>
            <a:r>
              <a:rPr dirty="0"/>
              <a:t>the</a:t>
            </a:r>
            <a:r>
              <a:rPr spc="-40" dirty="0"/>
              <a:t> </a:t>
            </a:r>
            <a:r>
              <a:rPr dirty="0"/>
              <a:t>fine</a:t>
            </a:r>
            <a:r>
              <a:rPr spc="-47" dirty="0"/>
              <a:t> </a:t>
            </a:r>
            <a:r>
              <a:rPr dirty="0"/>
              <a:t>details</a:t>
            </a:r>
            <a:r>
              <a:rPr spc="-47" dirty="0"/>
              <a:t> </a:t>
            </a:r>
            <a:r>
              <a:rPr dirty="0"/>
              <a:t>of</a:t>
            </a:r>
            <a:r>
              <a:rPr spc="-27" dirty="0"/>
              <a:t> </a:t>
            </a:r>
            <a:r>
              <a:rPr spc="-13" dirty="0"/>
              <a:t>those </a:t>
            </a:r>
            <a:r>
              <a:rPr dirty="0"/>
              <a:t>steps</a:t>
            </a:r>
            <a:r>
              <a:rPr spc="-7" dirty="0"/>
              <a:t> </a:t>
            </a:r>
            <a:r>
              <a:rPr dirty="0"/>
              <a:t>may</a:t>
            </a:r>
            <a:r>
              <a:rPr spc="-7" dirty="0"/>
              <a:t> </a:t>
            </a:r>
            <a:r>
              <a:rPr spc="-27" dirty="0"/>
              <a:t>vary</a:t>
            </a:r>
          </a:p>
          <a:p>
            <a:pPr marL="16913" marR="229166">
              <a:spcBef>
                <a:spcPts val="559"/>
              </a:spcBef>
            </a:pPr>
            <a:r>
              <a:rPr dirty="0"/>
              <a:t>clients</a:t>
            </a:r>
            <a:r>
              <a:rPr spc="-47" dirty="0"/>
              <a:t> </a:t>
            </a:r>
            <a:r>
              <a:rPr dirty="0"/>
              <a:t>should</a:t>
            </a:r>
            <a:r>
              <a:rPr spc="-40" dirty="0"/>
              <a:t> </a:t>
            </a:r>
            <a:r>
              <a:rPr dirty="0"/>
              <a:t>only</a:t>
            </a:r>
            <a:r>
              <a:rPr spc="-40" dirty="0"/>
              <a:t> </a:t>
            </a:r>
            <a:r>
              <a:rPr dirty="0"/>
              <a:t>be</a:t>
            </a:r>
            <a:r>
              <a:rPr spc="-40" dirty="0"/>
              <a:t> </a:t>
            </a:r>
            <a:r>
              <a:rPr dirty="0"/>
              <a:t>able</a:t>
            </a:r>
            <a:r>
              <a:rPr spc="-40" dirty="0"/>
              <a:t> </a:t>
            </a:r>
            <a:r>
              <a:rPr dirty="0"/>
              <a:t>to</a:t>
            </a:r>
            <a:r>
              <a:rPr spc="-40" dirty="0"/>
              <a:t> </a:t>
            </a:r>
            <a:r>
              <a:rPr dirty="0"/>
              <a:t>extend</a:t>
            </a:r>
            <a:r>
              <a:rPr spc="-40" dirty="0"/>
              <a:t> </a:t>
            </a:r>
            <a:r>
              <a:rPr dirty="0"/>
              <a:t>certain</a:t>
            </a:r>
            <a:r>
              <a:rPr spc="-40" dirty="0"/>
              <a:t> </a:t>
            </a:r>
            <a:r>
              <a:rPr dirty="0"/>
              <a:t>parts</a:t>
            </a:r>
            <a:r>
              <a:rPr spc="-40" dirty="0"/>
              <a:t> </a:t>
            </a:r>
            <a:r>
              <a:rPr dirty="0"/>
              <a:t>of</a:t>
            </a:r>
            <a:r>
              <a:rPr spc="-27" dirty="0"/>
              <a:t> </a:t>
            </a:r>
            <a:r>
              <a:rPr dirty="0"/>
              <a:t>an</a:t>
            </a:r>
            <a:r>
              <a:rPr spc="-40" dirty="0"/>
              <a:t> </a:t>
            </a:r>
            <a:r>
              <a:rPr dirty="0"/>
              <a:t>algorithm,</a:t>
            </a:r>
            <a:r>
              <a:rPr spc="-27" dirty="0"/>
              <a:t> </a:t>
            </a:r>
            <a:r>
              <a:rPr dirty="0"/>
              <a:t>not</a:t>
            </a:r>
            <a:r>
              <a:rPr spc="-27" dirty="0"/>
              <a:t> </a:t>
            </a:r>
            <a:r>
              <a:rPr spc="-33" dirty="0"/>
              <a:t>its </a:t>
            </a:r>
            <a:r>
              <a:rPr dirty="0"/>
              <a:t>entire</a:t>
            </a:r>
            <a:r>
              <a:rPr spc="-53" dirty="0"/>
              <a:t> </a:t>
            </a:r>
            <a:r>
              <a:rPr spc="-13" dirty="0"/>
              <a:t>structure</a:t>
            </a:r>
          </a:p>
        </p:txBody>
      </p:sp>
      <p:cxnSp>
        <p:nvCxnSpPr>
          <p:cNvPr id="21" name="Straight Connector 20">
            <a:extLst>
              <a:ext uri="{FF2B5EF4-FFF2-40B4-BE49-F238E27FC236}">
                <a16:creationId xmlns:a16="http://schemas.microsoft.com/office/drawing/2014/main" id="{99309E4A-5F81-4CAB-B5DB-AB4EB90C71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602477" y="2548218"/>
            <a:ext cx="589522" cy="430978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1077" y="586667"/>
            <a:ext cx="13191714" cy="694186"/>
          </a:xfrm>
          <a:prstGeom prst="rect">
            <a:avLst/>
          </a:prstGeom>
        </p:spPr>
        <p:txBody>
          <a:bodyPr vert="horz" wrap="square" lIns="0" tIns="16912" rIns="0" bIns="0" rtlCol="0" anchor="ctr">
            <a:spAutoFit/>
          </a:bodyPr>
          <a:lstStyle/>
          <a:p>
            <a:pPr marL="16913">
              <a:lnSpc>
                <a:spcPct val="100000"/>
              </a:lnSpc>
              <a:spcBef>
                <a:spcPts val="133"/>
              </a:spcBef>
            </a:pPr>
            <a:r>
              <a:rPr spc="-611" dirty="0"/>
              <a:t>T</a:t>
            </a:r>
            <a:r>
              <a:rPr spc="67" dirty="0"/>
              <a:t>e</a:t>
            </a:r>
            <a:r>
              <a:rPr spc="73" dirty="0"/>
              <a:t>m</a:t>
            </a:r>
            <a:r>
              <a:rPr spc="67" dirty="0"/>
              <a:t>p</a:t>
            </a:r>
            <a:r>
              <a:rPr spc="73" dirty="0"/>
              <a:t>l</a:t>
            </a:r>
            <a:r>
              <a:rPr spc="60" dirty="0"/>
              <a:t>a</a:t>
            </a:r>
            <a:r>
              <a:rPr spc="80" dirty="0"/>
              <a:t>t</a:t>
            </a:r>
            <a:r>
              <a:rPr spc="40" dirty="0"/>
              <a:t>e</a:t>
            </a:r>
            <a:r>
              <a:rPr spc="-346" dirty="0"/>
              <a:t> </a:t>
            </a:r>
            <a:r>
              <a:rPr spc="-13" dirty="0"/>
              <a:t>Method</a:t>
            </a:r>
          </a:p>
        </p:txBody>
      </p:sp>
      <p:sp>
        <p:nvSpPr>
          <p:cNvPr id="3" name="object 3"/>
          <p:cNvSpPr txBox="1"/>
          <p:nvPr/>
        </p:nvSpPr>
        <p:spPr>
          <a:xfrm>
            <a:off x="922582"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98238" y="1652383"/>
            <a:ext cx="743302" cy="385961"/>
          </a:xfrm>
          <a:prstGeom prst="rect">
            <a:avLst/>
          </a:prstGeom>
        </p:spPr>
        <p:txBody>
          <a:bodyPr vert="horz" wrap="square" lIns="0" tIns="16912" rIns="0" bIns="0" rtlCol="0">
            <a:spAutoFit/>
          </a:bodyPr>
          <a:lstStyle/>
          <a:p>
            <a:pPr marL="16913">
              <a:spcBef>
                <a:spcPts val="133"/>
              </a:spcBef>
            </a:pPr>
            <a:r>
              <a:rPr sz="2397" spc="-13" dirty="0">
                <a:latin typeface="Arial"/>
                <a:cs typeface="Arial"/>
              </a:rPr>
              <a:t>Pros:</a:t>
            </a:r>
            <a:endParaRPr sz="2397">
              <a:latin typeface="Arial"/>
              <a:cs typeface="Arial"/>
            </a:endParaRPr>
          </a:p>
        </p:txBody>
      </p:sp>
      <p:sp>
        <p:nvSpPr>
          <p:cNvPr id="5" name="object 5"/>
          <p:cNvSpPr txBox="1"/>
          <p:nvPr/>
        </p:nvSpPr>
        <p:spPr>
          <a:xfrm>
            <a:off x="1199674" y="2179747"/>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6" name="object 6"/>
          <p:cNvSpPr txBox="1"/>
          <p:nvPr/>
        </p:nvSpPr>
        <p:spPr>
          <a:xfrm>
            <a:off x="1485886" y="2087218"/>
            <a:ext cx="9881101" cy="1200671"/>
          </a:xfrm>
          <a:prstGeom prst="rect">
            <a:avLst/>
          </a:prstGeom>
        </p:spPr>
        <p:txBody>
          <a:bodyPr vert="horz" wrap="square" lIns="0" tIns="16912" rIns="0" bIns="0" rtlCol="0">
            <a:spAutoFit/>
          </a:bodyPr>
          <a:lstStyle/>
          <a:p>
            <a:pPr marL="16913" marR="6765">
              <a:spcBef>
                <a:spcPts val="133"/>
              </a:spcBef>
            </a:pPr>
            <a:r>
              <a:rPr sz="2397" spc="-40" dirty="0">
                <a:latin typeface="Arial"/>
                <a:cs typeface="Arial"/>
              </a:rPr>
              <a:t>You</a:t>
            </a:r>
            <a:r>
              <a:rPr sz="2397" spc="-53" dirty="0">
                <a:latin typeface="Arial"/>
                <a:cs typeface="Arial"/>
              </a:rPr>
              <a:t> </a:t>
            </a:r>
            <a:r>
              <a:rPr sz="2397" dirty="0">
                <a:latin typeface="Arial"/>
                <a:cs typeface="Arial"/>
              </a:rPr>
              <a:t>can</a:t>
            </a:r>
            <a:r>
              <a:rPr sz="2397" spc="-40" dirty="0">
                <a:latin typeface="Arial"/>
                <a:cs typeface="Arial"/>
              </a:rPr>
              <a:t> </a:t>
            </a:r>
            <a:r>
              <a:rPr sz="2397" dirty="0">
                <a:latin typeface="Arial"/>
                <a:cs typeface="Arial"/>
              </a:rPr>
              <a:t>let</a:t>
            </a:r>
            <a:r>
              <a:rPr sz="2397" spc="-53" dirty="0">
                <a:latin typeface="Arial"/>
                <a:cs typeface="Arial"/>
              </a:rPr>
              <a:t> </a:t>
            </a:r>
            <a:r>
              <a:rPr sz="2397" dirty="0">
                <a:latin typeface="Arial"/>
                <a:cs typeface="Arial"/>
              </a:rPr>
              <a:t>clients</a:t>
            </a:r>
            <a:r>
              <a:rPr sz="2397" spc="-40" dirty="0">
                <a:latin typeface="Arial"/>
                <a:cs typeface="Arial"/>
              </a:rPr>
              <a:t> </a:t>
            </a:r>
            <a:r>
              <a:rPr sz="2397" dirty="0">
                <a:latin typeface="Arial"/>
                <a:cs typeface="Arial"/>
              </a:rPr>
              <a:t>override</a:t>
            </a:r>
            <a:r>
              <a:rPr sz="2397" spc="-53" dirty="0">
                <a:latin typeface="Arial"/>
                <a:cs typeface="Arial"/>
              </a:rPr>
              <a:t> </a:t>
            </a:r>
            <a:r>
              <a:rPr sz="2397" dirty="0">
                <a:latin typeface="Arial"/>
                <a:cs typeface="Arial"/>
              </a:rPr>
              <a:t>only</a:t>
            </a:r>
            <a:r>
              <a:rPr sz="2397" spc="-60" dirty="0">
                <a:latin typeface="Arial"/>
                <a:cs typeface="Arial"/>
              </a:rPr>
              <a:t> </a:t>
            </a:r>
            <a:r>
              <a:rPr sz="2397" dirty="0">
                <a:latin typeface="Arial"/>
                <a:cs typeface="Arial"/>
              </a:rPr>
              <a:t>certain</a:t>
            </a:r>
            <a:r>
              <a:rPr sz="2397" spc="-67" dirty="0">
                <a:latin typeface="Arial"/>
                <a:cs typeface="Arial"/>
              </a:rPr>
              <a:t> </a:t>
            </a:r>
            <a:r>
              <a:rPr sz="2397" dirty="0">
                <a:latin typeface="Arial"/>
                <a:cs typeface="Arial"/>
              </a:rPr>
              <a:t>parts</a:t>
            </a:r>
            <a:r>
              <a:rPr sz="2397" spc="-40" dirty="0">
                <a:latin typeface="Arial"/>
                <a:cs typeface="Arial"/>
              </a:rPr>
              <a:t> </a:t>
            </a:r>
            <a:r>
              <a:rPr sz="2397" dirty="0">
                <a:latin typeface="Arial"/>
                <a:cs typeface="Arial"/>
              </a:rPr>
              <a:t>of</a:t>
            </a:r>
            <a:r>
              <a:rPr sz="2397" spc="-40" dirty="0">
                <a:latin typeface="Arial"/>
                <a:cs typeface="Arial"/>
              </a:rPr>
              <a:t> </a:t>
            </a:r>
            <a:r>
              <a:rPr sz="2397" dirty="0">
                <a:latin typeface="Arial"/>
                <a:cs typeface="Arial"/>
              </a:rPr>
              <a:t>a</a:t>
            </a:r>
            <a:r>
              <a:rPr sz="2397" spc="-53" dirty="0">
                <a:latin typeface="Arial"/>
                <a:cs typeface="Arial"/>
              </a:rPr>
              <a:t> </a:t>
            </a:r>
            <a:r>
              <a:rPr sz="2397" dirty="0">
                <a:latin typeface="Arial"/>
                <a:cs typeface="Arial"/>
              </a:rPr>
              <a:t>large</a:t>
            </a:r>
            <a:r>
              <a:rPr sz="2397" spc="-53" dirty="0">
                <a:latin typeface="Arial"/>
                <a:cs typeface="Arial"/>
              </a:rPr>
              <a:t> </a:t>
            </a:r>
            <a:r>
              <a:rPr sz="2397" dirty="0">
                <a:latin typeface="Arial"/>
                <a:cs typeface="Arial"/>
              </a:rPr>
              <a:t>algorithm,</a:t>
            </a:r>
            <a:r>
              <a:rPr sz="2397" spc="-47" dirty="0">
                <a:latin typeface="Arial"/>
                <a:cs typeface="Arial"/>
              </a:rPr>
              <a:t> </a:t>
            </a:r>
            <a:r>
              <a:rPr sz="2397" spc="-13" dirty="0">
                <a:latin typeface="Arial"/>
                <a:cs typeface="Arial"/>
              </a:rPr>
              <a:t>making </a:t>
            </a:r>
            <a:r>
              <a:rPr sz="2397" dirty="0">
                <a:latin typeface="Arial"/>
                <a:cs typeface="Arial"/>
              </a:rPr>
              <a:t>them</a:t>
            </a:r>
            <a:r>
              <a:rPr sz="2397" spc="-47" dirty="0">
                <a:latin typeface="Arial"/>
                <a:cs typeface="Arial"/>
              </a:rPr>
              <a:t> </a:t>
            </a:r>
            <a:r>
              <a:rPr sz="2397" dirty="0">
                <a:latin typeface="Arial"/>
                <a:cs typeface="Arial"/>
              </a:rPr>
              <a:t>less</a:t>
            </a:r>
            <a:r>
              <a:rPr sz="2397" spc="-27" dirty="0">
                <a:latin typeface="Arial"/>
                <a:cs typeface="Arial"/>
              </a:rPr>
              <a:t> </a:t>
            </a:r>
            <a:r>
              <a:rPr sz="2397" dirty="0">
                <a:latin typeface="Arial"/>
                <a:cs typeface="Arial"/>
              </a:rPr>
              <a:t>affected</a:t>
            </a:r>
            <a:r>
              <a:rPr sz="2397" spc="-40" dirty="0">
                <a:latin typeface="Arial"/>
                <a:cs typeface="Arial"/>
              </a:rPr>
              <a:t> </a:t>
            </a:r>
            <a:r>
              <a:rPr sz="2397" dirty="0">
                <a:latin typeface="Arial"/>
                <a:cs typeface="Arial"/>
              </a:rPr>
              <a:t>by</a:t>
            </a:r>
            <a:r>
              <a:rPr sz="2397" spc="-40" dirty="0">
                <a:latin typeface="Arial"/>
                <a:cs typeface="Arial"/>
              </a:rPr>
              <a:t> </a:t>
            </a:r>
            <a:r>
              <a:rPr sz="2397" dirty="0">
                <a:latin typeface="Arial"/>
                <a:cs typeface="Arial"/>
              </a:rPr>
              <a:t>changes</a:t>
            </a:r>
            <a:r>
              <a:rPr sz="2397" spc="-40" dirty="0">
                <a:latin typeface="Arial"/>
                <a:cs typeface="Arial"/>
              </a:rPr>
              <a:t> </a:t>
            </a:r>
            <a:r>
              <a:rPr sz="2397" dirty="0">
                <a:latin typeface="Arial"/>
                <a:cs typeface="Arial"/>
              </a:rPr>
              <a:t>that</a:t>
            </a:r>
            <a:r>
              <a:rPr sz="2397" spc="-27" dirty="0">
                <a:latin typeface="Arial"/>
                <a:cs typeface="Arial"/>
              </a:rPr>
              <a:t> </a:t>
            </a:r>
            <a:r>
              <a:rPr sz="2397" dirty="0">
                <a:latin typeface="Arial"/>
                <a:cs typeface="Arial"/>
              </a:rPr>
              <a:t>happen</a:t>
            </a:r>
            <a:r>
              <a:rPr sz="2397" spc="-40" dirty="0">
                <a:latin typeface="Arial"/>
                <a:cs typeface="Arial"/>
              </a:rPr>
              <a:t> </a:t>
            </a:r>
            <a:r>
              <a:rPr sz="2397" dirty="0">
                <a:latin typeface="Arial"/>
                <a:cs typeface="Arial"/>
              </a:rPr>
              <a:t>to</a:t>
            </a:r>
            <a:r>
              <a:rPr sz="2397" spc="-40" dirty="0">
                <a:latin typeface="Arial"/>
                <a:cs typeface="Arial"/>
              </a:rPr>
              <a:t> </a:t>
            </a:r>
            <a:r>
              <a:rPr sz="2397" dirty="0">
                <a:latin typeface="Arial"/>
                <a:cs typeface="Arial"/>
              </a:rPr>
              <a:t>other</a:t>
            </a:r>
            <a:r>
              <a:rPr sz="2397" spc="-33" dirty="0">
                <a:latin typeface="Arial"/>
                <a:cs typeface="Arial"/>
              </a:rPr>
              <a:t> </a:t>
            </a:r>
            <a:r>
              <a:rPr sz="2397" dirty="0">
                <a:latin typeface="Arial"/>
                <a:cs typeface="Arial"/>
              </a:rPr>
              <a:t>parts</a:t>
            </a:r>
            <a:r>
              <a:rPr sz="2397" spc="-40" dirty="0">
                <a:latin typeface="Arial"/>
                <a:cs typeface="Arial"/>
              </a:rPr>
              <a:t> </a:t>
            </a:r>
            <a:r>
              <a:rPr sz="2397" dirty="0">
                <a:latin typeface="Arial"/>
                <a:cs typeface="Arial"/>
              </a:rPr>
              <a:t>of</a:t>
            </a:r>
            <a:r>
              <a:rPr sz="2397" spc="-27" dirty="0">
                <a:latin typeface="Arial"/>
                <a:cs typeface="Arial"/>
              </a:rPr>
              <a:t> </a:t>
            </a:r>
            <a:r>
              <a:rPr sz="2397" dirty="0">
                <a:latin typeface="Arial"/>
                <a:cs typeface="Arial"/>
              </a:rPr>
              <a:t>the</a:t>
            </a:r>
            <a:r>
              <a:rPr sz="2397" spc="-40" dirty="0">
                <a:latin typeface="Arial"/>
                <a:cs typeface="Arial"/>
              </a:rPr>
              <a:t> </a:t>
            </a:r>
            <a:r>
              <a:rPr sz="2397" spc="-13" dirty="0">
                <a:latin typeface="Arial"/>
                <a:cs typeface="Arial"/>
              </a:rPr>
              <a:t>algorithm</a:t>
            </a:r>
            <a:endParaRPr sz="2397">
              <a:latin typeface="Arial"/>
              <a:cs typeface="Arial"/>
            </a:endParaRPr>
          </a:p>
          <a:p>
            <a:pPr marL="16913">
              <a:spcBef>
                <a:spcPts val="559"/>
              </a:spcBef>
            </a:pPr>
            <a:r>
              <a:rPr sz="2397" spc="-40" dirty="0">
                <a:latin typeface="Arial"/>
                <a:cs typeface="Arial"/>
              </a:rPr>
              <a:t>You</a:t>
            </a:r>
            <a:r>
              <a:rPr sz="2397" spc="-53" dirty="0">
                <a:latin typeface="Arial"/>
                <a:cs typeface="Arial"/>
              </a:rPr>
              <a:t> </a:t>
            </a:r>
            <a:r>
              <a:rPr sz="2397" dirty="0">
                <a:latin typeface="Arial"/>
                <a:cs typeface="Arial"/>
              </a:rPr>
              <a:t>can</a:t>
            </a:r>
            <a:r>
              <a:rPr sz="2397" spc="-40" dirty="0">
                <a:latin typeface="Arial"/>
                <a:cs typeface="Arial"/>
              </a:rPr>
              <a:t> </a:t>
            </a:r>
            <a:r>
              <a:rPr sz="2397" dirty="0">
                <a:latin typeface="Arial"/>
                <a:cs typeface="Arial"/>
              </a:rPr>
              <a:t>pull</a:t>
            </a:r>
            <a:r>
              <a:rPr sz="2397" spc="-47" dirty="0">
                <a:latin typeface="Arial"/>
                <a:cs typeface="Arial"/>
              </a:rPr>
              <a:t> </a:t>
            </a:r>
            <a:r>
              <a:rPr sz="2397" dirty="0">
                <a:latin typeface="Arial"/>
                <a:cs typeface="Arial"/>
              </a:rPr>
              <a:t>the</a:t>
            </a:r>
            <a:r>
              <a:rPr sz="2397" spc="-53" dirty="0">
                <a:latin typeface="Arial"/>
                <a:cs typeface="Arial"/>
              </a:rPr>
              <a:t> </a:t>
            </a:r>
            <a:r>
              <a:rPr sz="2397" dirty="0">
                <a:latin typeface="Arial"/>
                <a:cs typeface="Arial"/>
              </a:rPr>
              <a:t>duplicate</a:t>
            </a:r>
            <a:r>
              <a:rPr sz="2397" spc="-53" dirty="0">
                <a:latin typeface="Arial"/>
                <a:cs typeface="Arial"/>
              </a:rPr>
              <a:t> </a:t>
            </a:r>
            <a:r>
              <a:rPr sz="2397" dirty="0">
                <a:latin typeface="Arial"/>
                <a:cs typeface="Arial"/>
              </a:rPr>
              <a:t>code</a:t>
            </a:r>
            <a:r>
              <a:rPr sz="2397" spc="-33" dirty="0">
                <a:latin typeface="Arial"/>
                <a:cs typeface="Arial"/>
              </a:rPr>
              <a:t> </a:t>
            </a:r>
            <a:r>
              <a:rPr sz="2397" dirty="0">
                <a:latin typeface="Arial"/>
                <a:cs typeface="Arial"/>
              </a:rPr>
              <a:t>into</a:t>
            </a:r>
            <a:r>
              <a:rPr sz="2397" spc="-53" dirty="0">
                <a:latin typeface="Arial"/>
                <a:cs typeface="Arial"/>
              </a:rPr>
              <a:t> </a:t>
            </a:r>
            <a:r>
              <a:rPr sz="2397" dirty="0">
                <a:latin typeface="Arial"/>
                <a:cs typeface="Arial"/>
              </a:rPr>
              <a:t>a</a:t>
            </a:r>
            <a:r>
              <a:rPr sz="2397" spc="-53" dirty="0">
                <a:latin typeface="Arial"/>
                <a:cs typeface="Arial"/>
              </a:rPr>
              <a:t> </a:t>
            </a:r>
            <a:r>
              <a:rPr sz="2397" spc="-13" dirty="0">
                <a:latin typeface="Arial"/>
                <a:cs typeface="Arial"/>
              </a:rPr>
              <a:t>superclass</a:t>
            </a:r>
            <a:endParaRPr sz="2397">
              <a:latin typeface="Arial"/>
              <a:cs typeface="Arial"/>
            </a:endParaRPr>
          </a:p>
        </p:txBody>
      </p:sp>
      <p:sp>
        <p:nvSpPr>
          <p:cNvPr id="7" name="object 7"/>
          <p:cNvSpPr txBox="1"/>
          <p:nvPr/>
        </p:nvSpPr>
        <p:spPr>
          <a:xfrm>
            <a:off x="1199674" y="2979875"/>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8" name="object 8"/>
          <p:cNvSpPr txBox="1"/>
          <p:nvPr/>
        </p:nvSpPr>
        <p:spPr>
          <a:xfrm>
            <a:off x="922582" y="3414694"/>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9" name="object 9"/>
          <p:cNvSpPr txBox="1"/>
          <p:nvPr/>
        </p:nvSpPr>
        <p:spPr>
          <a:xfrm>
            <a:off x="1198237" y="3323131"/>
            <a:ext cx="827019" cy="385961"/>
          </a:xfrm>
          <a:prstGeom prst="rect">
            <a:avLst/>
          </a:prstGeom>
        </p:spPr>
        <p:txBody>
          <a:bodyPr vert="horz" wrap="square" lIns="0" tIns="16912" rIns="0" bIns="0" rtlCol="0">
            <a:spAutoFit/>
          </a:bodyPr>
          <a:lstStyle/>
          <a:p>
            <a:pPr marL="16913">
              <a:spcBef>
                <a:spcPts val="133"/>
              </a:spcBef>
            </a:pPr>
            <a:r>
              <a:rPr sz="2397" spc="-13" dirty="0">
                <a:latin typeface="Arial"/>
                <a:cs typeface="Arial"/>
              </a:rPr>
              <a:t>Cons:</a:t>
            </a:r>
            <a:endParaRPr sz="2397">
              <a:latin typeface="Arial"/>
              <a:cs typeface="Arial"/>
            </a:endParaRPr>
          </a:p>
        </p:txBody>
      </p:sp>
      <p:sp>
        <p:nvSpPr>
          <p:cNvPr id="10" name="object 10"/>
          <p:cNvSpPr txBox="1"/>
          <p:nvPr/>
        </p:nvSpPr>
        <p:spPr>
          <a:xfrm>
            <a:off x="1199674" y="3850952"/>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11" name="object 11"/>
          <p:cNvSpPr txBox="1"/>
          <p:nvPr/>
        </p:nvSpPr>
        <p:spPr>
          <a:xfrm>
            <a:off x="1485885" y="3690824"/>
            <a:ext cx="9981730" cy="855255"/>
          </a:xfrm>
          <a:prstGeom prst="rect">
            <a:avLst/>
          </a:prstGeom>
        </p:spPr>
        <p:txBody>
          <a:bodyPr vert="horz" wrap="square" lIns="0" tIns="16912" rIns="0" bIns="0" rtlCol="0">
            <a:spAutoFit/>
          </a:bodyPr>
          <a:lstStyle/>
          <a:p>
            <a:pPr marL="16913" marR="6765" indent="85409">
              <a:lnSpc>
                <a:spcPct val="118900"/>
              </a:lnSpc>
              <a:spcBef>
                <a:spcPts val="133"/>
              </a:spcBef>
            </a:pPr>
            <a:r>
              <a:rPr sz="2397" dirty="0">
                <a:latin typeface="Arial"/>
                <a:cs typeface="Arial"/>
              </a:rPr>
              <a:t>Some</a:t>
            </a:r>
            <a:r>
              <a:rPr sz="2397" spc="-40" dirty="0">
                <a:latin typeface="Arial"/>
                <a:cs typeface="Arial"/>
              </a:rPr>
              <a:t> </a:t>
            </a:r>
            <a:r>
              <a:rPr sz="2397" dirty="0">
                <a:latin typeface="Arial"/>
                <a:cs typeface="Arial"/>
              </a:rPr>
              <a:t>clients</a:t>
            </a:r>
            <a:r>
              <a:rPr sz="2397" spc="-40" dirty="0">
                <a:latin typeface="Arial"/>
                <a:cs typeface="Arial"/>
              </a:rPr>
              <a:t> </a:t>
            </a:r>
            <a:r>
              <a:rPr sz="2397" dirty="0">
                <a:latin typeface="Arial"/>
                <a:cs typeface="Arial"/>
              </a:rPr>
              <a:t>may</a:t>
            </a:r>
            <a:r>
              <a:rPr sz="2397" spc="-40" dirty="0">
                <a:latin typeface="Arial"/>
                <a:cs typeface="Arial"/>
              </a:rPr>
              <a:t> </a:t>
            </a:r>
            <a:r>
              <a:rPr sz="2397" dirty="0">
                <a:latin typeface="Arial"/>
                <a:cs typeface="Arial"/>
              </a:rPr>
              <a:t>be</a:t>
            </a:r>
            <a:r>
              <a:rPr sz="2397" spc="-33" dirty="0">
                <a:latin typeface="Arial"/>
                <a:cs typeface="Arial"/>
              </a:rPr>
              <a:t> </a:t>
            </a:r>
            <a:r>
              <a:rPr sz="2397" dirty="0">
                <a:latin typeface="Arial"/>
                <a:cs typeface="Arial"/>
              </a:rPr>
              <a:t>limited</a:t>
            </a:r>
            <a:r>
              <a:rPr sz="2397" spc="-40" dirty="0">
                <a:latin typeface="Arial"/>
                <a:cs typeface="Arial"/>
              </a:rPr>
              <a:t> </a:t>
            </a:r>
            <a:r>
              <a:rPr sz="2397" dirty="0">
                <a:latin typeface="Arial"/>
                <a:cs typeface="Arial"/>
              </a:rPr>
              <a:t>by</a:t>
            </a:r>
            <a:r>
              <a:rPr sz="2397" spc="-27" dirty="0">
                <a:latin typeface="Arial"/>
                <a:cs typeface="Arial"/>
              </a:rPr>
              <a:t> </a:t>
            </a:r>
            <a:r>
              <a:rPr sz="2397" dirty="0">
                <a:latin typeface="Arial"/>
                <a:cs typeface="Arial"/>
              </a:rPr>
              <a:t>the</a:t>
            </a:r>
            <a:r>
              <a:rPr sz="2397" spc="-33" dirty="0">
                <a:latin typeface="Arial"/>
                <a:cs typeface="Arial"/>
              </a:rPr>
              <a:t> </a:t>
            </a:r>
            <a:r>
              <a:rPr sz="2397" dirty="0">
                <a:latin typeface="Arial"/>
                <a:cs typeface="Arial"/>
              </a:rPr>
              <a:t>provided</a:t>
            </a:r>
            <a:r>
              <a:rPr sz="2397" spc="-40" dirty="0">
                <a:latin typeface="Arial"/>
                <a:cs typeface="Arial"/>
              </a:rPr>
              <a:t> </a:t>
            </a:r>
            <a:r>
              <a:rPr sz="2397" dirty="0">
                <a:latin typeface="Arial"/>
                <a:cs typeface="Arial"/>
              </a:rPr>
              <a:t>skeleton</a:t>
            </a:r>
            <a:r>
              <a:rPr sz="2397" spc="-40" dirty="0">
                <a:latin typeface="Arial"/>
                <a:cs typeface="Arial"/>
              </a:rPr>
              <a:t> </a:t>
            </a:r>
            <a:r>
              <a:rPr sz="2397" dirty="0">
                <a:latin typeface="Arial"/>
                <a:cs typeface="Arial"/>
              </a:rPr>
              <a:t>of</a:t>
            </a:r>
            <a:r>
              <a:rPr sz="2397" spc="-27" dirty="0">
                <a:latin typeface="Arial"/>
                <a:cs typeface="Arial"/>
              </a:rPr>
              <a:t> </a:t>
            </a:r>
            <a:r>
              <a:rPr sz="2397" dirty="0">
                <a:latin typeface="Arial"/>
                <a:cs typeface="Arial"/>
              </a:rPr>
              <a:t>an</a:t>
            </a:r>
            <a:r>
              <a:rPr sz="2397" spc="-20" dirty="0">
                <a:latin typeface="Arial"/>
                <a:cs typeface="Arial"/>
              </a:rPr>
              <a:t> </a:t>
            </a:r>
            <a:r>
              <a:rPr sz="2397" spc="-13" dirty="0">
                <a:latin typeface="Arial"/>
                <a:cs typeface="Arial"/>
              </a:rPr>
              <a:t>algorithm </a:t>
            </a:r>
            <a:r>
              <a:rPr sz="2397" spc="-33" dirty="0">
                <a:latin typeface="Arial"/>
                <a:cs typeface="Arial"/>
              </a:rPr>
              <a:t>Template</a:t>
            </a:r>
            <a:r>
              <a:rPr sz="2397" spc="-40" dirty="0">
                <a:latin typeface="Arial"/>
                <a:cs typeface="Arial"/>
              </a:rPr>
              <a:t> </a:t>
            </a:r>
            <a:r>
              <a:rPr sz="2397" dirty="0">
                <a:latin typeface="Arial"/>
                <a:cs typeface="Arial"/>
              </a:rPr>
              <a:t>methods</a:t>
            </a:r>
            <a:r>
              <a:rPr sz="2397" spc="-40" dirty="0">
                <a:latin typeface="Arial"/>
                <a:cs typeface="Arial"/>
              </a:rPr>
              <a:t> </a:t>
            </a:r>
            <a:r>
              <a:rPr sz="2397" dirty="0">
                <a:latin typeface="Arial"/>
                <a:cs typeface="Arial"/>
              </a:rPr>
              <a:t>tend</a:t>
            </a:r>
            <a:r>
              <a:rPr sz="2397" spc="-33" dirty="0">
                <a:latin typeface="Arial"/>
                <a:cs typeface="Arial"/>
              </a:rPr>
              <a:t> </a:t>
            </a:r>
            <a:r>
              <a:rPr sz="2397" dirty="0">
                <a:latin typeface="Arial"/>
                <a:cs typeface="Arial"/>
              </a:rPr>
              <a:t>to</a:t>
            </a:r>
            <a:r>
              <a:rPr sz="2397" spc="-40" dirty="0">
                <a:latin typeface="Arial"/>
                <a:cs typeface="Arial"/>
              </a:rPr>
              <a:t> </a:t>
            </a:r>
            <a:r>
              <a:rPr sz="2397" dirty="0">
                <a:latin typeface="Arial"/>
                <a:cs typeface="Arial"/>
              </a:rPr>
              <a:t>be</a:t>
            </a:r>
            <a:r>
              <a:rPr sz="2397" spc="-40" dirty="0">
                <a:latin typeface="Arial"/>
                <a:cs typeface="Arial"/>
              </a:rPr>
              <a:t> </a:t>
            </a:r>
            <a:r>
              <a:rPr sz="2397" dirty="0">
                <a:latin typeface="Arial"/>
                <a:cs typeface="Arial"/>
              </a:rPr>
              <a:t>harder</a:t>
            </a:r>
            <a:r>
              <a:rPr sz="2397" spc="-27" dirty="0">
                <a:latin typeface="Arial"/>
                <a:cs typeface="Arial"/>
              </a:rPr>
              <a:t> </a:t>
            </a:r>
            <a:r>
              <a:rPr sz="2397" dirty="0">
                <a:latin typeface="Arial"/>
                <a:cs typeface="Arial"/>
              </a:rPr>
              <a:t>to</a:t>
            </a:r>
            <a:r>
              <a:rPr sz="2397" spc="-33" dirty="0">
                <a:latin typeface="Arial"/>
                <a:cs typeface="Arial"/>
              </a:rPr>
              <a:t> </a:t>
            </a:r>
            <a:r>
              <a:rPr sz="2397" dirty="0">
                <a:latin typeface="Arial"/>
                <a:cs typeface="Arial"/>
              </a:rPr>
              <a:t>maintain</a:t>
            </a:r>
            <a:r>
              <a:rPr sz="2397" spc="-40" dirty="0">
                <a:latin typeface="Arial"/>
                <a:cs typeface="Arial"/>
              </a:rPr>
              <a:t> </a:t>
            </a:r>
            <a:r>
              <a:rPr sz="2397" dirty="0">
                <a:latin typeface="Arial"/>
                <a:cs typeface="Arial"/>
              </a:rPr>
              <a:t>the</a:t>
            </a:r>
            <a:r>
              <a:rPr sz="2397" spc="-40" dirty="0">
                <a:latin typeface="Arial"/>
                <a:cs typeface="Arial"/>
              </a:rPr>
              <a:t> </a:t>
            </a:r>
            <a:r>
              <a:rPr sz="2397" dirty="0">
                <a:latin typeface="Arial"/>
                <a:cs typeface="Arial"/>
              </a:rPr>
              <a:t>more</a:t>
            </a:r>
            <a:r>
              <a:rPr sz="2397" spc="-33" dirty="0">
                <a:latin typeface="Arial"/>
                <a:cs typeface="Arial"/>
              </a:rPr>
              <a:t> </a:t>
            </a:r>
            <a:r>
              <a:rPr sz="2397" dirty="0">
                <a:latin typeface="Arial"/>
                <a:cs typeface="Arial"/>
              </a:rPr>
              <a:t>steps</a:t>
            </a:r>
            <a:r>
              <a:rPr sz="2397" spc="-27" dirty="0">
                <a:latin typeface="Arial"/>
                <a:cs typeface="Arial"/>
              </a:rPr>
              <a:t> </a:t>
            </a:r>
            <a:r>
              <a:rPr sz="2397" dirty="0">
                <a:latin typeface="Arial"/>
                <a:cs typeface="Arial"/>
              </a:rPr>
              <a:t>they</a:t>
            </a:r>
            <a:r>
              <a:rPr sz="2397" spc="-27" dirty="0">
                <a:latin typeface="Arial"/>
                <a:cs typeface="Arial"/>
              </a:rPr>
              <a:t> have</a:t>
            </a:r>
            <a:endParaRPr sz="2397">
              <a:latin typeface="Arial"/>
              <a:cs typeface="Arial"/>
            </a:endParaRPr>
          </a:p>
        </p:txBody>
      </p:sp>
      <p:sp>
        <p:nvSpPr>
          <p:cNvPr id="12" name="object 12"/>
          <p:cNvSpPr txBox="1"/>
          <p:nvPr/>
        </p:nvSpPr>
        <p:spPr>
          <a:xfrm>
            <a:off x="1199674" y="4285297"/>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6" name="Straight Connector 75">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84" name="Rectangle 83">
            <a:extLst>
              <a:ext uri="{FF2B5EF4-FFF2-40B4-BE49-F238E27FC236}">
                <a16:creationId xmlns:a16="http://schemas.microsoft.com/office/drawing/2014/main" id="{A221245A-B93D-45A8-B0FA-EC2AEE26E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descr="Tiger peering through dense forest">
            <a:extLst>
              <a:ext uri="{FF2B5EF4-FFF2-40B4-BE49-F238E27FC236}">
                <a16:creationId xmlns:a16="http://schemas.microsoft.com/office/drawing/2014/main" id="{471259DA-57AC-6EF0-FC13-620A84228E2C}"/>
              </a:ext>
            </a:extLst>
          </p:cNvPr>
          <p:cNvPicPr>
            <a:picLocks noChangeAspect="1"/>
          </p:cNvPicPr>
          <p:nvPr/>
        </p:nvPicPr>
        <p:blipFill rotWithShape="1">
          <a:blip r:embed="rId2"/>
          <a:srcRect t="15711" b="20"/>
          <a:stretch/>
        </p:blipFill>
        <p:spPr>
          <a:xfrm>
            <a:off x="20" y="10"/>
            <a:ext cx="12191979" cy="6857989"/>
          </a:xfrm>
          <a:prstGeom prst="rect">
            <a:avLst/>
          </a:prstGeom>
        </p:spPr>
      </p:pic>
      <p:sp>
        <p:nvSpPr>
          <p:cNvPr id="85" name="Rectangle 84">
            <a:extLst>
              <a:ext uri="{FF2B5EF4-FFF2-40B4-BE49-F238E27FC236}">
                <a16:creationId xmlns:a16="http://schemas.microsoft.com/office/drawing/2014/main" id="{A60A95D1-194E-4E4E-8C67-30F91F8E7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0"/>
            <a:ext cx="8521995" cy="6858000"/>
          </a:xfrm>
          <a:prstGeom prst="rect">
            <a:avLst/>
          </a:prstGeom>
          <a:gradFill>
            <a:gsLst>
              <a:gs pos="58000">
                <a:srgbClr val="000000">
                  <a:alpha val="30000"/>
                </a:srgbClr>
              </a:gs>
              <a:gs pos="33000">
                <a:srgbClr val="000000">
                  <a:alpha val="20000"/>
                </a:srgbClr>
              </a:gs>
              <a:gs pos="0">
                <a:srgbClr val="000000">
                  <a:alpha val="0"/>
                </a:srgbClr>
              </a:gs>
              <a:gs pos="100000">
                <a:srgbClr val="000000">
                  <a:alpha val="3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FA9E237-54A5-E338-5459-3832D3905A70}"/>
              </a:ext>
            </a:extLst>
          </p:cNvPr>
          <p:cNvSpPr>
            <a:spLocks noGrp="1"/>
          </p:cNvSpPr>
          <p:nvPr>
            <p:ph type="title"/>
          </p:nvPr>
        </p:nvSpPr>
        <p:spPr>
          <a:xfrm>
            <a:off x="1104900" y="871538"/>
            <a:ext cx="6515100" cy="3202921"/>
          </a:xfrm>
        </p:spPr>
        <p:txBody>
          <a:bodyPr vert="horz" lIns="91440" tIns="45720" rIns="91440" bIns="45720" rtlCol="0" anchor="b">
            <a:normAutofit/>
          </a:bodyPr>
          <a:lstStyle/>
          <a:p>
            <a:r>
              <a:rPr lang="en-US" sz="6600" i="1" kern="1200" cap="all" baseline="0">
                <a:solidFill>
                  <a:srgbClr val="FFFFFF"/>
                </a:solidFill>
                <a:latin typeface="+mj-lt"/>
                <a:ea typeface="+mj-ea"/>
                <a:cs typeface="+mj-cs"/>
              </a:rPr>
              <a:t>Visitor Pattern</a:t>
            </a:r>
          </a:p>
        </p:txBody>
      </p:sp>
      <p:cxnSp>
        <p:nvCxnSpPr>
          <p:cNvPr id="75" name="Straight Connector 74">
            <a:extLst>
              <a:ext uri="{FF2B5EF4-FFF2-40B4-BE49-F238E27FC236}">
                <a16:creationId xmlns:a16="http://schemas.microsoft.com/office/drawing/2014/main" id="{64C0A835-9AC9-4D0F-A529-BE4789E126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39206" y="3065930"/>
            <a:ext cx="2852793" cy="37977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CF67ECC-797A-4CA0-87E3-3604664986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172700" y="0"/>
            <a:ext cx="1358310"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2919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8C28A-85D1-12C7-AAFA-1468EC4C37F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3F89734-56FF-3BD9-33BC-2DCBC0C7BB6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05313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2582" y="584728"/>
            <a:ext cx="9255971" cy="694186"/>
          </a:xfrm>
          <a:prstGeom prst="rect">
            <a:avLst/>
          </a:prstGeom>
        </p:spPr>
        <p:txBody>
          <a:bodyPr vert="horz" wrap="square" lIns="0" tIns="16912" rIns="0" bIns="0" rtlCol="0" anchor="ctr">
            <a:spAutoFit/>
          </a:bodyPr>
          <a:lstStyle/>
          <a:p>
            <a:pPr marL="16913">
              <a:lnSpc>
                <a:spcPct val="100000"/>
              </a:lnSpc>
              <a:spcBef>
                <a:spcPts val="133"/>
              </a:spcBef>
            </a:pPr>
            <a:r>
              <a:rPr dirty="0"/>
              <a:t>Chain</a:t>
            </a:r>
            <a:r>
              <a:rPr spc="40" dirty="0"/>
              <a:t> </a:t>
            </a:r>
            <a:r>
              <a:rPr dirty="0"/>
              <a:t>of</a:t>
            </a:r>
            <a:r>
              <a:rPr spc="40" dirty="0"/>
              <a:t> </a:t>
            </a:r>
            <a:r>
              <a:rPr spc="-13" dirty="0"/>
              <a:t>Responsibility</a:t>
            </a:r>
          </a:p>
        </p:txBody>
      </p:sp>
      <p:sp>
        <p:nvSpPr>
          <p:cNvPr id="3" name="object 3"/>
          <p:cNvSpPr txBox="1"/>
          <p:nvPr/>
        </p:nvSpPr>
        <p:spPr>
          <a:xfrm>
            <a:off x="922582" y="174347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4" name="object 4"/>
          <p:cNvSpPr txBox="1"/>
          <p:nvPr/>
        </p:nvSpPr>
        <p:spPr>
          <a:xfrm>
            <a:off x="1198237" y="1652383"/>
            <a:ext cx="5296981" cy="1861493"/>
          </a:xfrm>
          <a:prstGeom prst="rect">
            <a:avLst/>
          </a:prstGeom>
        </p:spPr>
        <p:txBody>
          <a:bodyPr vert="horz" wrap="square" lIns="0" tIns="16912" rIns="0" bIns="0" rtlCol="0">
            <a:spAutoFit/>
          </a:bodyPr>
          <a:lstStyle/>
          <a:p>
            <a:pPr marL="16913" marR="164051">
              <a:spcBef>
                <a:spcPts val="133"/>
              </a:spcBef>
            </a:pPr>
            <a:r>
              <a:rPr sz="2397" dirty="0">
                <a:latin typeface="Arial"/>
                <a:cs typeface="Arial"/>
              </a:rPr>
              <a:t>The</a:t>
            </a:r>
            <a:r>
              <a:rPr sz="2397" spc="-53" dirty="0">
                <a:latin typeface="Arial"/>
                <a:cs typeface="Arial"/>
              </a:rPr>
              <a:t> </a:t>
            </a:r>
            <a:r>
              <a:rPr sz="2397" b="1" dirty="0">
                <a:latin typeface="Arial"/>
                <a:cs typeface="Arial"/>
              </a:rPr>
              <a:t>chain</a:t>
            </a:r>
            <a:r>
              <a:rPr sz="2397" b="1" spc="-47" dirty="0">
                <a:latin typeface="Arial"/>
                <a:cs typeface="Arial"/>
              </a:rPr>
              <a:t> </a:t>
            </a:r>
            <a:r>
              <a:rPr sz="2397" b="1" dirty="0">
                <a:latin typeface="Arial"/>
                <a:cs typeface="Arial"/>
              </a:rPr>
              <a:t>of</a:t>
            </a:r>
            <a:r>
              <a:rPr sz="2397" b="1" spc="-60" dirty="0">
                <a:latin typeface="Arial"/>
                <a:cs typeface="Arial"/>
              </a:rPr>
              <a:t> </a:t>
            </a:r>
            <a:r>
              <a:rPr sz="2397" b="1" dirty="0">
                <a:latin typeface="Arial"/>
                <a:cs typeface="Arial"/>
              </a:rPr>
              <a:t>responsibility</a:t>
            </a:r>
            <a:r>
              <a:rPr sz="2397" b="1" spc="-27" dirty="0">
                <a:latin typeface="Arial"/>
                <a:cs typeface="Arial"/>
              </a:rPr>
              <a:t> </a:t>
            </a:r>
            <a:r>
              <a:rPr sz="2397" spc="-13" dirty="0">
                <a:latin typeface="Arial"/>
                <a:cs typeface="Arial"/>
              </a:rPr>
              <a:t>pattern </a:t>
            </a:r>
            <a:r>
              <a:rPr sz="2397" dirty="0">
                <a:latin typeface="Arial"/>
                <a:cs typeface="Arial"/>
              </a:rPr>
              <a:t>allows</a:t>
            </a:r>
            <a:r>
              <a:rPr sz="2397" spc="-33" dirty="0">
                <a:latin typeface="Arial"/>
                <a:cs typeface="Arial"/>
              </a:rPr>
              <a:t> </a:t>
            </a:r>
            <a:r>
              <a:rPr sz="2397" dirty="0">
                <a:latin typeface="Arial"/>
                <a:cs typeface="Arial"/>
              </a:rPr>
              <a:t>for</a:t>
            </a:r>
            <a:r>
              <a:rPr sz="2397" spc="-27" dirty="0">
                <a:latin typeface="Arial"/>
                <a:cs typeface="Arial"/>
              </a:rPr>
              <a:t> </a:t>
            </a:r>
            <a:r>
              <a:rPr sz="2397" dirty="0">
                <a:latin typeface="Arial"/>
                <a:cs typeface="Arial"/>
              </a:rPr>
              <a:t>a</a:t>
            </a:r>
            <a:r>
              <a:rPr sz="2397" spc="-27" dirty="0">
                <a:latin typeface="Arial"/>
                <a:cs typeface="Arial"/>
              </a:rPr>
              <a:t> </a:t>
            </a:r>
            <a:r>
              <a:rPr sz="2397" dirty="0">
                <a:latin typeface="Arial"/>
                <a:cs typeface="Arial"/>
              </a:rPr>
              <a:t>series</a:t>
            </a:r>
            <a:r>
              <a:rPr sz="2397" spc="-27" dirty="0">
                <a:latin typeface="Arial"/>
                <a:cs typeface="Arial"/>
              </a:rPr>
              <a:t> </a:t>
            </a:r>
            <a:r>
              <a:rPr sz="2397" dirty="0">
                <a:latin typeface="Arial"/>
                <a:cs typeface="Arial"/>
              </a:rPr>
              <a:t>of</a:t>
            </a:r>
            <a:r>
              <a:rPr sz="2397" spc="-7" dirty="0">
                <a:latin typeface="Arial"/>
                <a:cs typeface="Arial"/>
              </a:rPr>
              <a:t> </a:t>
            </a:r>
            <a:r>
              <a:rPr sz="2397" b="1" dirty="0">
                <a:latin typeface="Arial"/>
                <a:cs typeface="Arial"/>
              </a:rPr>
              <a:t>handler</a:t>
            </a:r>
            <a:r>
              <a:rPr sz="2397" b="1" spc="-27" dirty="0">
                <a:latin typeface="Arial"/>
                <a:cs typeface="Arial"/>
              </a:rPr>
              <a:t> </a:t>
            </a:r>
            <a:r>
              <a:rPr sz="2397" b="1" spc="-13" dirty="0">
                <a:latin typeface="Arial"/>
                <a:cs typeface="Arial"/>
              </a:rPr>
              <a:t>objects </a:t>
            </a:r>
            <a:r>
              <a:rPr sz="2397" dirty="0">
                <a:latin typeface="Arial"/>
                <a:cs typeface="Arial"/>
              </a:rPr>
              <a:t>to</a:t>
            </a:r>
            <a:r>
              <a:rPr sz="2397" spc="-40" dirty="0">
                <a:latin typeface="Arial"/>
                <a:cs typeface="Arial"/>
              </a:rPr>
              <a:t> </a:t>
            </a:r>
            <a:r>
              <a:rPr sz="2397" dirty="0">
                <a:latin typeface="Arial"/>
                <a:cs typeface="Arial"/>
              </a:rPr>
              <a:t>be</a:t>
            </a:r>
            <a:r>
              <a:rPr sz="2397" spc="-40" dirty="0">
                <a:latin typeface="Arial"/>
                <a:cs typeface="Arial"/>
              </a:rPr>
              <a:t> </a:t>
            </a:r>
            <a:r>
              <a:rPr sz="2397" dirty="0">
                <a:latin typeface="Arial"/>
                <a:cs typeface="Arial"/>
              </a:rPr>
              <a:t>dynamically</a:t>
            </a:r>
            <a:r>
              <a:rPr sz="2397" spc="-27" dirty="0">
                <a:latin typeface="Arial"/>
                <a:cs typeface="Arial"/>
              </a:rPr>
              <a:t> </a:t>
            </a:r>
            <a:r>
              <a:rPr sz="2397" dirty="0">
                <a:latin typeface="Arial"/>
                <a:cs typeface="Arial"/>
              </a:rPr>
              <a:t>linked</a:t>
            </a:r>
            <a:r>
              <a:rPr sz="2397" spc="-33" dirty="0">
                <a:latin typeface="Arial"/>
                <a:cs typeface="Arial"/>
              </a:rPr>
              <a:t> </a:t>
            </a:r>
            <a:r>
              <a:rPr sz="2397" dirty="0">
                <a:latin typeface="Arial"/>
                <a:cs typeface="Arial"/>
              </a:rPr>
              <a:t>in</a:t>
            </a:r>
            <a:r>
              <a:rPr sz="2397" spc="-40" dirty="0">
                <a:latin typeface="Arial"/>
                <a:cs typeface="Arial"/>
              </a:rPr>
              <a:t> </a:t>
            </a:r>
            <a:r>
              <a:rPr sz="2397" dirty="0">
                <a:latin typeface="Arial"/>
                <a:cs typeface="Arial"/>
              </a:rPr>
              <a:t>a</a:t>
            </a:r>
            <a:r>
              <a:rPr sz="2397" spc="-40" dirty="0">
                <a:latin typeface="Arial"/>
                <a:cs typeface="Arial"/>
              </a:rPr>
              <a:t> </a:t>
            </a:r>
            <a:r>
              <a:rPr sz="2397" spc="-13" dirty="0">
                <a:latin typeface="Arial"/>
                <a:cs typeface="Arial"/>
              </a:rPr>
              <a:t>chain.</a:t>
            </a:r>
            <a:endParaRPr sz="2397">
              <a:latin typeface="Arial"/>
              <a:cs typeface="Arial"/>
            </a:endParaRPr>
          </a:p>
          <a:p>
            <a:pPr marL="16913" marR="6765"/>
            <a:r>
              <a:rPr sz="2397" dirty="0">
                <a:latin typeface="Arial"/>
                <a:cs typeface="Arial"/>
              </a:rPr>
              <a:t>Requests</a:t>
            </a:r>
            <a:r>
              <a:rPr sz="2397" spc="-47" dirty="0">
                <a:latin typeface="Arial"/>
                <a:cs typeface="Arial"/>
              </a:rPr>
              <a:t> </a:t>
            </a:r>
            <a:r>
              <a:rPr sz="2397" dirty="0">
                <a:latin typeface="Arial"/>
                <a:cs typeface="Arial"/>
              </a:rPr>
              <a:t>can</a:t>
            </a:r>
            <a:r>
              <a:rPr sz="2397" spc="-40" dirty="0">
                <a:latin typeface="Arial"/>
                <a:cs typeface="Arial"/>
              </a:rPr>
              <a:t> </a:t>
            </a:r>
            <a:r>
              <a:rPr sz="2397" dirty="0">
                <a:latin typeface="Arial"/>
                <a:cs typeface="Arial"/>
              </a:rPr>
              <a:t>be</a:t>
            </a:r>
            <a:r>
              <a:rPr sz="2397" spc="-40" dirty="0">
                <a:latin typeface="Arial"/>
                <a:cs typeface="Arial"/>
              </a:rPr>
              <a:t> </a:t>
            </a:r>
            <a:r>
              <a:rPr sz="2397" dirty="0">
                <a:latin typeface="Arial"/>
                <a:cs typeface="Arial"/>
              </a:rPr>
              <a:t>passed</a:t>
            </a:r>
            <a:r>
              <a:rPr sz="2397" spc="-40" dirty="0">
                <a:latin typeface="Arial"/>
                <a:cs typeface="Arial"/>
              </a:rPr>
              <a:t> </a:t>
            </a:r>
            <a:r>
              <a:rPr sz="2397" dirty="0">
                <a:latin typeface="Arial"/>
                <a:cs typeface="Arial"/>
              </a:rPr>
              <a:t>along</a:t>
            </a:r>
            <a:r>
              <a:rPr sz="2397" spc="-40" dirty="0">
                <a:latin typeface="Arial"/>
                <a:cs typeface="Arial"/>
              </a:rPr>
              <a:t> </a:t>
            </a:r>
            <a:r>
              <a:rPr sz="2397" spc="-33" dirty="0">
                <a:latin typeface="Arial"/>
                <a:cs typeface="Arial"/>
              </a:rPr>
              <a:t>the </a:t>
            </a:r>
            <a:r>
              <a:rPr sz="2397" dirty="0">
                <a:latin typeface="Arial"/>
                <a:cs typeface="Arial"/>
              </a:rPr>
              <a:t>chain,</a:t>
            </a:r>
            <a:r>
              <a:rPr sz="2397" spc="-53" dirty="0">
                <a:latin typeface="Arial"/>
                <a:cs typeface="Arial"/>
              </a:rPr>
              <a:t> </a:t>
            </a:r>
            <a:r>
              <a:rPr sz="2397" dirty="0">
                <a:latin typeface="Arial"/>
                <a:cs typeface="Arial"/>
              </a:rPr>
              <a:t>and</a:t>
            </a:r>
            <a:r>
              <a:rPr sz="2397" spc="-53" dirty="0">
                <a:latin typeface="Arial"/>
                <a:cs typeface="Arial"/>
              </a:rPr>
              <a:t> </a:t>
            </a:r>
            <a:r>
              <a:rPr sz="2397" dirty="0">
                <a:latin typeface="Arial"/>
                <a:cs typeface="Arial"/>
              </a:rPr>
              <a:t>each</a:t>
            </a:r>
            <a:r>
              <a:rPr sz="2397" spc="-47" dirty="0">
                <a:latin typeface="Arial"/>
                <a:cs typeface="Arial"/>
              </a:rPr>
              <a:t> </a:t>
            </a:r>
            <a:r>
              <a:rPr sz="2397" dirty="0">
                <a:latin typeface="Arial"/>
                <a:cs typeface="Arial"/>
              </a:rPr>
              <a:t>handler</a:t>
            </a:r>
            <a:r>
              <a:rPr sz="2397" spc="-53" dirty="0">
                <a:latin typeface="Arial"/>
                <a:cs typeface="Arial"/>
              </a:rPr>
              <a:t> </a:t>
            </a:r>
            <a:r>
              <a:rPr sz="2397" dirty="0">
                <a:latin typeface="Arial"/>
                <a:cs typeface="Arial"/>
              </a:rPr>
              <a:t>object</a:t>
            </a:r>
            <a:r>
              <a:rPr sz="2397" spc="-33" dirty="0">
                <a:latin typeface="Arial"/>
                <a:cs typeface="Arial"/>
              </a:rPr>
              <a:t> </a:t>
            </a:r>
            <a:r>
              <a:rPr sz="2397" spc="-13" dirty="0">
                <a:latin typeface="Arial"/>
                <a:cs typeface="Arial"/>
              </a:rPr>
              <a:t>decides</a:t>
            </a:r>
            <a:endParaRPr sz="2397">
              <a:latin typeface="Arial"/>
              <a:cs typeface="Arial"/>
            </a:endParaRPr>
          </a:p>
        </p:txBody>
      </p:sp>
      <p:sp>
        <p:nvSpPr>
          <p:cNvPr id="5" name="object 5"/>
          <p:cNvSpPr txBox="1"/>
          <p:nvPr/>
        </p:nvSpPr>
        <p:spPr>
          <a:xfrm>
            <a:off x="1199674" y="3640983"/>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sp>
        <p:nvSpPr>
          <p:cNvPr id="6" name="object 6"/>
          <p:cNvSpPr txBox="1"/>
          <p:nvPr/>
        </p:nvSpPr>
        <p:spPr>
          <a:xfrm>
            <a:off x="1485885" y="3477507"/>
            <a:ext cx="5066126" cy="1238713"/>
          </a:xfrm>
          <a:prstGeom prst="rect">
            <a:avLst/>
          </a:prstGeom>
        </p:spPr>
        <p:txBody>
          <a:bodyPr vert="horz" wrap="square" lIns="0" tIns="52427" rIns="0" bIns="0" rtlCol="0">
            <a:spAutoFit/>
          </a:bodyPr>
          <a:lstStyle/>
          <a:p>
            <a:pPr marL="16913" marR="6765">
              <a:lnSpc>
                <a:spcPct val="109700"/>
              </a:lnSpc>
              <a:spcBef>
                <a:spcPts val="411"/>
              </a:spcBef>
            </a:pPr>
            <a:r>
              <a:rPr sz="2397" dirty="0">
                <a:latin typeface="Arial"/>
                <a:cs typeface="Arial"/>
              </a:rPr>
              <a:t>whether</a:t>
            </a:r>
            <a:r>
              <a:rPr sz="2397" spc="-47" dirty="0">
                <a:latin typeface="Arial"/>
                <a:cs typeface="Arial"/>
              </a:rPr>
              <a:t> </a:t>
            </a:r>
            <a:r>
              <a:rPr sz="2397" dirty="0">
                <a:latin typeface="Arial"/>
                <a:cs typeface="Arial"/>
              </a:rPr>
              <a:t>or</a:t>
            </a:r>
            <a:r>
              <a:rPr sz="2397" spc="-27" dirty="0">
                <a:latin typeface="Arial"/>
                <a:cs typeface="Arial"/>
              </a:rPr>
              <a:t> </a:t>
            </a:r>
            <a:r>
              <a:rPr sz="2397" dirty="0">
                <a:latin typeface="Arial"/>
                <a:cs typeface="Arial"/>
              </a:rPr>
              <a:t>not</a:t>
            </a:r>
            <a:r>
              <a:rPr sz="2397" spc="-27" dirty="0">
                <a:latin typeface="Arial"/>
                <a:cs typeface="Arial"/>
              </a:rPr>
              <a:t> </a:t>
            </a:r>
            <a:r>
              <a:rPr sz="2397" dirty="0">
                <a:latin typeface="Arial"/>
                <a:cs typeface="Arial"/>
              </a:rPr>
              <a:t>to</a:t>
            </a:r>
            <a:r>
              <a:rPr sz="2397" spc="-27" dirty="0">
                <a:latin typeface="Arial"/>
                <a:cs typeface="Arial"/>
              </a:rPr>
              <a:t> </a:t>
            </a:r>
            <a:r>
              <a:rPr sz="2397" dirty="0">
                <a:latin typeface="Arial"/>
                <a:cs typeface="Arial"/>
              </a:rPr>
              <a:t>process</a:t>
            </a:r>
            <a:r>
              <a:rPr sz="2397" spc="-13" dirty="0">
                <a:latin typeface="Arial"/>
                <a:cs typeface="Arial"/>
              </a:rPr>
              <a:t> </a:t>
            </a:r>
            <a:r>
              <a:rPr sz="2397" dirty="0">
                <a:latin typeface="Arial"/>
                <a:cs typeface="Arial"/>
              </a:rPr>
              <a:t>the</a:t>
            </a:r>
            <a:r>
              <a:rPr sz="2397" spc="-27" dirty="0">
                <a:latin typeface="Arial"/>
                <a:cs typeface="Arial"/>
              </a:rPr>
              <a:t> </a:t>
            </a:r>
            <a:r>
              <a:rPr sz="2397" spc="-13" dirty="0">
                <a:latin typeface="Arial"/>
                <a:cs typeface="Arial"/>
              </a:rPr>
              <a:t>request </a:t>
            </a:r>
            <a:r>
              <a:rPr sz="2397" dirty="0">
                <a:latin typeface="Arial"/>
                <a:cs typeface="Arial"/>
              </a:rPr>
              <a:t>whether</a:t>
            </a:r>
            <a:r>
              <a:rPr sz="2397" spc="-27" dirty="0">
                <a:latin typeface="Arial"/>
                <a:cs typeface="Arial"/>
              </a:rPr>
              <a:t> </a:t>
            </a:r>
            <a:r>
              <a:rPr sz="2397" dirty="0">
                <a:latin typeface="Arial"/>
                <a:cs typeface="Arial"/>
              </a:rPr>
              <a:t>or</a:t>
            </a:r>
            <a:r>
              <a:rPr sz="2397" spc="-20" dirty="0">
                <a:latin typeface="Arial"/>
                <a:cs typeface="Arial"/>
              </a:rPr>
              <a:t> </a:t>
            </a:r>
            <a:r>
              <a:rPr sz="2397" dirty="0">
                <a:latin typeface="Arial"/>
                <a:cs typeface="Arial"/>
              </a:rPr>
              <a:t>not</a:t>
            </a:r>
            <a:r>
              <a:rPr sz="2397" spc="-20" dirty="0">
                <a:latin typeface="Arial"/>
                <a:cs typeface="Arial"/>
              </a:rPr>
              <a:t> </a:t>
            </a:r>
            <a:r>
              <a:rPr sz="2397" dirty="0">
                <a:latin typeface="Arial"/>
                <a:cs typeface="Arial"/>
              </a:rPr>
              <a:t>to</a:t>
            </a:r>
            <a:r>
              <a:rPr sz="2397" spc="-20" dirty="0">
                <a:latin typeface="Arial"/>
                <a:cs typeface="Arial"/>
              </a:rPr>
              <a:t> </a:t>
            </a:r>
            <a:r>
              <a:rPr sz="2397" dirty="0">
                <a:latin typeface="Arial"/>
                <a:cs typeface="Arial"/>
              </a:rPr>
              <a:t>pass</a:t>
            </a:r>
            <a:r>
              <a:rPr sz="2397" spc="-20" dirty="0">
                <a:latin typeface="Arial"/>
                <a:cs typeface="Arial"/>
              </a:rPr>
              <a:t> </a:t>
            </a:r>
            <a:r>
              <a:rPr sz="2397" dirty="0">
                <a:latin typeface="Arial"/>
                <a:cs typeface="Arial"/>
              </a:rPr>
              <a:t>the</a:t>
            </a:r>
            <a:r>
              <a:rPr sz="2397" spc="-20" dirty="0">
                <a:latin typeface="Arial"/>
                <a:cs typeface="Arial"/>
              </a:rPr>
              <a:t> </a:t>
            </a:r>
            <a:r>
              <a:rPr sz="2397" spc="-13" dirty="0">
                <a:latin typeface="Arial"/>
                <a:cs typeface="Arial"/>
              </a:rPr>
              <a:t>request </a:t>
            </a:r>
            <a:r>
              <a:rPr sz="2397" dirty="0">
                <a:latin typeface="Arial"/>
                <a:cs typeface="Arial"/>
              </a:rPr>
              <a:t>along</a:t>
            </a:r>
            <a:r>
              <a:rPr sz="2397" spc="-33" dirty="0">
                <a:latin typeface="Arial"/>
                <a:cs typeface="Arial"/>
              </a:rPr>
              <a:t> </a:t>
            </a:r>
            <a:r>
              <a:rPr sz="2397" dirty="0">
                <a:latin typeface="Arial"/>
                <a:cs typeface="Arial"/>
              </a:rPr>
              <a:t>the</a:t>
            </a:r>
            <a:r>
              <a:rPr sz="2397" spc="-33" dirty="0">
                <a:latin typeface="Arial"/>
                <a:cs typeface="Arial"/>
              </a:rPr>
              <a:t> </a:t>
            </a:r>
            <a:r>
              <a:rPr sz="2397" spc="-27" dirty="0">
                <a:latin typeface="Arial"/>
                <a:cs typeface="Arial"/>
              </a:rPr>
              <a:t>chain</a:t>
            </a:r>
            <a:endParaRPr sz="2397">
              <a:latin typeface="Arial"/>
              <a:cs typeface="Arial"/>
            </a:endParaRPr>
          </a:p>
        </p:txBody>
      </p:sp>
      <p:sp>
        <p:nvSpPr>
          <p:cNvPr id="7" name="object 7"/>
          <p:cNvSpPr txBox="1"/>
          <p:nvPr/>
        </p:nvSpPr>
        <p:spPr>
          <a:xfrm>
            <a:off x="1199674" y="4075802"/>
            <a:ext cx="136991" cy="182677"/>
          </a:xfrm>
          <a:prstGeom prst="rect">
            <a:avLst/>
          </a:prstGeom>
        </p:spPr>
        <p:txBody>
          <a:bodyPr vert="horz" wrap="square" lIns="0" tIns="18604" rIns="0" bIns="0" rtlCol="0">
            <a:spAutoFit/>
          </a:bodyPr>
          <a:lstStyle/>
          <a:p>
            <a:pPr marL="16913">
              <a:spcBef>
                <a:spcPts val="146"/>
              </a:spcBef>
            </a:pPr>
            <a:r>
              <a:rPr sz="1065" spc="-67" dirty="0">
                <a:latin typeface="Wingdings"/>
                <a:cs typeface="Wingdings"/>
              </a:rPr>
              <a:t></a:t>
            </a:r>
            <a:endParaRPr sz="1065">
              <a:latin typeface="Wingdings"/>
              <a:cs typeface="Wingdings"/>
            </a:endParaRPr>
          </a:p>
        </p:txBody>
      </p:sp>
      <p:pic>
        <p:nvPicPr>
          <p:cNvPr id="8" name="object 8"/>
          <p:cNvPicPr/>
          <p:nvPr/>
        </p:nvPicPr>
        <p:blipFill>
          <a:blip r:embed="rId2" cstate="print"/>
          <a:stretch>
            <a:fillRect/>
          </a:stretch>
        </p:blipFill>
        <p:spPr>
          <a:xfrm>
            <a:off x="6719224" y="1599311"/>
            <a:ext cx="4484860" cy="4839143"/>
          </a:xfrm>
          <a:prstGeom prst="rect">
            <a:avLst/>
          </a:prstGeom>
        </p:spPr>
      </p:pic>
    </p:spTree>
  </p:cSld>
  <p:clrMapOvr>
    <a:masterClrMapping/>
  </p:clrMapOvr>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3863</TotalTime>
  <Words>3146</Words>
  <Application>Microsoft Macintosh PowerPoint</Application>
  <PresentationFormat>Widescreen</PresentationFormat>
  <Paragraphs>560</Paragraphs>
  <Slides>87</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87</vt:i4>
      </vt:variant>
    </vt:vector>
  </HeadingPairs>
  <TitlesOfParts>
    <vt:vector size="95" baseType="lpstr">
      <vt:lpstr>Aptos</vt:lpstr>
      <vt:lpstr>Arial</vt:lpstr>
      <vt:lpstr>Times New Roman</vt:lpstr>
      <vt:lpstr>Trebuchet MS</vt:lpstr>
      <vt:lpstr>Univers Condensed Light</vt:lpstr>
      <vt:lpstr>Walbaum Display Light</vt:lpstr>
      <vt:lpstr>Wingdings</vt:lpstr>
      <vt:lpstr>AngleLinesVTI</vt:lpstr>
      <vt:lpstr>Design Patterns</vt:lpstr>
      <vt:lpstr>Behavioral Design Patterns</vt:lpstr>
      <vt:lpstr>Quite a list to get through</vt:lpstr>
      <vt:lpstr>PowerPoint Presentation</vt:lpstr>
      <vt:lpstr>Pattern after pattern</vt:lpstr>
      <vt:lpstr>PowerPoint Presentation</vt:lpstr>
      <vt:lpstr>Behavioral Design Patterns</vt:lpstr>
      <vt:lpstr>Chain of Responsibility</vt:lpstr>
      <vt:lpstr>Chain of Responsibility</vt:lpstr>
      <vt:lpstr>Chain of Responsibility</vt:lpstr>
      <vt:lpstr>Chain of Responsibility</vt:lpstr>
      <vt:lpstr>Chain of Responsibility</vt:lpstr>
      <vt:lpstr>Chain of Responsibility</vt:lpstr>
      <vt:lpstr>Chain of Responsibility</vt:lpstr>
      <vt:lpstr>Chain of Responsibility</vt:lpstr>
      <vt:lpstr>Command Pattern</vt:lpstr>
      <vt:lpstr>Command</vt:lpstr>
      <vt:lpstr>Command</vt:lpstr>
      <vt:lpstr>Command</vt:lpstr>
      <vt:lpstr>Command</vt:lpstr>
      <vt:lpstr>Command</vt:lpstr>
      <vt:lpstr>Command</vt:lpstr>
      <vt:lpstr>Command</vt:lpstr>
      <vt:lpstr>Command</vt:lpstr>
      <vt:lpstr>Command</vt:lpstr>
      <vt:lpstr>Command</vt:lpstr>
      <vt:lpstr>Command</vt:lpstr>
      <vt:lpstr>IteratoRPattern</vt:lpstr>
      <vt:lpstr>PowerPoint Presentation</vt:lpstr>
      <vt:lpstr>Intent</vt:lpstr>
      <vt:lpstr>PowerPoint Presentation</vt:lpstr>
      <vt:lpstr>Iterator</vt:lpstr>
      <vt:lpstr>Iterator</vt:lpstr>
      <vt:lpstr>Iterator</vt:lpstr>
      <vt:lpstr>Iterator</vt:lpstr>
      <vt:lpstr>Iterator</vt:lpstr>
      <vt:lpstr>Iterator</vt:lpstr>
      <vt:lpstr>Iterator</vt:lpstr>
      <vt:lpstr>Mediator Pattern</vt:lpstr>
      <vt:lpstr>PowerPoint Presentation</vt:lpstr>
      <vt:lpstr>Mediator</vt:lpstr>
      <vt:lpstr>Mediator</vt:lpstr>
      <vt:lpstr>Mediator</vt:lpstr>
      <vt:lpstr>Mediator</vt:lpstr>
      <vt:lpstr>Mediator</vt:lpstr>
      <vt:lpstr>Mediator</vt:lpstr>
      <vt:lpstr>Mediator</vt:lpstr>
      <vt:lpstr>PowerPoint Presentation</vt:lpstr>
      <vt:lpstr>Memento</vt:lpstr>
      <vt:lpstr>Memento</vt:lpstr>
      <vt:lpstr>Memento</vt:lpstr>
      <vt:lpstr>Memento</vt:lpstr>
      <vt:lpstr>Memento</vt:lpstr>
      <vt:lpstr>Memento</vt:lpstr>
      <vt:lpstr>Memento</vt:lpstr>
      <vt:lpstr>Memento</vt:lpstr>
      <vt:lpstr>Memento</vt:lpstr>
      <vt:lpstr>Observer Pattern</vt:lpstr>
      <vt:lpstr>Observer</vt:lpstr>
      <vt:lpstr>Observer</vt:lpstr>
      <vt:lpstr>Observer</vt:lpstr>
      <vt:lpstr>Observer</vt:lpstr>
      <vt:lpstr>Observer</vt:lpstr>
      <vt:lpstr>Observer</vt:lpstr>
      <vt:lpstr>State Pattern</vt:lpstr>
      <vt:lpstr>State</vt:lpstr>
      <vt:lpstr>State</vt:lpstr>
      <vt:lpstr>State</vt:lpstr>
      <vt:lpstr>State</vt:lpstr>
      <vt:lpstr>State</vt:lpstr>
      <vt:lpstr>State</vt:lpstr>
      <vt:lpstr>State</vt:lpstr>
      <vt:lpstr>State</vt:lpstr>
      <vt:lpstr>Strategy Pattern</vt:lpstr>
      <vt:lpstr>Strategy</vt:lpstr>
      <vt:lpstr>Strategy</vt:lpstr>
      <vt:lpstr>Strategy</vt:lpstr>
      <vt:lpstr>Strategy</vt:lpstr>
      <vt:lpstr>Strategy</vt:lpstr>
      <vt:lpstr>Template Method</vt:lpstr>
      <vt:lpstr>Template Method</vt:lpstr>
      <vt:lpstr>Template Method</vt:lpstr>
      <vt:lpstr>Template Method</vt:lpstr>
      <vt:lpstr>Template Method</vt:lpstr>
      <vt:lpstr>Template Method</vt:lpstr>
      <vt:lpstr>Visitor Pattern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Nhlanhla Nkosi</dc:creator>
  <cp:lastModifiedBy>Nhlanhla Nkosi</cp:lastModifiedBy>
  <cp:revision>2</cp:revision>
  <dcterms:created xsi:type="dcterms:W3CDTF">2024-04-29T20:23:38Z</dcterms:created>
  <dcterms:modified xsi:type="dcterms:W3CDTF">2024-05-10T14:05:40Z</dcterms:modified>
</cp:coreProperties>
</file>